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notesMasterIdLst>
    <p:notesMasterId r:id="rId17"/>
  </p:notesMasterIdLst>
  <p:handoutMasterIdLst>
    <p:handoutMasterId r:id="rId18"/>
  </p:handoutMasterIdLst>
  <p:sldIdLst>
    <p:sldId id="2134804635" r:id="rId5"/>
    <p:sldId id="2134804637" r:id="rId6"/>
    <p:sldId id="2134804636" r:id="rId7"/>
    <p:sldId id="2134804638" r:id="rId8"/>
    <p:sldId id="2134804642" r:id="rId9"/>
    <p:sldId id="2134804643" r:id="rId10"/>
    <p:sldId id="2134804640" r:id="rId11"/>
    <p:sldId id="3690" r:id="rId12"/>
    <p:sldId id="2134804639" r:id="rId13"/>
    <p:sldId id="2696" r:id="rId14"/>
    <p:sldId id="2134804641" r:id="rId15"/>
    <p:sldId id="39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jari, Hemant" initials="DH" lastIdx="4" clrIdx="0">
    <p:extLst>
      <p:ext uri="{19B8F6BF-5375-455C-9EA6-DF929625EA0E}">
        <p15:presenceInfo xmlns:p15="http://schemas.microsoft.com/office/powerpoint/2012/main" userId="S::hemant.dujari@finastra.com::a7101270-bd08-44c9-8f2a-3285261029f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4ED6"/>
    <a:srgbClr val="FF6600"/>
    <a:srgbClr val="414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778" y="58"/>
      </p:cViewPr>
      <p:guideLst>
        <p:guide pos="3840"/>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19T19:18:23.503" idx="1">
    <p:pos x="10" y="10"/>
    <p:text>Saltedge is not the fintech initiating Loan Application process</p:text>
    <p:extLst>
      <p:ext uri="{C676402C-5697-4E1C-873F-D02D1690AC5C}">
        <p15:threadingInfo xmlns:p15="http://schemas.microsoft.com/office/powerpoint/2012/main" timeZoneBias="480"/>
      </p:ext>
    </p:extLst>
  </p:cm>
  <p:cm authorId="1" dt="2020-12-19T19:34:24.007" idx="2">
    <p:pos x="10" y="106"/>
    <p:text>The process is 
1. Customer logs into LSP app and places his request for Loan Origination after providing basic details. 
2. LSP connects with Saltedge which is an Account aggregator and enables the LSP to fetch Account information from customer's Bank Accounts 
3. LSP sends customer details, alternative data points and account balances and transaction history (received from Saltedge) to the participating firms for credit decisioning 
4. Participating firms send the quotes for loans back to LSP app. 
5. Customer selects the Loan offer and places a consent request for monitoring 
6. LSP sends the details back to the selected lender which sends back the loan agreement 
7. Loan agreement is digitally signed by customer and stored in document repository 
8. Loan account is created with lending firm and a confirmation notice is sent back to LSP. 
9. A separate notice is sent to Loan Servicing Agent who is responsible for payments and collections. The servicing agent makes the payment to customer account and sends the details back to bank 
10. Bank sends disbursement notification to LSP to notify customer 
11. LSP monitors customer accounts on daily basis and sends the details to lending firm about transaction behavior and balance of the customer 
12. Lending firm feeds back any important notification for customer if the trend is not upto mark.</p:text>
    <p:extLst>
      <p:ext uri="{C676402C-5697-4E1C-873F-D02D1690AC5C}">
        <p15:threadingInfo xmlns:p15="http://schemas.microsoft.com/office/powerpoint/2012/main" timeZoneBias="480">
          <p15:parentCm authorId="1" idx="1"/>
        </p15:threadingInfo>
      </p:ext>
    </p:extLst>
  </p:cm>
  <p:cm authorId="1" dt="2020-12-19T19:36:01.884" idx="3">
    <p:pos x="10" y="202"/>
    <p:text>[@Deb, Prithumit] - If we do not want to introduce the complexity of segregation of LSP and Account Aggregator, we can select a fintech with AISP license and looking to serve customers on lending cycle. Saltedge does not have workflow, I believe.</p:text>
    <p:extLst>
      <p:ext uri="{C676402C-5697-4E1C-873F-D02D1690AC5C}">
        <p15:threadingInfo xmlns:p15="http://schemas.microsoft.com/office/powerpoint/2012/main" timeZoneBias="48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2-20T18:21:30.782" idx="4">
    <p:pos x="10" y="10"/>
    <p:text>Remove this slide. Message is captured in previous slides</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3DE84-D7B3-4797-B14D-77424657396D}" type="datetimeFigureOut">
              <a:rPr lang="en-GB" smtClean="0"/>
              <a:t>21/12/2020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697186-519D-4532-81F6-43370D5C5173}" type="slidenum">
              <a:rPr lang="en-GB" smtClean="0"/>
              <a:t>‹#›</a:t>
            </a:fld>
            <a:endParaRPr lang="en-GB"/>
          </a:p>
        </p:txBody>
      </p:sp>
    </p:spTree>
    <p:extLst>
      <p:ext uri="{BB962C8B-B14F-4D97-AF65-F5344CB8AC3E}">
        <p14:creationId xmlns:p14="http://schemas.microsoft.com/office/powerpoint/2010/main" val="38339599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597EC-6BB0-461C-B045-D257C6C8821E}" type="datetimeFigureOut">
              <a:rPr lang="en-GB" smtClean="0"/>
              <a:t>21/12/2020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BB14C-7D58-4C6F-8674-35D4E28D7AD6}" type="slidenum">
              <a:rPr lang="en-GB" smtClean="0"/>
              <a:t>‹#›</a:t>
            </a:fld>
            <a:endParaRPr lang="en-GB"/>
          </a:p>
        </p:txBody>
      </p:sp>
    </p:spTree>
    <p:extLst>
      <p:ext uri="{BB962C8B-B14F-4D97-AF65-F5344CB8AC3E}">
        <p14:creationId xmlns:p14="http://schemas.microsoft.com/office/powerpoint/2010/main" val="986556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E-Signature at dealer goes direct into Fusion Essence</a:t>
            </a:r>
          </a:p>
          <a:p>
            <a:pPr marL="162900" indent="-342900">
              <a:buFont typeface="+mj-lt"/>
              <a:buAutoNum type="arabicPeriod"/>
            </a:pPr>
            <a:r>
              <a:rPr lang="en-GB"/>
              <a:t>Structured data feeds in via APIs</a:t>
            </a:r>
          </a:p>
          <a:p>
            <a:pPr marL="162900" indent="-342900">
              <a:buFont typeface="+mj-lt"/>
              <a:buAutoNum type="arabicPeriod"/>
            </a:pPr>
            <a:r>
              <a:rPr lang="en-GB"/>
              <a:t>Dealer PDF contract posted into Document Management</a:t>
            </a:r>
          </a:p>
          <a:p>
            <a:r>
              <a:rPr lang="en-GB"/>
              <a:t>Scanned OCR data goes direct into Fusion Essence</a:t>
            </a:r>
          </a:p>
          <a:p>
            <a:pPr marL="162900" indent="-342900">
              <a:buFont typeface="+mj-lt"/>
              <a:buAutoNum type="arabicPeriod"/>
            </a:pPr>
            <a:r>
              <a:rPr lang="en-GB"/>
              <a:t>Structured data feeds in via APIs</a:t>
            </a:r>
          </a:p>
          <a:p>
            <a:pPr marL="162900" indent="-342900">
              <a:buFont typeface="+mj-lt"/>
              <a:buAutoNum type="arabicPeriod"/>
            </a:pPr>
            <a:r>
              <a:rPr lang="en-GB"/>
              <a:t>Scan barcodes for paper contracts received </a:t>
            </a:r>
          </a:p>
          <a:p>
            <a:pPr marL="162900" indent="-342900">
              <a:buFont typeface="+mj-lt"/>
              <a:buAutoNum type="arabicPeriod"/>
            </a:pPr>
            <a:endParaRPr lang="en-GB"/>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BB14C-7D58-4C6F-8674-35D4E28D7AD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068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E-Signature at dealer goes direct into Fusion Essence</a:t>
            </a:r>
          </a:p>
          <a:p>
            <a:pPr marL="162900" indent="-342900">
              <a:buFont typeface="+mj-lt"/>
              <a:buAutoNum type="arabicPeriod"/>
            </a:pPr>
            <a:r>
              <a:rPr lang="en-GB"/>
              <a:t>Structured data feeds in via APIs</a:t>
            </a:r>
          </a:p>
          <a:p>
            <a:pPr marL="162900" indent="-342900">
              <a:buFont typeface="+mj-lt"/>
              <a:buAutoNum type="arabicPeriod"/>
            </a:pPr>
            <a:r>
              <a:rPr lang="en-GB"/>
              <a:t>Dealer PDF contract posted into Document Management</a:t>
            </a:r>
          </a:p>
          <a:p>
            <a:r>
              <a:rPr lang="en-GB"/>
              <a:t>Scanned OCR data goes direct into Fusion Essence</a:t>
            </a:r>
          </a:p>
          <a:p>
            <a:pPr marL="162900" indent="-342900">
              <a:buFont typeface="+mj-lt"/>
              <a:buAutoNum type="arabicPeriod"/>
            </a:pPr>
            <a:r>
              <a:rPr lang="en-GB"/>
              <a:t>Structured data feeds in via APIs</a:t>
            </a:r>
          </a:p>
          <a:p>
            <a:pPr marL="162900" indent="-342900">
              <a:buFont typeface="+mj-lt"/>
              <a:buAutoNum type="arabicPeriod"/>
            </a:pPr>
            <a:r>
              <a:rPr lang="en-GB"/>
              <a:t>Scan barcodes for paper contracts received </a:t>
            </a:r>
          </a:p>
          <a:p>
            <a:pPr marL="162900" indent="-342900">
              <a:buFont typeface="+mj-lt"/>
              <a:buAutoNum type="arabicPeriod"/>
            </a:pPr>
            <a:endParaRPr lang="en-GB"/>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BB14C-7D58-4C6F-8674-35D4E28D7AD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4609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E-Signature at dealer goes direct into Fusion Essence</a:t>
            </a:r>
          </a:p>
          <a:p>
            <a:pPr marL="162900" indent="-342900">
              <a:buFont typeface="+mj-lt"/>
              <a:buAutoNum type="arabicPeriod"/>
            </a:pPr>
            <a:r>
              <a:rPr lang="en-GB"/>
              <a:t>Structured data feeds in via APIs</a:t>
            </a:r>
          </a:p>
          <a:p>
            <a:pPr marL="162900" indent="-342900">
              <a:buFont typeface="+mj-lt"/>
              <a:buAutoNum type="arabicPeriod"/>
            </a:pPr>
            <a:r>
              <a:rPr lang="en-GB"/>
              <a:t>Dealer PDF contract posted into Document Management</a:t>
            </a:r>
          </a:p>
          <a:p>
            <a:r>
              <a:rPr lang="en-GB"/>
              <a:t>Scanned OCR data goes direct into Fusion Essence</a:t>
            </a:r>
          </a:p>
          <a:p>
            <a:pPr marL="162900" indent="-342900">
              <a:buFont typeface="+mj-lt"/>
              <a:buAutoNum type="arabicPeriod"/>
            </a:pPr>
            <a:r>
              <a:rPr lang="en-GB"/>
              <a:t>Structured data feeds in via APIs</a:t>
            </a:r>
          </a:p>
          <a:p>
            <a:pPr marL="162900" indent="-342900">
              <a:buFont typeface="+mj-lt"/>
              <a:buAutoNum type="arabicPeriod"/>
            </a:pPr>
            <a:r>
              <a:rPr lang="en-GB"/>
              <a:t>Scan barcodes for paper contracts received </a:t>
            </a:r>
          </a:p>
          <a:p>
            <a:pPr marL="162900" indent="-342900">
              <a:buFont typeface="+mj-lt"/>
              <a:buAutoNum type="arabicPeriod"/>
            </a:pPr>
            <a:endParaRPr lang="en-GB"/>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BB14C-7D58-4C6F-8674-35D4E28D7AD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0425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E-Signature at dealer goes direct into Fusion Essence</a:t>
            </a:r>
          </a:p>
          <a:p>
            <a:pPr marL="162900" indent="-342900">
              <a:buFont typeface="+mj-lt"/>
              <a:buAutoNum type="arabicPeriod"/>
            </a:pPr>
            <a:r>
              <a:rPr lang="en-GB"/>
              <a:t>Structured data feeds in via APIs</a:t>
            </a:r>
          </a:p>
          <a:p>
            <a:pPr marL="162900" indent="-342900">
              <a:buFont typeface="+mj-lt"/>
              <a:buAutoNum type="arabicPeriod"/>
            </a:pPr>
            <a:r>
              <a:rPr lang="en-GB"/>
              <a:t>Dealer PDF contract posted into Document Management</a:t>
            </a:r>
          </a:p>
          <a:p>
            <a:r>
              <a:rPr lang="en-GB"/>
              <a:t>Scanned OCR data goes direct into Fusion Essence</a:t>
            </a:r>
          </a:p>
          <a:p>
            <a:pPr marL="162900" indent="-342900">
              <a:buFont typeface="+mj-lt"/>
              <a:buAutoNum type="arabicPeriod"/>
            </a:pPr>
            <a:r>
              <a:rPr lang="en-GB"/>
              <a:t>Structured data feeds in via APIs</a:t>
            </a:r>
          </a:p>
          <a:p>
            <a:pPr marL="162900" indent="-342900">
              <a:buFont typeface="+mj-lt"/>
              <a:buAutoNum type="arabicPeriod"/>
            </a:pPr>
            <a:r>
              <a:rPr lang="en-GB"/>
              <a:t>Scan barcodes for paper contracts received </a:t>
            </a:r>
          </a:p>
          <a:p>
            <a:pPr marL="162900" indent="-342900">
              <a:buFont typeface="+mj-lt"/>
              <a:buAutoNum type="arabicPeriod"/>
            </a:pPr>
            <a:endParaRPr lang="en-GB"/>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BB14C-7D58-4C6F-8674-35D4E28D7AD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4204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BB14C-7D58-4C6F-8674-35D4E28D7AD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85985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40.png"/><Relationship Id="rId4" Type="http://schemas.openxmlformats.org/officeDocument/2006/relationships/image" Target="../media/image39.em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A469B-98C2-574E-B2B0-CA92E27D00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9174A99-4B03-47E4-8AC9-8DE44C0C307B}"/>
              </a:ext>
            </a:extLst>
          </p:cNvPr>
          <p:cNvSpPr/>
          <p:nvPr userDrawn="1"/>
        </p:nvSpPr>
        <p:spPr>
          <a:xfrm rot="16200000">
            <a:off x="-462048" y="462986"/>
            <a:ext cx="6857065" cy="5932965"/>
          </a:xfrm>
          <a:prstGeom prst="rect">
            <a:avLst/>
          </a:prstGeom>
          <a:gradFill>
            <a:gsLst>
              <a:gs pos="0">
                <a:schemeClr val="tx1">
                  <a:lumMod val="50000"/>
                  <a:alpha val="75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729C978B-13FD-6643-B366-6C1DC7DEF9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7503" y="476015"/>
            <a:ext cx="1414155" cy="707078"/>
          </a:xfrm>
          <a:prstGeom prst="rect">
            <a:avLst/>
          </a:prstGeom>
        </p:spPr>
      </p:pic>
      <p:sp>
        <p:nvSpPr>
          <p:cNvPr id="7" name="Text Placeholder 12">
            <a:extLst>
              <a:ext uri="{FF2B5EF4-FFF2-40B4-BE49-F238E27FC236}">
                <a16:creationId xmlns:a16="http://schemas.microsoft.com/office/drawing/2014/main" id="{9D3832EF-0C36-41D3-8D88-9399EA44C3EB}"/>
              </a:ext>
            </a:extLst>
          </p:cNvPr>
          <p:cNvSpPr>
            <a:spLocks noGrp="1"/>
          </p:cNvSpPr>
          <p:nvPr>
            <p:ph type="body" sz="quarter" idx="12" hasCustomPrompt="1"/>
          </p:nvPr>
        </p:nvSpPr>
        <p:spPr>
          <a:xfrm>
            <a:off x="642421" y="4971673"/>
            <a:ext cx="5131058" cy="1034683"/>
          </a:xfrm>
        </p:spPr>
        <p:txBody>
          <a:bodyPr/>
          <a:lstStyle>
            <a:lvl1pPr>
              <a:defRPr sz="1600">
                <a:solidFill>
                  <a:schemeClr val="bg2"/>
                </a:solidFill>
              </a:defRPr>
            </a:lvl1pPr>
          </a:lstStyle>
          <a:p>
            <a:pPr lvl="0"/>
            <a:r>
              <a:rPr lang="en-GB"/>
              <a:t>Subheading, presenter, location or any other additional information goes here and can go over a few lines.</a:t>
            </a:r>
          </a:p>
        </p:txBody>
      </p:sp>
      <p:sp>
        <p:nvSpPr>
          <p:cNvPr id="8" name="Text Placeholder 14">
            <a:extLst>
              <a:ext uri="{FF2B5EF4-FFF2-40B4-BE49-F238E27FC236}">
                <a16:creationId xmlns:a16="http://schemas.microsoft.com/office/drawing/2014/main" id="{E0A6C0B5-D75C-48F0-93FB-8572678A4AF0}"/>
              </a:ext>
            </a:extLst>
          </p:cNvPr>
          <p:cNvSpPr>
            <a:spLocks noGrp="1"/>
          </p:cNvSpPr>
          <p:nvPr>
            <p:ph type="body" sz="quarter" idx="13" hasCustomPrompt="1"/>
          </p:nvPr>
        </p:nvSpPr>
        <p:spPr>
          <a:xfrm>
            <a:off x="613264" y="1606862"/>
            <a:ext cx="4544006" cy="359229"/>
          </a:xfrm>
        </p:spPr>
        <p:txBody>
          <a:bodyPr/>
          <a:lstStyle>
            <a:lvl1pPr>
              <a:defRPr b="1">
                <a:solidFill>
                  <a:schemeClr val="accent6"/>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3" name="Text Placeholder 2">
            <a:extLst>
              <a:ext uri="{FF2B5EF4-FFF2-40B4-BE49-F238E27FC236}">
                <a16:creationId xmlns:a16="http://schemas.microsoft.com/office/drawing/2014/main" id="{CAE0B3D5-CF71-4B9D-BD9D-4A322F7D7A3F}"/>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bg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294539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age #10">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171753AE-903E-9046-BC50-8BBB1DCF8D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6" y="1"/>
            <a:ext cx="12203326" cy="6858000"/>
          </a:xfrm>
          <a:prstGeom prst="rect">
            <a:avLst/>
          </a:prstGeom>
        </p:spPr>
      </p:pic>
      <p:pic>
        <p:nvPicPr>
          <p:cNvPr id="5" name="Picture 4">
            <a:extLst>
              <a:ext uri="{FF2B5EF4-FFF2-40B4-BE49-F238E27FC236}">
                <a16:creationId xmlns:a16="http://schemas.microsoft.com/office/drawing/2014/main" id="{841F30F1-7DE6-B143-8B88-FAB0F1C1827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7503" y="476015"/>
            <a:ext cx="1414155" cy="707078"/>
          </a:xfrm>
          <a:prstGeom prst="rect">
            <a:avLst/>
          </a:prstGeom>
        </p:spPr>
      </p:pic>
      <p:sp>
        <p:nvSpPr>
          <p:cNvPr id="9" name="Text Placeholder 12">
            <a:extLst>
              <a:ext uri="{FF2B5EF4-FFF2-40B4-BE49-F238E27FC236}">
                <a16:creationId xmlns:a16="http://schemas.microsoft.com/office/drawing/2014/main" id="{266DA02A-A819-4C90-8DA3-61B7A7AF416B}"/>
              </a:ext>
            </a:extLst>
          </p:cNvPr>
          <p:cNvSpPr>
            <a:spLocks noGrp="1"/>
          </p:cNvSpPr>
          <p:nvPr>
            <p:ph type="body" sz="quarter" idx="12" hasCustomPrompt="1"/>
          </p:nvPr>
        </p:nvSpPr>
        <p:spPr>
          <a:xfrm>
            <a:off x="642421" y="4971673"/>
            <a:ext cx="5131058" cy="1034683"/>
          </a:xfrm>
        </p:spPr>
        <p:txBody>
          <a:bodyPr/>
          <a:lstStyle>
            <a:lvl1pPr>
              <a:defRPr sz="1600">
                <a:solidFill>
                  <a:schemeClr val="bg1"/>
                </a:solidFill>
              </a:defRPr>
            </a:lvl1pPr>
          </a:lstStyle>
          <a:p>
            <a:pPr lvl="0"/>
            <a:r>
              <a:rPr lang="en-GB"/>
              <a:t>Subheading, presenter, location or any other additional information goes here and can go over a few lines.</a:t>
            </a:r>
          </a:p>
        </p:txBody>
      </p:sp>
      <p:sp>
        <p:nvSpPr>
          <p:cNvPr id="10" name="Text Placeholder 14">
            <a:extLst>
              <a:ext uri="{FF2B5EF4-FFF2-40B4-BE49-F238E27FC236}">
                <a16:creationId xmlns:a16="http://schemas.microsoft.com/office/drawing/2014/main" id="{A44406D8-1CF8-4D85-A47A-7685CE85556C}"/>
              </a:ext>
            </a:extLst>
          </p:cNvPr>
          <p:cNvSpPr>
            <a:spLocks noGrp="1"/>
          </p:cNvSpPr>
          <p:nvPr>
            <p:ph type="body" sz="quarter" idx="13" hasCustomPrompt="1"/>
          </p:nvPr>
        </p:nvSpPr>
        <p:spPr>
          <a:xfrm>
            <a:off x="613264" y="1606862"/>
            <a:ext cx="4544006" cy="359229"/>
          </a:xfrm>
        </p:spPr>
        <p:txBody>
          <a:bodyPr/>
          <a:lstStyle>
            <a:lvl1pPr>
              <a:defRPr b="1">
                <a:solidFill>
                  <a:schemeClr val="bg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7" name="Text Placeholder 2">
            <a:extLst>
              <a:ext uri="{FF2B5EF4-FFF2-40B4-BE49-F238E27FC236}">
                <a16:creationId xmlns:a16="http://schemas.microsoft.com/office/drawing/2014/main" id="{09F89E98-E012-4812-A931-5B2487BACE3C}"/>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bg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1126157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age #11">
    <p:spTree>
      <p:nvGrpSpPr>
        <p:cNvPr id="1" name=""/>
        <p:cNvGrpSpPr/>
        <p:nvPr/>
      </p:nvGrpSpPr>
      <p:grpSpPr>
        <a:xfrm>
          <a:off x="0" y="0"/>
          <a:ext cx="0" cy="0"/>
          <a:chOff x="0" y="0"/>
          <a:chExt cx="0" cy="0"/>
        </a:xfrm>
      </p:grpSpPr>
      <p:pic>
        <p:nvPicPr>
          <p:cNvPr id="4" name="Picture 3" descr="A person riding a snowboard down a snow covered mountain&#10;&#10;Description automatically generated">
            <a:extLst>
              <a:ext uri="{FF2B5EF4-FFF2-40B4-BE49-F238E27FC236}">
                <a16:creationId xmlns:a16="http://schemas.microsoft.com/office/drawing/2014/main" id="{4F53A987-2838-504B-A164-4DC8A977BB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39F9A591-DB4F-43B1-A8B7-8098437B5BCA}"/>
              </a:ext>
            </a:extLst>
          </p:cNvPr>
          <p:cNvSpPr/>
          <p:nvPr userDrawn="1"/>
        </p:nvSpPr>
        <p:spPr>
          <a:xfrm rot="16200000">
            <a:off x="-159020" y="159957"/>
            <a:ext cx="6857065" cy="6539021"/>
          </a:xfrm>
          <a:prstGeom prst="rect">
            <a:avLst/>
          </a:prstGeom>
          <a:gradFill>
            <a:gsLst>
              <a:gs pos="0">
                <a:schemeClr val="tx1">
                  <a:lumMod val="50000"/>
                  <a:alpha val="75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841F30F1-7DE6-B143-8B88-FAB0F1C1827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7503" y="476015"/>
            <a:ext cx="1414155" cy="707078"/>
          </a:xfrm>
          <a:prstGeom prst="rect">
            <a:avLst/>
          </a:prstGeom>
        </p:spPr>
      </p:pic>
      <p:sp>
        <p:nvSpPr>
          <p:cNvPr id="10" name="Text Placeholder 12">
            <a:extLst>
              <a:ext uri="{FF2B5EF4-FFF2-40B4-BE49-F238E27FC236}">
                <a16:creationId xmlns:a16="http://schemas.microsoft.com/office/drawing/2014/main" id="{035ADA32-120D-4B02-80B0-981F46303EA7}"/>
              </a:ext>
            </a:extLst>
          </p:cNvPr>
          <p:cNvSpPr>
            <a:spLocks noGrp="1"/>
          </p:cNvSpPr>
          <p:nvPr>
            <p:ph type="body" sz="quarter" idx="12" hasCustomPrompt="1"/>
          </p:nvPr>
        </p:nvSpPr>
        <p:spPr>
          <a:xfrm>
            <a:off x="642421" y="4971673"/>
            <a:ext cx="5131058" cy="1034683"/>
          </a:xfrm>
        </p:spPr>
        <p:txBody>
          <a:bodyPr/>
          <a:lstStyle>
            <a:lvl1pPr>
              <a:defRPr sz="1600">
                <a:solidFill>
                  <a:schemeClr val="bg1"/>
                </a:solidFill>
              </a:defRPr>
            </a:lvl1pPr>
          </a:lstStyle>
          <a:p>
            <a:pPr lvl="0"/>
            <a:r>
              <a:rPr lang="en-GB"/>
              <a:t>Subheading, presenter, location or any other additional information goes here and can go over a few lines.</a:t>
            </a:r>
          </a:p>
        </p:txBody>
      </p:sp>
      <p:sp>
        <p:nvSpPr>
          <p:cNvPr id="11" name="Text Placeholder 14">
            <a:extLst>
              <a:ext uri="{FF2B5EF4-FFF2-40B4-BE49-F238E27FC236}">
                <a16:creationId xmlns:a16="http://schemas.microsoft.com/office/drawing/2014/main" id="{B0DC2500-73A9-415C-9892-ABF1EA953AB1}"/>
              </a:ext>
            </a:extLst>
          </p:cNvPr>
          <p:cNvSpPr>
            <a:spLocks noGrp="1"/>
          </p:cNvSpPr>
          <p:nvPr>
            <p:ph type="body" sz="quarter" idx="13" hasCustomPrompt="1"/>
          </p:nvPr>
        </p:nvSpPr>
        <p:spPr>
          <a:xfrm>
            <a:off x="613264" y="1606862"/>
            <a:ext cx="4544006" cy="359229"/>
          </a:xfrm>
        </p:spPr>
        <p:txBody>
          <a:bodyPr/>
          <a:lstStyle>
            <a:lvl1pPr>
              <a:defRPr b="1">
                <a:solidFill>
                  <a:schemeClr val="bg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8" name="Text Placeholder 2">
            <a:extLst>
              <a:ext uri="{FF2B5EF4-FFF2-40B4-BE49-F238E27FC236}">
                <a16:creationId xmlns:a16="http://schemas.microsoft.com/office/drawing/2014/main" id="{D7FA0FFF-4B7B-4062-B0F7-4D25D1C69A73}"/>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bg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413830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age #12">
    <p:spTree>
      <p:nvGrpSpPr>
        <p:cNvPr id="1" name=""/>
        <p:cNvGrpSpPr/>
        <p:nvPr/>
      </p:nvGrpSpPr>
      <p:grpSpPr>
        <a:xfrm>
          <a:off x="0" y="0"/>
          <a:ext cx="0" cy="0"/>
          <a:chOff x="0" y="0"/>
          <a:chExt cx="0" cy="0"/>
        </a:xfrm>
      </p:grpSpPr>
      <p:pic>
        <p:nvPicPr>
          <p:cNvPr id="15" name="Picture 14" descr="A crowd of people skiing down a snow covered slope&#10;&#10;Description automatically generated">
            <a:extLst>
              <a:ext uri="{FF2B5EF4-FFF2-40B4-BE49-F238E27FC236}">
                <a16:creationId xmlns:a16="http://schemas.microsoft.com/office/drawing/2014/main" id="{B27D8C94-11DC-4E95-BE44-64D72428B304}"/>
              </a:ext>
            </a:extLst>
          </p:cNvPr>
          <p:cNvPicPr>
            <a:picLocks noChangeAspect="1"/>
          </p:cNvPicPr>
          <p:nvPr userDrawn="1"/>
        </p:nvPicPr>
        <p:blipFill rotWithShape="1">
          <a:blip r:embed="rId2"/>
          <a:srcRect l="2053"/>
          <a:stretch/>
        </p:blipFill>
        <p:spPr>
          <a:xfrm>
            <a:off x="0" y="0"/>
            <a:ext cx="12192000" cy="6880700"/>
          </a:xfrm>
          <a:prstGeom prst="rect">
            <a:avLst/>
          </a:prstGeom>
        </p:spPr>
      </p:pic>
      <p:sp>
        <p:nvSpPr>
          <p:cNvPr id="12" name="Rectangle 11">
            <a:extLst>
              <a:ext uri="{FF2B5EF4-FFF2-40B4-BE49-F238E27FC236}">
                <a16:creationId xmlns:a16="http://schemas.microsoft.com/office/drawing/2014/main" id="{1C22C860-32E6-478C-B477-2461776A7366}"/>
              </a:ext>
            </a:extLst>
          </p:cNvPr>
          <p:cNvSpPr/>
          <p:nvPr userDrawn="1"/>
        </p:nvSpPr>
        <p:spPr>
          <a:xfrm rot="16200000">
            <a:off x="-462517" y="462516"/>
            <a:ext cx="6858000" cy="5932965"/>
          </a:xfrm>
          <a:prstGeom prst="rect">
            <a:avLst/>
          </a:prstGeom>
          <a:gradFill>
            <a:gsLst>
              <a:gs pos="0">
                <a:schemeClr val="bg1">
                  <a:alpha val="75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700AACFB-DF20-4E6F-A0C4-94F20668056E}"/>
              </a:ext>
            </a:extLst>
          </p:cNvPr>
          <p:cNvPicPr>
            <a:picLocks noChangeAspect="1"/>
          </p:cNvPicPr>
          <p:nvPr userDrawn="1"/>
        </p:nvPicPr>
        <p:blipFill>
          <a:blip r:embed="rId3" cstate="screen">
            <a:extLst>
              <a:ext uri="{28A0092B-C50C-407E-A947-70E740481C1C}">
                <a14:useLocalDpi xmlns:a14="http://schemas.microsoft.com/office/drawing/2010/main"/>
              </a:ext>
            </a:extLst>
          </a:blip>
          <a:stretch/>
        </p:blipFill>
        <p:spPr>
          <a:xfrm>
            <a:off x="365079" y="476015"/>
            <a:ext cx="1401964" cy="707078"/>
          </a:xfrm>
          <a:prstGeom prst="rect">
            <a:avLst/>
          </a:prstGeom>
        </p:spPr>
      </p:pic>
      <p:sp>
        <p:nvSpPr>
          <p:cNvPr id="9" name="Text Placeholder 12">
            <a:extLst>
              <a:ext uri="{FF2B5EF4-FFF2-40B4-BE49-F238E27FC236}">
                <a16:creationId xmlns:a16="http://schemas.microsoft.com/office/drawing/2014/main" id="{151A88EF-7610-4A7D-ACB7-687A38BE25FC}"/>
              </a:ext>
            </a:extLst>
          </p:cNvPr>
          <p:cNvSpPr>
            <a:spLocks noGrp="1"/>
          </p:cNvSpPr>
          <p:nvPr>
            <p:ph type="body" sz="quarter" idx="12" hasCustomPrompt="1"/>
          </p:nvPr>
        </p:nvSpPr>
        <p:spPr>
          <a:xfrm>
            <a:off x="642421" y="4971673"/>
            <a:ext cx="5131058" cy="1034683"/>
          </a:xfrm>
        </p:spPr>
        <p:txBody>
          <a:bodyPr/>
          <a:lstStyle>
            <a:lvl1pPr>
              <a:defRPr sz="1600">
                <a:solidFill>
                  <a:schemeClr val="tx1"/>
                </a:solidFill>
              </a:defRPr>
            </a:lvl1pPr>
          </a:lstStyle>
          <a:p>
            <a:pPr lvl="0"/>
            <a:r>
              <a:rPr lang="en-GB"/>
              <a:t>Subheading, presenter, location or any other additional information goes here and can go over a few lines.</a:t>
            </a:r>
          </a:p>
        </p:txBody>
      </p:sp>
      <p:sp>
        <p:nvSpPr>
          <p:cNvPr id="13" name="Text Placeholder 14">
            <a:extLst>
              <a:ext uri="{FF2B5EF4-FFF2-40B4-BE49-F238E27FC236}">
                <a16:creationId xmlns:a16="http://schemas.microsoft.com/office/drawing/2014/main" id="{BFF8B8E7-E0C1-4304-899D-5EF266C23936}"/>
              </a:ext>
            </a:extLst>
          </p:cNvPr>
          <p:cNvSpPr>
            <a:spLocks noGrp="1"/>
          </p:cNvSpPr>
          <p:nvPr>
            <p:ph type="body" sz="quarter" idx="13" hasCustomPrompt="1"/>
          </p:nvPr>
        </p:nvSpPr>
        <p:spPr>
          <a:xfrm>
            <a:off x="613264" y="1606862"/>
            <a:ext cx="4544006" cy="359229"/>
          </a:xfrm>
        </p:spPr>
        <p:txBody>
          <a:bodyPr/>
          <a:lstStyle>
            <a:lvl1pPr>
              <a:defRPr b="1">
                <a:solidFill>
                  <a:schemeClr val="tx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8" name="Text Placeholder 2">
            <a:extLst>
              <a:ext uri="{FF2B5EF4-FFF2-40B4-BE49-F238E27FC236}">
                <a16:creationId xmlns:a16="http://schemas.microsoft.com/office/drawing/2014/main" id="{8F4C5457-C3B3-4057-B218-374DC33A839E}"/>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tx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2088483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age #1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02D9F9B-13D2-4118-A175-7B5615B515F1}"/>
              </a:ext>
            </a:extLst>
          </p:cNvPr>
          <p:cNvSpPr/>
          <p:nvPr userDrawn="1"/>
        </p:nvSpPr>
        <p:spPr>
          <a:xfrm rot="16200000">
            <a:off x="-462517" y="462516"/>
            <a:ext cx="6858000" cy="5932965"/>
          </a:xfrm>
          <a:prstGeom prst="rect">
            <a:avLst/>
          </a:prstGeom>
          <a:gradFill>
            <a:gsLst>
              <a:gs pos="0">
                <a:schemeClr val="bg1">
                  <a:alpha val="75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509BB419-90F8-453A-9BF8-C0D6E0A825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p:blipFill>
        <p:spPr>
          <a:xfrm>
            <a:off x="365079" y="476015"/>
            <a:ext cx="1401964" cy="707078"/>
          </a:xfrm>
          <a:prstGeom prst="rect">
            <a:avLst/>
          </a:prstGeom>
        </p:spPr>
      </p:pic>
      <p:sp>
        <p:nvSpPr>
          <p:cNvPr id="9" name="Text Placeholder 12">
            <a:extLst>
              <a:ext uri="{FF2B5EF4-FFF2-40B4-BE49-F238E27FC236}">
                <a16:creationId xmlns:a16="http://schemas.microsoft.com/office/drawing/2014/main" id="{E7BA2B74-928A-448F-A98B-DB5ED2824E16}"/>
              </a:ext>
            </a:extLst>
          </p:cNvPr>
          <p:cNvSpPr>
            <a:spLocks noGrp="1"/>
          </p:cNvSpPr>
          <p:nvPr>
            <p:ph type="body" sz="quarter" idx="12" hasCustomPrompt="1"/>
          </p:nvPr>
        </p:nvSpPr>
        <p:spPr>
          <a:xfrm>
            <a:off x="642421" y="4971673"/>
            <a:ext cx="5131058" cy="1034683"/>
          </a:xfrm>
        </p:spPr>
        <p:txBody>
          <a:bodyPr/>
          <a:lstStyle>
            <a:lvl1pPr>
              <a:defRPr sz="1600">
                <a:solidFill>
                  <a:schemeClr val="tx1"/>
                </a:solidFill>
              </a:defRPr>
            </a:lvl1pPr>
          </a:lstStyle>
          <a:p>
            <a:pPr lvl="0"/>
            <a:r>
              <a:rPr lang="en-GB"/>
              <a:t>Subheading, presenter, location or any other additional information goes here and can go over a few lines.</a:t>
            </a:r>
          </a:p>
        </p:txBody>
      </p:sp>
      <p:sp>
        <p:nvSpPr>
          <p:cNvPr id="13" name="Text Placeholder 14">
            <a:extLst>
              <a:ext uri="{FF2B5EF4-FFF2-40B4-BE49-F238E27FC236}">
                <a16:creationId xmlns:a16="http://schemas.microsoft.com/office/drawing/2014/main" id="{E8A40742-CE09-4C4A-8981-B26A50129D2B}"/>
              </a:ext>
            </a:extLst>
          </p:cNvPr>
          <p:cNvSpPr>
            <a:spLocks noGrp="1"/>
          </p:cNvSpPr>
          <p:nvPr>
            <p:ph type="body" sz="quarter" idx="13" hasCustomPrompt="1"/>
          </p:nvPr>
        </p:nvSpPr>
        <p:spPr>
          <a:xfrm>
            <a:off x="613264" y="1606862"/>
            <a:ext cx="4544006" cy="359229"/>
          </a:xfrm>
        </p:spPr>
        <p:txBody>
          <a:bodyPr/>
          <a:lstStyle>
            <a:lvl1pPr>
              <a:defRPr b="1">
                <a:solidFill>
                  <a:schemeClr val="tx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8" name="Text Placeholder 2">
            <a:extLst>
              <a:ext uri="{FF2B5EF4-FFF2-40B4-BE49-F238E27FC236}">
                <a16:creationId xmlns:a16="http://schemas.microsoft.com/office/drawing/2014/main" id="{34A615B0-BE26-479A-97D9-F07F67D63F91}"/>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tx1"/>
                </a:solidFill>
              </a:defRPr>
            </a:lvl1pPr>
          </a:lstStyle>
          <a:p>
            <a:pPr lvl="0"/>
            <a:r>
              <a:rPr lang="en-US"/>
              <a:t>Add main topic, message or purpose of your presentation here</a:t>
            </a:r>
            <a:endParaRPr lang="en-GB"/>
          </a:p>
        </p:txBody>
      </p:sp>
      <p:pic>
        <p:nvPicPr>
          <p:cNvPr id="6" name="Picture 5" descr="A person sitting in a car&#10;&#10;Description automatically generated">
            <a:extLst>
              <a:ext uri="{FF2B5EF4-FFF2-40B4-BE49-F238E27FC236}">
                <a16:creationId xmlns:a16="http://schemas.microsoft.com/office/drawing/2014/main" id="{43DD093F-2FA6-4BD4-9891-4FC76A0AB918}"/>
              </a:ext>
            </a:extLst>
          </p:cNvPr>
          <p:cNvPicPr>
            <a:picLocks noChangeAspect="1"/>
          </p:cNvPicPr>
          <p:nvPr userDrawn="1"/>
        </p:nvPicPr>
        <p:blipFill rotWithShape="1">
          <a:blip r:embed="rId3"/>
          <a:srcRect b="15717"/>
          <a:stretch/>
        </p:blipFill>
        <p:spPr>
          <a:xfrm>
            <a:off x="0" y="0"/>
            <a:ext cx="12192000" cy="6857999"/>
          </a:xfrm>
          <a:prstGeom prst="rect">
            <a:avLst/>
          </a:prstGeom>
        </p:spPr>
      </p:pic>
    </p:spTree>
    <p:extLst>
      <p:ext uri="{BB962C8B-B14F-4D97-AF65-F5344CB8AC3E}">
        <p14:creationId xmlns:p14="http://schemas.microsoft.com/office/powerpoint/2010/main" val="3642519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page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BA7A22D-1153-433F-9384-682D8F6F342C}"/>
              </a:ext>
            </a:extLst>
          </p:cNvPr>
          <p:cNvSpPr>
            <a:spLocks noGrp="1"/>
          </p:cNvSpPr>
          <p:nvPr>
            <p:ph type="pic" sz="quarter" idx="15" hasCustomPrompt="1"/>
          </p:nvPr>
        </p:nvSpPr>
        <p:spPr>
          <a:xfrm>
            <a:off x="0" y="0"/>
            <a:ext cx="12192000" cy="6858000"/>
          </a:xfrm>
          <a:solidFill>
            <a:schemeClr val="bg1">
              <a:lumMod val="95000"/>
            </a:schemeClr>
          </a:solidFill>
        </p:spPr>
        <p:txBody>
          <a:bodyPr/>
          <a:lstStyle>
            <a:lvl1pPr algn="ctr">
              <a:defRPr/>
            </a:lvl1pPr>
          </a:lstStyle>
          <a:p>
            <a:r>
              <a:rPr lang="en-GB"/>
              <a:t>Insert picture, gradient or pattern here</a:t>
            </a:r>
          </a:p>
        </p:txBody>
      </p:sp>
      <p:sp>
        <p:nvSpPr>
          <p:cNvPr id="9" name="Text Placeholder 12">
            <a:extLst>
              <a:ext uri="{FF2B5EF4-FFF2-40B4-BE49-F238E27FC236}">
                <a16:creationId xmlns:a16="http://schemas.microsoft.com/office/drawing/2014/main" id="{96BC4D78-13F3-4CB6-A534-E4A51EEC7983}"/>
              </a:ext>
            </a:extLst>
          </p:cNvPr>
          <p:cNvSpPr>
            <a:spLocks noGrp="1"/>
          </p:cNvSpPr>
          <p:nvPr>
            <p:ph type="body" sz="quarter" idx="12" hasCustomPrompt="1"/>
          </p:nvPr>
        </p:nvSpPr>
        <p:spPr>
          <a:xfrm>
            <a:off x="642421" y="4971673"/>
            <a:ext cx="5131058" cy="1034683"/>
          </a:xfrm>
        </p:spPr>
        <p:txBody>
          <a:bodyPr/>
          <a:lstStyle>
            <a:lvl1pPr>
              <a:defRPr sz="1600">
                <a:solidFill>
                  <a:schemeClr val="tx1"/>
                </a:solidFill>
              </a:defRPr>
            </a:lvl1pPr>
          </a:lstStyle>
          <a:p>
            <a:pPr lvl="0"/>
            <a:r>
              <a:rPr lang="en-GB"/>
              <a:t>Subheading, presenter, location or any other additional information goes here and can go over a few lines.</a:t>
            </a:r>
          </a:p>
        </p:txBody>
      </p:sp>
      <p:sp>
        <p:nvSpPr>
          <p:cNvPr id="12" name="Text Placeholder 14">
            <a:extLst>
              <a:ext uri="{FF2B5EF4-FFF2-40B4-BE49-F238E27FC236}">
                <a16:creationId xmlns:a16="http://schemas.microsoft.com/office/drawing/2014/main" id="{4835C78C-4F57-4866-B3D9-9E95A26F39F8}"/>
              </a:ext>
            </a:extLst>
          </p:cNvPr>
          <p:cNvSpPr>
            <a:spLocks noGrp="1"/>
          </p:cNvSpPr>
          <p:nvPr>
            <p:ph type="body" sz="quarter" idx="13" hasCustomPrompt="1"/>
          </p:nvPr>
        </p:nvSpPr>
        <p:spPr>
          <a:xfrm>
            <a:off x="613264" y="1606862"/>
            <a:ext cx="4544006" cy="359229"/>
          </a:xfrm>
        </p:spPr>
        <p:txBody>
          <a:bodyPr/>
          <a:lstStyle>
            <a:lvl1pPr>
              <a:defRPr b="1">
                <a:solidFill>
                  <a:schemeClr val="tx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6" name="Text Placeholder 2">
            <a:extLst>
              <a:ext uri="{FF2B5EF4-FFF2-40B4-BE49-F238E27FC236}">
                <a16:creationId xmlns:a16="http://schemas.microsoft.com/office/drawing/2014/main" id="{8D7FA938-C2C6-4927-BA01-19AB845E4017}"/>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tx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1123527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page_ribbon">
    <p:bg>
      <p:bgPr>
        <a:gradFill rotWithShape="1">
          <a:gsLst>
            <a:gs pos="0">
              <a:schemeClr val="bg2">
                <a:tint val="93000"/>
                <a:satMod val="150000"/>
                <a:shade val="98000"/>
                <a:lumMod val="102000"/>
              </a:schemeClr>
            </a:gs>
            <a:gs pos="10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5" name="Picture 4" descr="A picture containing umbrella&#10;&#10;Description automatically generated">
            <a:extLst>
              <a:ext uri="{FF2B5EF4-FFF2-40B4-BE49-F238E27FC236}">
                <a16:creationId xmlns:a16="http://schemas.microsoft.com/office/drawing/2014/main" id="{AB134FAB-8EE1-3F44-AD12-BB61D2FC378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F067589-ABF8-C345-BF14-BFFEABFB85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7503" y="476015"/>
            <a:ext cx="1414155" cy="707078"/>
          </a:xfrm>
          <a:prstGeom prst="rect">
            <a:avLst/>
          </a:prstGeom>
        </p:spPr>
      </p:pic>
      <p:pic>
        <p:nvPicPr>
          <p:cNvPr id="6" name="Picture 5">
            <a:extLst>
              <a:ext uri="{FF2B5EF4-FFF2-40B4-BE49-F238E27FC236}">
                <a16:creationId xmlns:a16="http://schemas.microsoft.com/office/drawing/2014/main" id="{555BA2D5-9F6A-2140-B2F7-B40C3212BA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21966" y="6137697"/>
            <a:ext cx="1186543" cy="244288"/>
          </a:xfrm>
          <a:prstGeom prst="rect">
            <a:avLst/>
          </a:prstGeom>
        </p:spPr>
      </p:pic>
      <p:sp>
        <p:nvSpPr>
          <p:cNvPr id="3" name="Content Placeholder 2">
            <a:extLst>
              <a:ext uri="{FF2B5EF4-FFF2-40B4-BE49-F238E27FC236}">
                <a16:creationId xmlns:a16="http://schemas.microsoft.com/office/drawing/2014/main" id="{48F63EDB-662F-4F9B-B963-A2016F03B4B5}"/>
              </a:ext>
            </a:extLst>
          </p:cNvPr>
          <p:cNvSpPr>
            <a:spLocks noGrp="1"/>
          </p:cNvSpPr>
          <p:nvPr>
            <p:ph sz="quarter" idx="10" hasCustomPrompt="1"/>
          </p:nvPr>
        </p:nvSpPr>
        <p:spPr>
          <a:xfrm>
            <a:off x="600699" y="1808163"/>
            <a:ext cx="10967413" cy="1551424"/>
          </a:xfrm>
        </p:spPr>
        <p:txBody>
          <a:bodyPr anchor="b" anchorCtr="0">
            <a:normAutofit/>
          </a:bodyPr>
          <a:lstStyle>
            <a:lvl1pPr>
              <a:defRPr sz="5000" b="1">
                <a:solidFill>
                  <a:schemeClr val="bg1"/>
                </a:solidFill>
              </a:defRPr>
            </a:lvl1pPr>
          </a:lstStyle>
          <a:p>
            <a:pPr lvl="0"/>
            <a:r>
              <a:rPr lang="en-US"/>
              <a:t>Add main topic, message or purpose of your presentation here</a:t>
            </a:r>
            <a:endParaRPr lang="en-GB"/>
          </a:p>
        </p:txBody>
      </p:sp>
      <p:sp>
        <p:nvSpPr>
          <p:cNvPr id="11" name="Text Placeholder 10">
            <a:extLst>
              <a:ext uri="{FF2B5EF4-FFF2-40B4-BE49-F238E27FC236}">
                <a16:creationId xmlns:a16="http://schemas.microsoft.com/office/drawing/2014/main" id="{FCE03889-2846-4536-97B3-13BCB5156858}"/>
              </a:ext>
            </a:extLst>
          </p:cNvPr>
          <p:cNvSpPr>
            <a:spLocks noGrp="1"/>
          </p:cNvSpPr>
          <p:nvPr>
            <p:ph type="body" sz="quarter" idx="11" hasCustomPrompt="1"/>
          </p:nvPr>
        </p:nvSpPr>
        <p:spPr>
          <a:xfrm>
            <a:off x="611332" y="3940392"/>
            <a:ext cx="9043213" cy="271293"/>
          </a:xfrm>
        </p:spPr>
        <p:txBody>
          <a:bodyPr/>
          <a:lstStyle>
            <a:lvl1pPr>
              <a:defRPr sz="1600" b="1">
                <a:solidFill>
                  <a:schemeClr val="bg1"/>
                </a:solidFill>
              </a:defRPr>
            </a:lvl1pPr>
          </a:lstStyle>
          <a:p>
            <a:pPr lvl="0"/>
            <a:r>
              <a:rPr lang="en-US"/>
              <a:t>Insert event name here</a:t>
            </a:r>
            <a:endParaRPr lang="en-GB"/>
          </a:p>
        </p:txBody>
      </p:sp>
      <p:sp>
        <p:nvSpPr>
          <p:cNvPr id="12" name="Text Placeholder 10">
            <a:extLst>
              <a:ext uri="{FF2B5EF4-FFF2-40B4-BE49-F238E27FC236}">
                <a16:creationId xmlns:a16="http://schemas.microsoft.com/office/drawing/2014/main" id="{C35FEE9E-E22B-4885-9E10-1FA46D5C13EE}"/>
              </a:ext>
            </a:extLst>
          </p:cNvPr>
          <p:cNvSpPr>
            <a:spLocks noGrp="1"/>
          </p:cNvSpPr>
          <p:nvPr>
            <p:ph type="body" sz="quarter" idx="12" hasCustomPrompt="1"/>
          </p:nvPr>
        </p:nvSpPr>
        <p:spPr>
          <a:xfrm>
            <a:off x="618860" y="4348817"/>
            <a:ext cx="9043213" cy="271293"/>
          </a:xfrm>
        </p:spPr>
        <p:txBody>
          <a:bodyPr/>
          <a:lstStyle>
            <a:lvl1pPr>
              <a:defRPr sz="1600" b="0">
                <a:solidFill>
                  <a:schemeClr val="bg1"/>
                </a:solidFill>
              </a:defRPr>
            </a:lvl1pPr>
          </a:lstStyle>
          <a:p>
            <a:pPr lvl="0"/>
            <a:r>
              <a:rPr lang="en-US"/>
              <a:t>Insert date here</a:t>
            </a:r>
            <a:endParaRPr lang="en-GB"/>
          </a:p>
        </p:txBody>
      </p:sp>
    </p:spTree>
    <p:extLst>
      <p:ext uri="{BB962C8B-B14F-4D97-AF65-F5344CB8AC3E}">
        <p14:creationId xmlns:p14="http://schemas.microsoft.com/office/powerpoint/2010/main" val="142548668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 Viole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61D870-9F9E-E04F-A62F-C9DEF6EDC22E}"/>
              </a:ext>
            </a:extLst>
          </p:cNvPr>
          <p:cNvSpPr>
            <a:spLocks noGrp="1"/>
          </p:cNvSpPr>
          <p:nvPr>
            <p:ph type="title" hasCustomPrompt="1"/>
          </p:nvPr>
        </p:nvSpPr>
        <p:spPr>
          <a:xfrm>
            <a:off x="623888" y="175846"/>
            <a:ext cx="9692420" cy="668216"/>
          </a:xfrm>
        </p:spPr>
        <p:txBody>
          <a:bodyPr/>
          <a:lstStyle>
            <a:lvl1pPr>
              <a:defRPr cap="none"/>
            </a:lvl1pPr>
          </a:lstStyle>
          <a:p>
            <a:r>
              <a:rPr lang="en-US" noProof="0"/>
              <a:t>Click to edit master title style</a:t>
            </a:r>
          </a:p>
        </p:txBody>
      </p:sp>
      <p:sp>
        <p:nvSpPr>
          <p:cNvPr id="8" name="Content Placeholder 2">
            <a:extLst>
              <a:ext uri="{FF2B5EF4-FFF2-40B4-BE49-F238E27FC236}">
                <a16:creationId xmlns:a16="http://schemas.microsoft.com/office/drawing/2014/main" id="{6B4E0D32-8087-EB48-9F3C-7748429CD38D}"/>
              </a:ext>
            </a:extLst>
          </p:cNvPr>
          <p:cNvSpPr>
            <a:spLocks noGrp="1"/>
          </p:cNvSpPr>
          <p:nvPr>
            <p:ph idx="1" hasCustomPrompt="1"/>
          </p:nvPr>
        </p:nvSpPr>
        <p:spPr>
          <a:xfrm>
            <a:off x="623887" y="1820265"/>
            <a:ext cx="9692421" cy="4562720"/>
          </a:xfrm>
        </p:spPr>
        <p:txBody>
          <a:bodyPr/>
          <a:lstStyle>
            <a:lvl1pPr indent="-180000">
              <a:defRPr/>
            </a:lvl1pPr>
            <a:lvl2pPr marL="270000" indent="-270000">
              <a:defRPr/>
            </a:lvl2pPr>
            <a:lvl3pPr marL="540000" indent="-270000">
              <a:defRPr/>
            </a:lvl3pPr>
            <a:lvl4pPr marL="810000" indent="-270000">
              <a:defRPr/>
            </a:lvl4pPr>
            <a:lvl5pPr marL="1080000" indent="-27000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85F43DAE-11F0-3549-BFF1-A35B20749D32}"/>
              </a:ext>
            </a:extLst>
          </p:cNvPr>
          <p:cNvSpPr>
            <a:spLocks noGrp="1"/>
          </p:cNvSpPr>
          <p:nvPr>
            <p:ph type="body" sz="quarter" idx="13" hasCustomPrompt="1"/>
          </p:nvPr>
        </p:nvSpPr>
        <p:spPr>
          <a:xfrm>
            <a:off x="623888" y="928318"/>
            <a:ext cx="9692420" cy="781056"/>
          </a:xfrm>
        </p:spPr>
        <p:txBody>
          <a:bodyPr/>
          <a:lstStyle>
            <a:lvl1pPr>
              <a:defRPr sz="2000" b="1">
                <a:solidFill>
                  <a:schemeClr val="accent1"/>
                </a:solidFill>
              </a:defRPr>
            </a:lvl1pPr>
          </a:lstStyle>
          <a:p>
            <a:pPr lvl="0"/>
            <a:r>
              <a:rPr lang="en-US" noProof="0"/>
              <a:t>Click to edit master text styles</a:t>
            </a:r>
          </a:p>
        </p:txBody>
      </p:sp>
      <p:sp>
        <p:nvSpPr>
          <p:cNvPr id="10" name="Rectangle 9">
            <a:extLst>
              <a:ext uri="{FF2B5EF4-FFF2-40B4-BE49-F238E27FC236}">
                <a16:creationId xmlns:a16="http://schemas.microsoft.com/office/drawing/2014/main" id="{A14D7231-8B58-BB40-B9F7-3B11D5EBF867}"/>
              </a:ext>
            </a:extLst>
          </p:cNvPr>
          <p:cNvSpPr/>
          <p:nvPr userDrawn="1"/>
        </p:nvSpPr>
        <p:spPr>
          <a:xfrm>
            <a:off x="11995151" y="0"/>
            <a:ext cx="19684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969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Fuchsia">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61D870-9F9E-E04F-A62F-C9DEF6EDC22E}"/>
              </a:ext>
            </a:extLst>
          </p:cNvPr>
          <p:cNvSpPr>
            <a:spLocks noGrp="1"/>
          </p:cNvSpPr>
          <p:nvPr>
            <p:ph type="title" hasCustomPrompt="1"/>
          </p:nvPr>
        </p:nvSpPr>
        <p:spPr>
          <a:xfrm>
            <a:off x="623888" y="175846"/>
            <a:ext cx="9692420" cy="668216"/>
          </a:xfrm>
        </p:spPr>
        <p:txBody>
          <a:bodyPr/>
          <a:lstStyle>
            <a:lvl1pPr>
              <a:defRPr cap="none"/>
            </a:lvl1pPr>
          </a:lstStyle>
          <a:p>
            <a:r>
              <a:rPr lang="en-US" noProof="0"/>
              <a:t>Click to edit master title style</a:t>
            </a:r>
          </a:p>
        </p:txBody>
      </p:sp>
      <p:sp>
        <p:nvSpPr>
          <p:cNvPr id="9" name="Text Placeholder 8">
            <a:extLst>
              <a:ext uri="{FF2B5EF4-FFF2-40B4-BE49-F238E27FC236}">
                <a16:creationId xmlns:a16="http://schemas.microsoft.com/office/drawing/2014/main" id="{85F43DAE-11F0-3549-BFF1-A35B20749D32}"/>
              </a:ext>
            </a:extLst>
          </p:cNvPr>
          <p:cNvSpPr>
            <a:spLocks noGrp="1"/>
          </p:cNvSpPr>
          <p:nvPr>
            <p:ph type="body" sz="quarter" idx="13" hasCustomPrompt="1"/>
          </p:nvPr>
        </p:nvSpPr>
        <p:spPr>
          <a:xfrm>
            <a:off x="623888" y="928318"/>
            <a:ext cx="9692420" cy="781056"/>
          </a:xfrm>
        </p:spPr>
        <p:txBody>
          <a:bodyPr/>
          <a:lstStyle>
            <a:lvl1pPr>
              <a:defRPr sz="2000" b="1">
                <a:solidFill>
                  <a:schemeClr val="accent1"/>
                </a:solidFill>
              </a:defRPr>
            </a:lvl1pPr>
          </a:lstStyle>
          <a:p>
            <a:pPr lvl="0"/>
            <a:r>
              <a:rPr lang="en-US" noProof="0"/>
              <a:t>Click to edit master text styles</a:t>
            </a:r>
          </a:p>
        </p:txBody>
      </p:sp>
      <p:sp>
        <p:nvSpPr>
          <p:cNvPr id="10" name="Rectangle 9">
            <a:extLst>
              <a:ext uri="{FF2B5EF4-FFF2-40B4-BE49-F238E27FC236}">
                <a16:creationId xmlns:a16="http://schemas.microsoft.com/office/drawing/2014/main" id="{4B8ECED2-9824-904C-A94D-CC669566B328}"/>
              </a:ext>
            </a:extLst>
          </p:cNvPr>
          <p:cNvSpPr/>
          <p:nvPr userDrawn="1"/>
        </p:nvSpPr>
        <p:spPr>
          <a:xfrm>
            <a:off x="11995151" y="0"/>
            <a:ext cx="1968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678D5720-2F1A-498A-9E9F-EFB4241AF148}"/>
              </a:ext>
            </a:extLst>
          </p:cNvPr>
          <p:cNvSpPr>
            <a:spLocks noGrp="1"/>
          </p:cNvSpPr>
          <p:nvPr>
            <p:ph idx="1" hasCustomPrompt="1"/>
          </p:nvPr>
        </p:nvSpPr>
        <p:spPr>
          <a:xfrm>
            <a:off x="623887" y="1820265"/>
            <a:ext cx="9692421" cy="456272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68892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Viole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61D870-9F9E-E04F-A62F-C9DEF6EDC22E}"/>
              </a:ext>
            </a:extLst>
          </p:cNvPr>
          <p:cNvSpPr>
            <a:spLocks noGrp="1"/>
          </p:cNvSpPr>
          <p:nvPr>
            <p:ph type="title" hasCustomPrompt="1"/>
          </p:nvPr>
        </p:nvSpPr>
        <p:spPr>
          <a:xfrm>
            <a:off x="623888" y="175846"/>
            <a:ext cx="9692420" cy="668216"/>
          </a:xfrm>
        </p:spPr>
        <p:txBody>
          <a:bodyPr/>
          <a:lstStyle>
            <a:lvl1pPr>
              <a:defRPr cap="none"/>
            </a:lvl1pPr>
          </a:lstStyle>
          <a:p>
            <a:r>
              <a:rPr lang="en-US" noProof="0"/>
              <a:t>Click to edit master title style</a:t>
            </a:r>
          </a:p>
        </p:txBody>
      </p:sp>
      <p:sp>
        <p:nvSpPr>
          <p:cNvPr id="9" name="Text Placeholder 8">
            <a:extLst>
              <a:ext uri="{FF2B5EF4-FFF2-40B4-BE49-F238E27FC236}">
                <a16:creationId xmlns:a16="http://schemas.microsoft.com/office/drawing/2014/main" id="{85F43DAE-11F0-3549-BFF1-A35B20749D32}"/>
              </a:ext>
            </a:extLst>
          </p:cNvPr>
          <p:cNvSpPr>
            <a:spLocks noGrp="1"/>
          </p:cNvSpPr>
          <p:nvPr>
            <p:ph type="body" sz="quarter" idx="13" hasCustomPrompt="1"/>
          </p:nvPr>
        </p:nvSpPr>
        <p:spPr>
          <a:xfrm>
            <a:off x="623888" y="928318"/>
            <a:ext cx="9692420" cy="781056"/>
          </a:xfrm>
        </p:spPr>
        <p:txBody>
          <a:bodyPr/>
          <a:lstStyle>
            <a:lvl1pPr>
              <a:defRPr sz="2000" b="1">
                <a:solidFill>
                  <a:schemeClr val="accent1"/>
                </a:solidFill>
              </a:defRPr>
            </a:lvl1pPr>
          </a:lstStyle>
          <a:p>
            <a:pPr lvl="0"/>
            <a:r>
              <a:rPr lang="en-US" noProof="0"/>
              <a:t>Click to edit master text styles</a:t>
            </a:r>
          </a:p>
        </p:txBody>
      </p:sp>
    </p:spTree>
    <p:extLst>
      <p:ext uri="{BB962C8B-B14F-4D97-AF65-F5344CB8AC3E}">
        <p14:creationId xmlns:p14="http://schemas.microsoft.com/office/powerpoint/2010/main" val="3949145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Fuchsia">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61D870-9F9E-E04F-A62F-C9DEF6EDC22E}"/>
              </a:ext>
            </a:extLst>
          </p:cNvPr>
          <p:cNvSpPr>
            <a:spLocks noGrp="1"/>
          </p:cNvSpPr>
          <p:nvPr>
            <p:ph type="title" hasCustomPrompt="1"/>
          </p:nvPr>
        </p:nvSpPr>
        <p:spPr>
          <a:xfrm>
            <a:off x="623888" y="175846"/>
            <a:ext cx="9692420" cy="668216"/>
          </a:xfrm>
        </p:spPr>
        <p:txBody>
          <a:bodyPr/>
          <a:lstStyle>
            <a:lvl1pPr>
              <a:defRPr cap="none"/>
            </a:lvl1pPr>
          </a:lstStyle>
          <a:p>
            <a:r>
              <a:rPr lang="en-US" noProof="0"/>
              <a:t>Click to edit master title style</a:t>
            </a:r>
          </a:p>
        </p:txBody>
      </p:sp>
      <p:sp>
        <p:nvSpPr>
          <p:cNvPr id="9" name="Text Placeholder 8">
            <a:extLst>
              <a:ext uri="{FF2B5EF4-FFF2-40B4-BE49-F238E27FC236}">
                <a16:creationId xmlns:a16="http://schemas.microsoft.com/office/drawing/2014/main" id="{85F43DAE-11F0-3549-BFF1-A35B20749D32}"/>
              </a:ext>
            </a:extLst>
          </p:cNvPr>
          <p:cNvSpPr>
            <a:spLocks noGrp="1"/>
          </p:cNvSpPr>
          <p:nvPr>
            <p:ph type="body" sz="quarter" idx="13" hasCustomPrompt="1"/>
          </p:nvPr>
        </p:nvSpPr>
        <p:spPr>
          <a:xfrm>
            <a:off x="623888" y="928318"/>
            <a:ext cx="9692420" cy="781056"/>
          </a:xfrm>
        </p:spPr>
        <p:txBody>
          <a:bodyPr/>
          <a:lstStyle>
            <a:lvl1pPr>
              <a:defRPr sz="2000" b="1">
                <a:solidFill>
                  <a:schemeClr val="accent1"/>
                </a:solidFill>
              </a:defRPr>
            </a:lvl1pPr>
          </a:lstStyle>
          <a:p>
            <a:pPr lvl="0"/>
            <a:r>
              <a:rPr lang="en-US" noProof="0"/>
              <a:t>Click to edit master text styles</a:t>
            </a:r>
          </a:p>
        </p:txBody>
      </p:sp>
      <p:sp>
        <p:nvSpPr>
          <p:cNvPr id="10" name="Rectangle 9">
            <a:extLst>
              <a:ext uri="{FF2B5EF4-FFF2-40B4-BE49-F238E27FC236}">
                <a16:creationId xmlns:a16="http://schemas.microsoft.com/office/drawing/2014/main" id="{4B8ECED2-9824-904C-A94D-CC669566B328}"/>
              </a:ext>
            </a:extLst>
          </p:cNvPr>
          <p:cNvSpPr/>
          <p:nvPr userDrawn="1"/>
        </p:nvSpPr>
        <p:spPr>
          <a:xfrm>
            <a:off x="11995151" y="0"/>
            <a:ext cx="1968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2610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945752-5AEF-C44C-AF84-396D781CE09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6" name="Picture 5">
            <a:extLst>
              <a:ext uri="{FF2B5EF4-FFF2-40B4-BE49-F238E27FC236}">
                <a16:creationId xmlns:a16="http://schemas.microsoft.com/office/drawing/2014/main" id="{F089ABCA-CBF7-9949-98B0-9A86027E55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7503" y="476015"/>
            <a:ext cx="1414155" cy="707078"/>
          </a:xfrm>
          <a:prstGeom prst="rect">
            <a:avLst/>
          </a:prstGeom>
        </p:spPr>
      </p:pic>
      <p:sp>
        <p:nvSpPr>
          <p:cNvPr id="7" name="Text Placeholder 12">
            <a:extLst>
              <a:ext uri="{FF2B5EF4-FFF2-40B4-BE49-F238E27FC236}">
                <a16:creationId xmlns:a16="http://schemas.microsoft.com/office/drawing/2014/main" id="{6937E788-37BE-4350-9379-26FFBB4A03F4}"/>
              </a:ext>
            </a:extLst>
          </p:cNvPr>
          <p:cNvSpPr>
            <a:spLocks noGrp="1"/>
          </p:cNvSpPr>
          <p:nvPr>
            <p:ph type="body" sz="quarter" idx="12" hasCustomPrompt="1"/>
          </p:nvPr>
        </p:nvSpPr>
        <p:spPr>
          <a:xfrm>
            <a:off x="642421" y="4971673"/>
            <a:ext cx="5131058" cy="1034683"/>
          </a:xfrm>
        </p:spPr>
        <p:txBody>
          <a:bodyPr/>
          <a:lstStyle>
            <a:lvl1pPr>
              <a:defRPr sz="1600">
                <a:solidFill>
                  <a:schemeClr val="bg2"/>
                </a:solidFill>
              </a:defRPr>
            </a:lvl1pPr>
          </a:lstStyle>
          <a:p>
            <a:pPr lvl="0"/>
            <a:r>
              <a:rPr lang="en-GB"/>
              <a:t>Subheading, presenter, location or any other additional information goes here and can go over a few lines.</a:t>
            </a:r>
          </a:p>
        </p:txBody>
      </p:sp>
      <p:sp>
        <p:nvSpPr>
          <p:cNvPr id="8" name="Text Placeholder 14">
            <a:extLst>
              <a:ext uri="{FF2B5EF4-FFF2-40B4-BE49-F238E27FC236}">
                <a16:creationId xmlns:a16="http://schemas.microsoft.com/office/drawing/2014/main" id="{1B5F2AF9-9629-4692-A33E-2F976C5D901A}"/>
              </a:ext>
            </a:extLst>
          </p:cNvPr>
          <p:cNvSpPr>
            <a:spLocks noGrp="1"/>
          </p:cNvSpPr>
          <p:nvPr>
            <p:ph type="body" sz="quarter" idx="13" hasCustomPrompt="1"/>
          </p:nvPr>
        </p:nvSpPr>
        <p:spPr>
          <a:xfrm>
            <a:off x="613264" y="1606862"/>
            <a:ext cx="4544006" cy="359229"/>
          </a:xfrm>
        </p:spPr>
        <p:txBody>
          <a:bodyPr/>
          <a:lstStyle>
            <a:lvl1pPr>
              <a:defRPr b="1">
                <a:solidFill>
                  <a:schemeClr val="accent6"/>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10" name="Text Placeholder 2">
            <a:extLst>
              <a:ext uri="{FF2B5EF4-FFF2-40B4-BE49-F238E27FC236}">
                <a16:creationId xmlns:a16="http://schemas.microsoft.com/office/drawing/2014/main" id="{7590393B-A9E2-4971-92CC-9A660FA0437F}"/>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bg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1497823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wo Content - Viole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a:lvl1pPr>
          </a:lstStyle>
          <a:p>
            <a:r>
              <a:rPr lang="en-US" noProof="0"/>
              <a:t>Click to edit master title style</a:t>
            </a:r>
          </a:p>
        </p:txBody>
      </p:sp>
      <p:sp>
        <p:nvSpPr>
          <p:cNvPr id="3" name="Content Placeholder 2"/>
          <p:cNvSpPr>
            <a:spLocks noGrp="1"/>
          </p:cNvSpPr>
          <p:nvPr>
            <p:ph idx="1" hasCustomPrompt="1"/>
          </p:nvPr>
        </p:nvSpPr>
        <p:spPr>
          <a:xfrm>
            <a:off x="623887" y="1819695"/>
            <a:ext cx="5364163" cy="456355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623888" y="928800"/>
            <a:ext cx="9692420" cy="781056"/>
          </a:xfrm>
        </p:spPr>
        <p:txBody>
          <a:bodyPr/>
          <a:lstStyle>
            <a:lvl1pPr>
              <a:defRPr sz="2000" b="1">
                <a:solidFill>
                  <a:schemeClr val="accent1"/>
                </a:solidFill>
              </a:defRPr>
            </a:lvl1pPr>
          </a:lstStyle>
          <a:p>
            <a:pPr lvl="0"/>
            <a:r>
              <a:rPr lang="en-US" noProof="0"/>
              <a:t>Click to edit master text styles</a:t>
            </a:r>
          </a:p>
        </p:txBody>
      </p:sp>
      <p:sp>
        <p:nvSpPr>
          <p:cNvPr id="10" name="Content Placeholder 9"/>
          <p:cNvSpPr>
            <a:spLocks noGrp="1"/>
          </p:cNvSpPr>
          <p:nvPr>
            <p:ph sz="quarter" idx="14" hasCustomPrompt="1"/>
          </p:nvPr>
        </p:nvSpPr>
        <p:spPr>
          <a:xfrm>
            <a:off x="6203950" y="1819695"/>
            <a:ext cx="5364163" cy="458895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Rectangle 10">
            <a:extLst>
              <a:ext uri="{FF2B5EF4-FFF2-40B4-BE49-F238E27FC236}">
                <a16:creationId xmlns:a16="http://schemas.microsoft.com/office/drawing/2014/main" id="{EDB26D1F-43A7-4342-B750-9F32EC35141A}"/>
              </a:ext>
            </a:extLst>
          </p:cNvPr>
          <p:cNvSpPr/>
          <p:nvPr userDrawn="1"/>
        </p:nvSpPr>
        <p:spPr>
          <a:xfrm>
            <a:off x="11995151" y="0"/>
            <a:ext cx="19684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607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wo Content - Fuchsi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a:lvl1pPr>
          </a:lstStyle>
          <a:p>
            <a:r>
              <a:rPr lang="en-US" noProof="0"/>
              <a:t>Click to edit master title style</a:t>
            </a:r>
          </a:p>
        </p:txBody>
      </p:sp>
      <p:sp>
        <p:nvSpPr>
          <p:cNvPr id="3" name="Content Placeholder 2"/>
          <p:cNvSpPr>
            <a:spLocks noGrp="1"/>
          </p:cNvSpPr>
          <p:nvPr>
            <p:ph idx="1" hasCustomPrompt="1"/>
          </p:nvPr>
        </p:nvSpPr>
        <p:spPr>
          <a:xfrm>
            <a:off x="623887" y="1819695"/>
            <a:ext cx="5364163" cy="456355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623888" y="928800"/>
            <a:ext cx="9692420" cy="781056"/>
          </a:xfrm>
        </p:spPr>
        <p:txBody>
          <a:bodyPr/>
          <a:lstStyle>
            <a:lvl1pPr>
              <a:defRPr sz="2000" b="1">
                <a:solidFill>
                  <a:schemeClr val="accent1"/>
                </a:solidFill>
              </a:defRPr>
            </a:lvl1pPr>
          </a:lstStyle>
          <a:p>
            <a:pPr lvl="0"/>
            <a:r>
              <a:rPr lang="en-US" noProof="0"/>
              <a:t>Click to edit master text styles</a:t>
            </a:r>
          </a:p>
        </p:txBody>
      </p:sp>
      <p:sp>
        <p:nvSpPr>
          <p:cNvPr id="10" name="Content Placeholder 9"/>
          <p:cNvSpPr>
            <a:spLocks noGrp="1"/>
          </p:cNvSpPr>
          <p:nvPr>
            <p:ph sz="quarter" idx="14" hasCustomPrompt="1"/>
          </p:nvPr>
        </p:nvSpPr>
        <p:spPr>
          <a:xfrm>
            <a:off x="6203950" y="1819695"/>
            <a:ext cx="5364163" cy="458895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0D838CDB-490A-6046-AF73-AD15C75A9C86}"/>
              </a:ext>
            </a:extLst>
          </p:cNvPr>
          <p:cNvSpPr/>
          <p:nvPr userDrawn="1"/>
        </p:nvSpPr>
        <p:spPr>
          <a:xfrm>
            <a:off x="11995151" y="0"/>
            <a:ext cx="1968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773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hree Content - Viole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a:lvl1pPr>
          </a:lstStyle>
          <a:p>
            <a:r>
              <a:rPr lang="en-US" noProof="0"/>
              <a:t>Click to edit master title style</a:t>
            </a:r>
          </a:p>
        </p:txBody>
      </p:sp>
      <p:sp>
        <p:nvSpPr>
          <p:cNvPr id="9" name="Text Placeholder 8"/>
          <p:cNvSpPr>
            <a:spLocks noGrp="1"/>
          </p:cNvSpPr>
          <p:nvPr>
            <p:ph type="body" sz="quarter" idx="13" hasCustomPrompt="1"/>
          </p:nvPr>
        </p:nvSpPr>
        <p:spPr>
          <a:xfrm>
            <a:off x="623888" y="928800"/>
            <a:ext cx="9692420" cy="781056"/>
          </a:xfrm>
        </p:spPr>
        <p:txBody>
          <a:bodyPr/>
          <a:lstStyle>
            <a:lvl1pPr>
              <a:defRPr sz="2000" b="1">
                <a:solidFill>
                  <a:schemeClr val="accent1"/>
                </a:solidFill>
              </a:defRPr>
            </a:lvl1pPr>
          </a:lstStyle>
          <a:p>
            <a:pPr lvl="0"/>
            <a:r>
              <a:rPr lang="en-US" noProof="0"/>
              <a:t>Click to edit master text styles</a:t>
            </a:r>
          </a:p>
        </p:txBody>
      </p:sp>
      <p:sp>
        <p:nvSpPr>
          <p:cNvPr id="11" name="Rectangle 10">
            <a:extLst>
              <a:ext uri="{FF2B5EF4-FFF2-40B4-BE49-F238E27FC236}">
                <a16:creationId xmlns:a16="http://schemas.microsoft.com/office/drawing/2014/main" id="{EDB26D1F-43A7-4342-B750-9F32EC35141A}"/>
              </a:ext>
            </a:extLst>
          </p:cNvPr>
          <p:cNvSpPr/>
          <p:nvPr userDrawn="1"/>
        </p:nvSpPr>
        <p:spPr>
          <a:xfrm>
            <a:off x="11995151" y="0"/>
            <a:ext cx="19684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6C07906A-93F2-1347-8DA1-960421E4B707}"/>
              </a:ext>
            </a:extLst>
          </p:cNvPr>
          <p:cNvSpPr>
            <a:spLocks noGrp="1"/>
          </p:cNvSpPr>
          <p:nvPr>
            <p:ph idx="1" hasCustomPrompt="1"/>
          </p:nvPr>
        </p:nvSpPr>
        <p:spPr>
          <a:xfrm>
            <a:off x="623888" y="1819695"/>
            <a:ext cx="3467098" cy="4563550"/>
          </a:xfrm>
        </p:spPr>
        <p:txBody>
          <a:bodyPr/>
          <a:lstStyle>
            <a:lvl1pPr>
              <a:defRPr sz="1600">
                <a:solidFill>
                  <a:schemeClr val="tx2"/>
                </a:solidFill>
              </a:defRPr>
            </a:lvl1pPr>
            <a:lvl2pPr>
              <a:defRPr sz="14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2">
            <a:extLst>
              <a:ext uri="{FF2B5EF4-FFF2-40B4-BE49-F238E27FC236}">
                <a16:creationId xmlns:a16="http://schemas.microsoft.com/office/drawing/2014/main" id="{51E06F0C-559C-7F4A-9697-C0CA794D83E8}"/>
              </a:ext>
            </a:extLst>
          </p:cNvPr>
          <p:cNvSpPr>
            <a:spLocks noGrp="1"/>
          </p:cNvSpPr>
          <p:nvPr>
            <p:ph idx="14" hasCustomPrompt="1"/>
          </p:nvPr>
        </p:nvSpPr>
        <p:spPr>
          <a:xfrm>
            <a:off x="4359160" y="1819695"/>
            <a:ext cx="3467098" cy="4563550"/>
          </a:xfrm>
        </p:spPr>
        <p:txBody>
          <a:bodyPr/>
          <a:lstStyle>
            <a:lvl1pPr>
              <a:defRPr sz="1600">
                <a:solidFill>
                  <a:schemeClr val="tx2"/>
                </a:solidFill>
              </a:defRPr>
            </a:lvl1pPr>
            <a:lvl2pPr>
              <a:defRPr sz="14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2">
            <a:extLst>
              <a:ext uri="{FF2B5EF4-FFF2-40B4-BE49-F238E27FC236}">
                <a16:creationId xmlns:a16="http://schemas.microsoft.com/office/drawing/2014/main" id="{0BEC41C3-E3AF-094D-ABE7-354233137DEB}"/>
              </a:ext>
            </a:extLst>
          </p:cNvPr>
          <p:cNvSpPr>
            <a:spLocks noGrp="1"/>
          </p:cNvSpPr>
          <p:nvPr>
            <p:ph idx="15" hasCustomPrompt="1"/>
          </p:nvPr>
        </p:nvSpPr>
        <p:spPr>
          <a:xfrm>
            <a:off x="8094432" y="1819695"/>
            <a:ext cx="3467098" cy="4563550"/>
          </a:xfrm>
        </p:spPr>
        <p:txBody>
          <a:bodyPr/>
          <a:lstStyle>
            <a:lvl1pPr>
              <a:defRPr sz="1600">
                <a:solidFill>
                  <a:schemeClr val="tx2"/>
                </a:solidFill>
              </a:defRPr>
            </a:lvl1pPr>
            <a:lvl2pPr>
              <a:defRPr sz="14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0155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hree Content - Fuschi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a:lvl1pPr>
          </a:lstStyle>
          <a:p>
            <a:r>
              <a:rPr lang="en-US" noProof="0"/>
              <a:t>Click to edit master title style</a:t>
            </a:r>
          </a:p>
        </p:txBody>
      </p:sp>
      <p:sp>
        <p:nvSpPr>
          <p:cNvPr id="9" name="Text Placeholder 8"/>
          <p:cNvSpPr>
            <a:spLocks noGrp="1"/>
          </p:cNvSpPr>
          <p:nvPr>
            <p:ph type="body" sz="quarter" idx="13" hasCustomPrompt="1"/>
          </p:nvPr>
        </p:nvSpPr>
        <p:spPr>
          <a:xfrm>
            <a:off x="623888" y="928800"/>
            <a:ext cx="9692420" cy="781056"/>
          </a:xfrm>
        </p:spPr>
        <p:txBody>
          <a:bodyPr/>
          <a:lstStyle>
            <a:lvl1pPr>
              <a:defRPr sz="2000" b="1">
                <a:solidFill>
                  <a:schemeClr val="accent1"/>
                </a:solidFill>
              </a:defRPr>
            </a:lvl1pPr>
          </a:lstStyle>
          <a:p>
            <a:pPr lvl="0"/>
            <a:r>
              <a:rPr lang="en-US" noProof="0"/>
              <a:t>Click to edit master text styles</a:t>
            </a:r>
          </a:p>
        </p:txBody>
      </p:sp>
      <p:sp>
        <p:nvSpPr>
          <p:cNvPr id="8" name="Content Placeholder 2">
            <a:extLst>
              <a:ext uri="{FF2B5EF4-FFF2-40B4-BE49-F238E27FC236}">
                <a16:creationId xmlns:a16="http://schemas.microsoft.com/office/drawing/2014/main" id="{6C07906A-93F2-1347-8DA1-960421E4B707}"/>
              </a:ext>
            </a:extLst>
          </p:cNvPr>
          <p:cNvSpPr>
            <a:spLocks noGrp="1"/>
          </p:cNvSpPr>
          <p:nvPr>
            <p:ph idx="1" hasCustomPrompt="1"/>
          </p:nvPr>
        </p:nvSpPr>
        <p:spPr>
          <a:xfrm>
            <a:off x="623888" y="1819695"/>
            <a:ext cx="3467098" cy="4563550"/>
          </a:xfrm>
        </p:spPr>
        <p:txBody>
          <a:bodyPr/>
          <a:lstStyle>
            <a:lvl1pPr>
              <a:defRPr sz="1600">
                <a:solidFill>
                  <a:schemeClr val="tx2"/>
                </a:solidFill>
              </a:defRPr>
            </a:lvl1pPr>
            <a:lvl2pPr>
              <a:defRPr sz="14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2">
            <a:extLst>
              <a:ext uri="{FF2B5EF4-FFF2-40B4-BE49-F238E27FC236}">
                <a16:creationId xmlns:a16="http://schemas.microsoft.com/office/drawing/2014/main" id="{51E06F0C-559C-7F4A-9697-C0CA794D83E8}"/>
              </a:ext>
            </a:extLst>
          </p:cNvPr>
          <p:cNvSpPr>
            <a:spLocks noGrp="1"/>
          </p:cNvSpPr>
          <p:nvPr>
            <p:ph idx="14" hasCustomPrompt="1"/>
          </p:nvPr>
        </p:nvSpPr>
        <p:spPr>
          <a:xfrm>
            <a:off x="4359160" y="1817260"/>
            <a:ext cx="3467098" cy="4563550"/>
          </a:xfrm>
        </p:spPr>
        <p:txBody>
          <a:bodyPr/>
          <a:lstStyle>
            <a:lvl1pPr>
              <a:defRPr sz="1600">
                <a:solidFill>
                  <a:schemeClr val="tx2"/>
                </a:solidFill>
              </a:defRPr>
            </a:lvl1pPr>
            <a:lvl2pPr>
              <a:defRPr sz="14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2">
            <a:extLst>
              <a:ext uri="{FF2B5EF4-FFF2-40B4-BE49-F238E27FC236}">
                <a16:creationId xmlns:a16="http://schemas.microsoft.com/office/drawing/2014/main" id="{0BEC41C3-E3AF-094D-ABE7-354233137DEB}"/>
              </a:ext>
            </a:extLst>
          </p:cNvPr>
          <p:cNvSpPr>
            <a:spLocks noGrp="1"/>
          </p:cNvSpPr>
          <p:nvPr>
            <p:ph idx="15" hasCustomPrompt="1"/>
          </p:nvPr>
        </p:nvSpPr>
        <p:spPr>
          <a:xfrm>
            <a:off x="8094432" y="1817260"/>
            <a:ext cx="3467098" cy="4563550"/>
          </a:xfrm>
        </p:spPr>
        <p:txBody>
          <a:bodyPr/>
          <a:lstStyle>
            <a:lvl1pPr>
              <a:defRPr sz="1600">
                <a:solidFill>
                  <a:schemeClr val="tx2"/>
                </a:solidFill>
              </a:defRPr>
            </a:lvl1pPr>
            <a:lvl2pPr>
              <a:defRPr sz="1400">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Rectangle 9">
            <a:extLst>
              <a:ext uri="{FF2B5EF4-FFF2-40B4-BE49-F238E27FC236}">
                <a16:creationId xmlns:a16="http://schemas.microsoft.com/office/drawing/2014/main" id="{6ACFB412-BD35-F94C-9433-8DA7F82DFA9A}"/>
              </a:ext>
            </a:extLst>
          </p:cNvPr>
          <p:cNvSpPr/>
          <p:nvPr userDrawn="1"/>
        </p:nvSpPr>
        <p:spPr>
          <a:xfrm>
            <a:off x="11995151" y="0"/>
            <a:ext cx="19684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9224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 Violet">
    <p:bg>
      <p:bgPr>
        <a:solidFill>
          <a:schemeClr val="accent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61D870-9F9E-E04F-A62F-C9DEF6EDC22E}"/>
              </a:ext>
            </a:extLst>
          </p:cNvPr>
          <p:cNvSpPr>
            <a:spLocks noGrp="1"/>
          </p:cNvSpPr>
          <p:nvPr>
            <p:ph type="title" hasCustomPrompt="1"/>
          </p:nvPr>
        </p:nvSpPr>
        <p:spPr>
          <a:xfrm>
            <a:off x="623888" y="175846"/>
            <a:ext cx="9692420" cy="668216"/>
          </a:xfrm>
        </p:spPr>
        <p:txBody>
          <a:bodyPr/>
          <a:lstStyle>
            <a:lvl1pPr>
              <a:defRPr cap="none">
                <a:solidFill>
                  <a:schemeClr val="bg2"/>
                </a:solidFill>
              </a:defRPr>
            </a:lvl1pPr>
          </a:lstStyle>
          <a:p>
            <a:r>
              <a:rPr lang="en-US" noProof="0"/>
              <a:t>Click to edit master title style</a:t>
            </a:r>
          </a:p>
        </p:txBody>
      </p:sp>
      <p:sp>
        <p:nvSpPr>
          <p:cNvPr id="8" name="Content Placeholder 2">
            <a:extLst>
              <a:ext uri="{FF2B5EF4-FFF2-40B4-BE49-F238E27FC236}">
                <a16:creationId xmlns:a16="http://schemas.microsoft.com/office/drawing/2014/main" id="{6B4E0D32-8087-EB48-9F3C-7748429CD38D}"/>
              </a:ext>
            </a:extLst>
          </p:cNvPr>
          <p:cNvSpPr>
            <a:spLocks noGrp="1"/>
          </p:cNvSpPr>
          <p:nvPr>
            <p:ph idx="1" hasCustomPrompt="1"/>
          </p:nvPr>
        </p:nvSpPr>
        <p:spPr>
          <a:xfrm>
            <a:off x="623887" y="1820526"/>
            <a:ext cx="9692421" cy="4562720"/>
          </a:xfrm>
        </p:spPr>
        <p:txBody>
          <a:bodyPr/>
          <a:lstStyle>
            <a:lvl1pPr>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85F43DAE-11F0-3549-BFF1-A35B20749D32}"/>
              </a:ext>
            </a:extLst>
          </p:cNvPr>
          <p:cNvSpPr>
            <a:spLocks noGrp="1"/>
          </p:cNvSpPr>
          <p:nvPr>
            <p:ph type="body" sz="quarter" idx="13" hasCustomPrompt="1"/>
          </p:nvPr>
        </p:nvSpPr>
        <p:spPr>
          <a:xfrm>
            <a:off x="623888" y="928318"/>
            <a:ext cx="9692420" cy="781056"/>
          </a:xfrm>
        </p:spPr>
        <p:txBody>
          <a:bodyPr/>
          <a:lstStyle>
            <a:lvl1pPr>
              <a:defRPr sz="2000" b="1">
                <a:solidFill>
                  <a:schemeClr val="bg2"/>
                </a:solidFill>
              </a:defRPr>
            </a:lvl1pPr>
          </a:lstStyle>
          <a:p>
            <a:pPr lvl="0"/>
            <a:r>
              <a:rPr lang="en-US" noProof="0"/>
              <a:t>Click to edit master text styles</a:t>
            </a:r>
          </a:p>
        </p:txBody>
      </p:sp>
      <p:sp>
        <p:nvSpPr>
          <p:cNvPr id="4" name="Rectangle 3">
            <a:extLst>
              <a:ext uri="{FF2B5EF4-FFF2-40B4-BE49-F238E27FC236}">
                <a16:creationId xmlns:a16="http://schemas.microsoft.com/office/drawing/2014/main" id="{B1BBD50D-03A3-4413-AE41-559AB58BA751}"/>
              </a:ext>
            </a:extLst>
          </p:cNvPr>
          <p:cNvSpPr/>
          <p:nvPr userDrawn="1"/>
        </p:nvSpPr>
        <p:spPr>
          <a:xfrm>
            <a:off x="10645140" y="6063995"/>
            <a:ext cx="978853" cy="51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graphics, drawing&#10;&#10;Description automatically generated">
            <a:extLst>
              <a:ext uri="{FF2B5EF4-FFF2-40B4-BE49-F238E27FC236}">
                <a16:creationId xmlns:a16="http://schemas.microsoft.com/office/drawing/2014/main" id="{0FCC0770-49FE-4F86-9A73-F2AD5119445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28633220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 Fuchsia">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61D870-9F9E-E04F-A62F-C9DEF6EDC22E}"/>
              </a:ext>
            </a:extLst>
          </p:cNvPr>
          <p:cNvSpPr>
            <a:spLocks noGrp="1"/>
          </p:cNvSpPr>
          <p:nvPr>
            <p:ph type="title" hasCustomPrompt="1"/>
          </p:nvPr>
        </p:nvSpPr>
        <p:spPr>
          <a:xfrm>
            <a:off x="623888" y="175846"/>
            <a:ext cx="9692420" cy="668216"/>
          </a:xfrm>
        </p:spPr>
        <p:txBody>
          <a:bodyPr/>
          <a:lstStyle>
            <a:lvl1pPr>
              <a:defRPr cap="none">
                <a:solidFill>
                  <a:schemeClr val="bg2"/>
                </a:solidFill>
              </a:defRPr>
            </a:lvl1pPr>
          </a:lstStyle>
          <a:p>
            <a:r>
              <a:rPr lang="en-US" noProof="0"/>
              <a:t>Click to edit master title style</a:t>
            </a:r>
          </a:p>
        </p:txBody>
      </p:sp>
      <p:sp>
        <p:nvSpPr>
          <p:cNvPr id="8" name="Content Placeholder 2">
            <a:extLst>
              <a:ext uri="{FF2B5EF4-FFF2-40B4-BE49-F238E27FC236}">
                <a16:creationId xmlns:a16="http://schemas.microsoft.com/office/drawing/2014/main" id="{6B4E0D32-8087-EB48-9F3C-7748429CD38D}"/>
              </a:ext>
            </a:extLst>
          </p:cNvPr>
          <p:cNvSpPr>
            <a:spLocks noGrp="1"/>
          </p:cNvSpPr>
          <p:nvPr>
            <p:ph idx="1" hasCustomPrompt="1"/>
          </p:nvPr>
        </p:nvSpPr>
        <p:spPr>
          <a:xfrm>
            <a:off x="619837" y="1815694"/>
            <a:ext cx="9692421" cy="4562720"/>
          </a:xfrm>
        </p:spPr>
        <p:txBody>
          <a:bodyPr/>
          <a:lstStyle>
            <a:lvl1pPr>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85F43DAE-11F0-3549-BFF1-A35B20749D32}"/>
              </a:ext>
            </a:extLst>
          </p:cNvPr>
          <p:cNvSpPr>
            <a:spLocks noGrp="1"/>
          </p:cNvSpPr>
          <p:nvPr>
            <p:ph type="body" sz="quarter" idx="13" hasCustomPrompt="1"/>
          </p:nvPr>
        </p:nvSpPr>
        <p:spPr>
          <a:xfrm>
            <a:off x="623888" y="928318"/>
            <a:ext cx="9692420" cy="781056"/>
          </a:xfrm>
        </p:spPr>
        <p:txBody>
          <a:bodyPr/>
          <a:lstStyle>
            <a:lvl1pPr>
              <a:defRPr sz="2000" b="1">
                <a:solidFill>
                  <a:schemeClr val="bg2"/>
                </a:solidFill>
              </a:defRPr>
            </a:lvl1pPr>
          </a:lstStyle>
          <a:p>
            <a:pPr lvl="0"/>
            <a:r>
              <a:rPr lang="en-US" noProof="0"/>
              <a:t>Click to edit master text styles</a:t>
            </a:r>
          </a:p>
        </p:txBody>
      </p:sp>
      <p:sp>
        <p:nvSpPr>
          <p:cNvPr id="6" name="Rectangle 5">
            <a:extLst>
              <a:ext uri="{FF2B5EF4-FFF2-40B4-BE49-F238E27FC236}">
                <a16:creationId xmlns:a16="http://schemas.microsoft.com/office/drawing/2014/main" id="{B4746D6F-E46E-4A90-A3C5-8C151F8A1963}"/>
              </a:ext>
            </a:extLst>
          </p:cNvPr>
          <p:cNvSpPr/>
          <p:nvPr userDrawn="1"/>
        </p:nvSpPr>
        <p:spPr>
          <a:xfrm>
            <a:off x="10645140" y="6063995"/>
            <a:ext cx="978853" cy="518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picture containing graphics, drawing&#10;&#10;Description automatically generated">
            <a:extLst>
              <a:ext uri="{FF2B5EF4-FFF2-40B4-BE49-F238E27FC236}">
                <a16:creationId xmlns:a16="http://schemas.microsoft.com/office/drawing/2014/main" id="{5B1DF942-EEDD-454D-8FD5-5CF51A5C37F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29180640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Content - Violet">
    <p:bg>
      <p:bgPr>
        <a:solidFill>
          <a:schemeClr val="accent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66319D4-771C-E940-938E-CCE02D40D4F0}"/>
              </a:ext>
            </a:extLst>
          </p:cNvPr>
          <p:cNvSpPr>
            <a:spLocks noGrp="1"/>
          </p:cNvSpPr>
          <p:nvPr>
            <p:ph type="title" hasCustomPrompt="1"/>
          </p:nvPr>
        </p:nvSpPr>
        <p:spPr>
          <a:xfrm>
            <a:off x="623888" y="175846"/>
            <a:ext cx="9692420" cy="668216"/>
          </a:xfrm>
        </p:spPr>
        <p:txBody>
          <a:bodyPr/>
          <a:lstStyle>
            <a:lvl1pPr>
              <a:defRPr cap="none">
                <a:solidFill>
                  <a:schemeClr val="bg2"/>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E2895C1A-DBF4-7549-915F-0B59360F5A27}"/>
              </a:ext>
            </a:extLst>
          </p:cNvPr>
          <p:cNvSpPr>
            <a:spLocks noGrp="1"/>
          </p:cNvSpPr>
          <p:nvPr>
            <p:ph idx="1" hasCustomPrompt="1"/>
          </p:nvPr>
        </p:nvSpPr>
        <p:spPr>
          <a:xfrm>
            <a:off x="623887" y="1819695"/>
            <a:ext cx="5364163" cy="4563550"/>
          </a:xfrm>
        </p:spPr>
        <p:txBody>
          <a:bodyPr/>
          <a:lstStyle>
            <a:lvl1pPr>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a:extLst>
              <a:ext uri="{FF2B5EF4-FFF2-40B4-BE49-F238E27FC236}">
                <a16:creationId xmlns:a16="http://schemas.microsoft.com/office/drawing/2014/main" id="{C4528B7D-8A18-1F48-B085-30C81B3F0CC8}"/>
              </a:ext>
            </a:extLst>
          </p:cNvPr>
          <p:cNvSpPr>
            <a:spLocks noGrp="1"/>
          </p:cNvSpPr>
          <p:nvPr>
            <p:ph type="body" sz="quarter" idx="13" hasCustomPrompt="1"/>
          </p:nvPr>
        </p:nvSpPr>
        <p:spPr>
          <a:xfrm>
            <a:off x="623888" y="928800"/>
            <a:ext cx="9692420" cy="781056"/>
          </a:xfrm>
        </p:spPr>
        <p:txBody>
          <a:bodyPr/>
          <a:lstStyle>
            <a:lvl1pPr>
              <a:defRPr sz="2000" b="1">
                <a:solidFill>
                  <a:schemeClr val="bg2"/>
                </a:solidFill>
              </a:defRPr>
            </a:lvl1pPr>
          </a:lstStyle>
          <a:p>
            <a:pPr lvl="0"/>
            <a:r>
              <a:rPr lang="en-US" noProof="0"/>
              <a:t>Click to edit master text styles</a:t>
            </a:r>
          </a:p>
        </p:txBody>
      </p:sp>
      <p:sp>
        <p:nvSpPr>
          <p:cNvPr id="7" name="Rectangle 6">
            <a:extLst>
              <a:ext uri="{FF2B5EF4-FFF2-40B4-BE49-F238E27FC236}">
                <a16:creationId xmlns:a16="http://schemas.microsoft.com/office/drawing/2014/main" id="{AFA935E8-A51A-4424-8B8D-1FF9E0AE35AB}"/>
              </a:ext>
            </a:extLst>
          </p:cNvPr>
          <p:cNvSpPr/>
          <p:nvPr userDrawn="1"/>
        </p:nvSpPr>
        <p:spPr>
          <a:xfrm>
            <a:off x="10645140" y="6063995"/>
            <a:ext cx="978853" cy="51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picture containing graphics, drawing&#10;&#10;Description automatically generated">
            <a:extLst>
              <a:ext uri="{FF2B5EF4-FFF2-40B4-BE49-F238E27FC236}">
                <a16:creationId xmlns:a16="http://schemas.microsoft.com/office/drawing/2014/main" id="{5ECF9476-11FA-43EA-8FAF-ABA109B44F3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
        <p:nvSpPr>
          <p:cNvPr id="14" name="Content Placeholder 9">
            <a:extLst>
              <a:ext uri="{FF2B5EF4-FFF2-40B4-BE49-F238E27FC236}">
                <a16:creationId xmlns:a16="http://schemas.microsoft.com/office/drawing/2014/main" id="{E24C7292-BDB4-5145-9002-054E9F851282}"/>
              </a:ext>
            </a:extLst>
          </p:cNvPr>
          <p:cNvSpPr>
            <a:spLocks noGrp="1"/>
          </p:cNvSpPr>
          <p:nvPr>
            <p:ph sz="quarter" idx="14" hasCustomPrompt="1"/>
          </p:nvPr>
        </p:nvSpPr>
        <p:spPr>
          <a:xfrm>
            <a:off x="6203950" y="1819695"/>
            <a:ext cx="5364163" cy="4563550"/>
          </a:xfrm>
        </p:spPr>
        <p:txBody>
          <a:bodyPr/>
          <a:lstStyle>
            <a:lvl1pPr>
              <a:buClr>
                <a:schemeClr val="bg2"/>
              </a:buClr>
              <a:defRPr>
                <a:solidFill>
                  <a:schemeClr val="bg2"/>
                </a:solidFill>
              </a:defRPr>
            </a:lvl1pPr>
            <a:lvl2pPr>
              <a:buClr>
                <a:schemeClr val="bg2"/>
              </a:buClr>
              <a:defRPr>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861912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and Content - Fuchsi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a:solidFill>
                  <a:schemeClr val="bg2"/>
                </a:solidFill>
              </a:defRPr>
            </a:lvl1pPr>
          </a:lstStyle>
          <a:p>
            <a:r>
              <a:rPr lang="en-US" noProof="0"/>
              <a:t>Click to edit master title style</a:t>
            </a:r>
          </a:p>
        </p:txBody>
      </p:sp>
      <p:sp>
        <p:nvSpPr>
          <p:cNvPr id="3" name="Content Placeholder 2"/>
          <p:cNvSpPr>
            <a:spLocks noGrp="1"/>
          </p:cNvSpPr>
          <p:nvPr>
            <p:ph idx="1" hasCustomPrompt="1"/>
          </p:nvPr>
        </p:nvSpPr>
        <p:spPr>
          <a:xfrm>
            <a:off x="623887" y="1819695"/>
            <a:ext cx="5364163" cy="4563550"/>
          </a:xfrm>
        </p:spPr>
        <p:txBody>
          <a:bodyPr/>
          <a:lstStyle>
            <a:lvl1pPr>
              <a:defRPr>
                <a:solidFill>
                  <a:schemeClr val="bg2"/>
                </a:solidFill>
              </a:defRPr>
            </a:lvl1pPr>
            <a:lvl2pPr>
              <a:buClrTx/>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623888" y="928800"/>
            <a:ext cx="9692420" cy="781056"/>
          </a:xfrm>
        </p:spPr>
        <p:txBody>
          <a:bodyPr/>
          <a:lstStyle>
            <a:lvl1pPr>
              <a:defRPr sz="2000" b="1">
                <a:solidFill>
                  <a:schemeClr val="bg2"/>
                </a:solidFill>
              </a:defRPr>
            </a:lvl1pPr>
          </a:lstStyle>
          <a:p>
            <a:pPr lvl="0"/>
            <a:r>
              <a:rPr lang="en-US" noProof="0"/>
              <a:t>Click to edit master text styles</a:t>
            </a:r>
          </a:p>
        </p:txBody>
      </p:sp>
      <p:sp>
        <p:nvSpPr>
          <p:cNvPr id="7" name="Rectangle 6">
            <a:extLst>
              <a:ext uri="{FF2B5EF4-FFF2-40B4-BE49-F238E27FC236}">
                <a16:creationId xmlns:a16="http://schemas.microsoft.com/office/drawing/2014/main" id="{F90FA9AC-D126-4BE2-82B5-EDFF5899B1A3}"/>
              </a:ext>
            </a:extLst>
          </p:cNvPr>
          <p:cNvSpPr/>
          <p:nvPr userDrawn="1"/>
        </p:nvSpPr>
        <p:spPr>
          <a:xfrm>
            <a:off x="10645140" y="6063995"/>
            <a:ext cx="978853" cy="518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picture containing graphics, drawing&#10;&#10;Description automatically generated">
            <a:extLst>
              <a:ext uri="{FF2B5EF4-FFF2-40B4-BE49-F238E27FC236}">
                <a16:creationId xmlns:a16="http://schemas.microsoft.com/office/drawing/2014/main" id="{FDB94FF5-31B5-439F-9A6D-312C11E11FB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
        <p:nvSpPr>
          <p:cNvPr id="10" name="Content Placeholder 9"/>
          <p:cNvSpPr>
            <a:spLocks noGrp="1"/>
          </p:cNvSpPr>
          <p:nvPr>
            <p:ph sz="quarter" idx="14" hasCustomPrompt="1"/>
          </p:nvPr>
        </p:nvSpPr>
        <p:spPr>
          <a:xfrm>
            <a:off x="6203950" y="1819695"/>
            <a:ext cx="5364163" cy="4562055"/>
          </a:xfrm>
        </p:spPr>
        <p:txBody>
          <a:bodyPr/>
          <a:lstStyle>
            <a:lvl1pPr>
              <a:defRPr>
                <a:solidFill>
                  <a:schemeClr val="bg2"/>
                </a:solidFill>
              </a:defRPr>
            </a:lvl1pPr>
            <a:lvl2pPr>
              <a:buClrTx/>
              <a:defRPr>
                <a:solidFill>
                  <a:schemeClr val="bg2"/>
                </a:solidFill>
              </a:defRPr>
            </a:lvl2pPr>
            <a:lvl3pPr>
              <a:buClrTx/>
              <a:defRPr>
                <a:solidFill>
                  <a:schemeClr val="bg2"/>
                </a:solidFill>
              </a:defRPr>
            </a:lvl3pPr>
            <a:lvl4pPr>
              <a:buClrTx/>
              <a:defRPr>
                <a:solidFill>
                  <a:schemeClr val="bg2"/>
                </a:solidFill>
              </a:defRPr>
            </a:lvl4pPr>
            <a:lvl5pPr>
              <a:buClrTx/>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1232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nd Content -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a:solidFill>
                  <a:schemeClr val="bg2"/>
                </a:solidFill>
              </a:defRPr>
            </a:lvl1pPr>
          </a:lstStyle>
          <a:p>
            <a:r>
              <a:rPr lang="en-US" noProof="0"/>
              <a:t>Click to edit master title style</a:t>
            </a:r>
          </a:p>
        </p:txBody>
      </p:sp>
      <p:sp>
        <p:nvSpPr>
          <p:cNvPr id="3" name="Content Placeholder 2"/>
          <p:cNvSpPr>
            <a:spLocks noGrp="1"/>
          </p:cNvSpPr>
          <p:nvPr>
            <p:ph idx="1" hasCustomPrompt="1"/>
          </p:nvPr>
        </p:nvSpPr>
        <p:spPr>
          <a:xfrm>
            <a:off x="623888" y="1819695"/>
            <a:ext cx="3467098" cy="4563550"/>
          </a:xfrm>
        </p:spPr>
        <p:txBody>
          <a:bodyPr/>
          <a:lstStyle>
            <a:lvl1pPr>
              <a:defRPr sz="1600">
                <a:solidFill>
                  <a:schemeClr val="bg2"/>
                </a:solidFill>
              </a:defRPr>
            </a:lvl1pPr>
            <a:lvl2pPr>
              <a:buClr>
                <a:schemeClr val="bg2"/>
              </a:buClr>
              <a:defRPr sz="1400">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623888" y="928800"/>
            <a:ext cx="9692420" cy="781056"/>
          </a:xfrm>
        </p:spPr>
        <p:txBody>
          <a:bodyPr/>
          <a:lstStyle>
            <a:lvl1pPr>
              <a:defRPr sz="2000" b="1">
                <a:solidFill>
                  <a:schemeClr val="bg2"/>
                </a:solidFill>
              </a:defRPr>
            </a:lvl1pPr>
          </a:lstStyle>
          <a:p>
            <a:pPr lvl="0"/>
            <a:r>
              <a:rPr lang="en-US" noProof="0"/>
              <a:t>Click to edit master text styles</a:t>
            </a:r>
          </a:p>
        </p:txBody>
      </p:sp>
      <p:sp>
        <p:nvSpPr>
          <p:cNvPr id="15" name="Content Placeholder 2">
            <a:extLst>
              <a:ext uri="{FF2B5EF4-FFF2-40B4-BE49-F238E27FC236}">
                <a16:creationId xmlns:a16="http://schemas.microsoft.com/office/drawing/2014/main" id="{B9B6D38D-4821-C74D-A6F4-202643154EFD}"/>
              </a:ext>
            </a:extLst>
          </p:cNvPr>
          <p:cNvSpPr>
            <a:spLocks noGrp="1"/>
          </p:cNvSpPr>
          <p:nvPr>
            <p:ph idx="14" hasCustomPrompt="1"/>
          </p:nvPr>
        </p:nvSpPr>
        <p:spPr>
          <a:xfrm>
            <a:off x="4359160" y="1816333"/>
            <a:ext cx="3467098" cy="4563550"/>
          </a:xfrm>
        </p:spPr>
        <p:txBody>
          <a:bodyPr/>
          <a:lstStyle>
            <a:lvl1pPr>
              <a:buClr>
                <a:schemeClr val="bg2"/>
              </a:buClr>
              <a:defRPr sz="1600">
                <a:solidFill>
                  <a:schemeClr val="bg2"/>
                </a:solidFill>
              </a:defRPr>
            </a:lvl1pPr>
            <a:lvl2pPr>
              <a:buClr>
                <a:schemeClr val="bg2"/>
              </a:buClr>
              <a:defRPr sz="1400">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FD0EEA20-C844-4F14-9F4F-5B6E85B4A5A4}"/>
              </a:ext>
            </a:extLst>
          </p:cNvPr>
          <p:cNvSpPr/>
          <p:nvPr userDrawn="1"/>
        </p:nvSpPr>
        <p:spPr>
          <a:xfrm>
            <a:off x="10645140" y="6063995"/>
            <a:ext cx="978853" cy="51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picture containing graphics, drawing&#10;&#10;Description automatically generated">
            <a:extLst>
              <a:ext uri="{FF2B5EF4-FFF2-40B4-BE49-F238E27FC236}">
                <a16:creationId xmlns:a16="http://schemas.microsoft.com/office/drawing/2014/main" id="{C3FC2F45-8E30-48C7-8104-A25FBFFFB45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
        <p:nvSpPr>
          <p:cNvPr id="16" name="Content Placeholder 2">
            <a:extLst>
              <a:ext uri="{FF2B5EF4-FFF2-40B4-BE49-F238E27FC236}">
                <a16:creationId xmlns:a16="http://schemas.microsoft.com/office/drawing/2014/main" id="{E0925B34-BF73-1944-9671-EC4471771353}"/>
              </a:ext>
            </a:extLst>
          </p:cNvPr>
          <p:cNvSpPr>
            <a:spLocks noGrp="1"/>
          </p:cNvSpPr>
          <p:nvPr>
            <p:ph idx="15" hasCustomPrompt="1"/>
          </p:nvPr>
        </p:nvSpPr>
        <p:spPr>
          <a:xfrm>
            <a:off x="8094432" y="1816333"/>
            <a:ext cx="3467098" cy="4563550"/>
          </a:xfrm>
        </p:spPr>
        <p:txBody>
          <a:bodyPr/>
          <a:lstStyle>
            <a:lvl1pPr>
              <a:buClr>
                <a:schemeClr val="bg2"/>
              </a:buClr>
              <a:defRPr sz="1600">
                <a:solidFill>
                  <a:schemeClr val="bg2"/>
                </a:solidFill>
              </a:defRPr>
            </a:lvl1pPr>
            <a:lvl2pPr>
              <a:buClr>
                <a:schemeClr val="bg2"/>
              </a:buClr>
              <a:defRPr sz="1400">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06353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and Content - Fuchsia">
    <p:bg>
      <p:bgPr>
        <a:solidFill>
          <a:schemeClr val="accent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66319D4-771C-E940-938E-CCE02D40D4F0}"/>
              </a:ext>
            </a:extLst>
          </p:cNvPr>
          <p:cNvSpPr>
            <a:spLocks noGrp="1"/>
          </p:cNvSpPr>
          <p:nvPr>
            <p:ph type="title" hasCustomPrompt="1"/>
          </p:nvPr>
        </p:nvSpPr>
        <p:spPr>
          <a:xfrm>
            <a:off x="623888" y="175846"/>
            <a:ext cx="9692420" cy="668216"/>
          </a:xfrm>
        </p:spPr>
        <p:txBody>
          <a:bodyPr/>
          <a:lstStyle>
            <a:lvl1pPr>
              <a:defRPr cap="none">
                <a:solidFill>
                  <a:schemeClr val="bg2"/>
                </a:solidFill>
              </a:defRPr>
            </a:lvl1pPr>
          </a:lstStyle>
          <a:p>
            <a:r>
              <a:rPr lang="en-US" noProof="0"/>
              <a:t>Click to edit master title style</a:t>
            </a:r>
          </a:p>
        </p:txBody>
      </p:sp>
      <p:sp>
        <p:nvSpPr>
          <p:cNvPr id="12" name="Text Placeholder 8">
            <a:extLst>
              <a:ext uri="{FF2B5EF4-FFF2-40B4-BE49-F238E27FC236}">
                <a16:creationId xmlns:a16="http://schemas.microsoft.com/office/drawing/2014/main" id="{C4528B7D-8A18-1F48-B085-30C81B3F0CC8}"/>
              </a:ext>
            </a:extLst>
          </p:cNvPr>
          <p:cNvSpPr>
            <a:spLocks noGrp="1"/>
          </p:cNvSpPr>
          <p:nvPr>
            <p:ph type="body" sz="quarter" idx="13" hasCustomPrompt="1"/>
          </p:nvPr>
        </p:nvSpPr>
        <p:spPr>
          <a:xfrm>
            <a:off x="623888" y="928800"/>
            <a:ext cx="9692420" cy="781056"/>
          </a:xfrm>
        </p:spPr>
        <p:txBody>
          <a:bodyPr/>
          <a:lstStyle>
            <a:lvl1pPr>
              <a:defRPr sz="2000" b="1">
                <a:solidFill>
                  <a:schemeClr val="bg2"/>
                </a:solidFill>
              </a:defRPr>
            </a:lvl1pPr>
          </a:lstStyle>
          <a:p>
            <a:pPr lvl="0"/>
            <a:r>
              <a:rPr lang="en-US" noProof="0"/>
              <a:t>Click to edit master text styles</a:t>
            </a:r>
          </a:p>
        </p:txBody>
      </p:sp>
      <p:sp>
        <p:nvSpPr>
          <p:cNvPr id="9" name="Content Placeholder 2">
            <a:extLst>
              <a:ext uri="{FF2B5EF4-FFF2-40B4-BE49-F238E27FC236}">
                <a16:creationId xmlns:a16="http://schemas.microsoft.com/office/drawing/2014/main" id="{F374C436-F184-584A-AF18-A54E9280AC71}"/>
              </a:ext>
            </a:extLst>
          </p:cNvPr>
          <p:cNvSpPr>
            <a:spLocks noGrp="1"/>
          </p:cNvSpPr>
          <p:nvPr>
            <p:ph idx="1" hasCustomPrompt="1"/>
          </p:nvPr>
        </p:nvSpPr>
        <p:spPr>
          <a:xfrm>
            <a:off x="623888" y="1819695"/>
            <a:ext cx="3467098" cy="4563550"/>
          </a:xfrm>
        </p:spPr>
        <p:txBody>
          <a:bodyPr/>
          <a:lstStyle>
            <a:lvl1pPr>
              <a:defRPr sz="1600">
                <a:solidFill>
                  <a:schemeClr val="bg2"/>
                </a:solidFill>
              </a:defRPr>
            </a:lvl1pPr>
            <a:lvl2pPr>
              <a:buClr>
                <a:schemeClr val="bg2"/>
              </a:buClr>
              <a:defRPr sz="1400">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a:extLst>
              <a:ext uri="{FF2B5EF4-FFF2-40B4-BE49-F238E27FC236}">
                <a16:creationId xmlns:a16="http://schemas.microsoft.com/office/drawing/2014/main" id="{EA202A62-CD84-EC4E-A49C-E5AF8ACE5AFB}"/>
              </a:ext>
            </a:extLst>
          </p:cNvPr>
          <p:cNvSpPr>
            <a:spLocks noGrp="1"/>
          </p:cNvSpPr>
          <p:nvPr>
            <p:ph idx="14" hasCustomPrompt="1"/>
          </p:nvPr>
        </p:nvSpPr>
        <p:spPr>
          <a:xfrm>
            <a:off x="4359160" y="1816333"/>
            <a:ext cx="3467098" cy="4563550"/>
          </a:xfrm>
        </p:spPr>
        <p:txBody>
          <a:bodyPr/>
          <a:lstStyle>
            <a:lvl1pPr>
              <a:buClr>
                <a:schemeClr val="bg2"/>
              </a:buClr>
              <a:defRPr sz="1600">
                <a:solidFill>
                  <a:schemeClr val="bg2"/>
                </a:solidFill>
              </a:defRPr>
            </a:lvl1pPr>
            <a:lvl2pPr>
              <a:buClr>
                <a:schemeClr val="bg2"/>
              </a:buClr>
              <a:defRPr sz="1400">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Rectangle 7">
            <a:extLst>
              <a:ext uri="{FF2B5EF4-FFF2-40B4-BE49-F238E27FC236}">
                <a16:creationId xmlns:a16="http://schemas.microsoft.com/office/drawing/2014/main" id="{E65B7BEF-9CAD-4BE6-A687-6FD5F7DB96D4}"/>
              </a:ext>
            </a:extLst>
          </p:cNvPr>
          <p:cNvSpPr/>
          <p:nvPr userDrawn="1"/>
        </p:nvSpPr>
        <p:spPr>
          <a:xfrm>
            <a:off x="10645140" y="6063995"/>
            <a:ext cx="978853" cy="518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picture containing graphics, drawing&#10;&#10;Description automatically generated">
            <a:extLst>
              <a:ext uri="{FF2B5EF4-FFF2-40B4-BE49-F238E27FC236}">
                <a16:creationId xmlns:a16="http://schemas.microsoft.com/office/drawing/2014/main" id="{D0AD05B2-1178-420F-B26E-5F1EE01F079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
        <p:nvSpPr>
          <p:cNvPr id="16" name="Content Placeholder 2">
            <a:extLst>
              <a:ext uri="{FF2B5EF4-FFF2-40B4-BE49-F238E27FC236}">
                <a16:creationId xmlns:a16="http://schemas.microsoft.com/office/drawing/2014/main" id="{1F1192D3-7CB5-2240-9A43-28735133F2C9}"/>
              </a:ext>
            </a:extLst>
          </p:cNvPr>
          <p:cNvSpPr>
            <a:spLocks noGrp="1"/>
          </p:cNvSpPr>
          <p:nvPr>
            <p:ph idx="15" hasCustomPrompt="1"/>
          </p:nvPr>
        </p:nvSpPr>
        <p:spPr>
          <a:xfrm>
            <a:off x="8094432" y="1816333"/>
            <a:ext cx="3467098" cy="4563550"/>
          </a:xfrm>
        </p:spPr>
        <p:txBody>
          <a:bodyPr/>
          <a:lstStyle>
            <a:lvl1pPr>
              <a:buClr>
                <a:schemeClr val="bg2"/>
              </a:buClr>
              <a:defRPr sz="1600">
                <a:solidFill>
                  <a:schemeClr val="bg2"/>
                </a:solidFill>
              </a:defRPr>
            </a:lvl1pPr>
            <a:lvl2pPr>
              <a:buClr>
                <a:schemeClr val="bg2"/>
              </a:buClr>
              <a:defRPr sz="1400">
                <a:solidFill>
                  <a:schemeClr val="bg2"/>
                </a:solidFill>
              </a:defRPr>
            </a:lvl2pPr>
            <a:lvl3pPr>
              <a:buClr>
                <a:schemeClr val="bg2"/>
              </a:buClr>
              <a:defRPr>
                <a:solidFill>
                  <a:schemeClr val="bg2"/>
                </a:solidFill>
              </a:defRPr>
            </a:lvl3pPr>
            <a:lvl4pPr>
              <a:buClr>
                <a:schemeClr val="bg2"/>
              </a:buClr>
              <a:defRPr>
                <a:solidFill>
                  <a:schemeClr val="bg2"/>
                </a:solidFill>
              </a:defRPr>
            </a:lvl4pPr>
            <a:lvl5pPr>
              <a:buClr>
                <a:schemeClr val="bg2"/>
              </a:buCl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87527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6D81A8-BD4B-514B-8AE9-0801ECDF2E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B80B049-9DAB-154B-90BE-D46D3F46F9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p:blipFill>
        <p:spPr>
          <a:xfrm>
            <a:off x="365079" y="476015"/>
            <a:ext cx="1401964" cy="707078"/>
          </a:xfrm>
          <a:prstGeom prst="rect">
            <a:avLst/>
          </a:prstGeom>
        </p:spPr>
      </p:pic>
      <p:sp>
        <p:nvSpPr>
          <p:cNvPr id="9" name="Text Placeholder 12">
            <a:extLst>
              <a:ext uri="{FF2B5EF4-FFF2-40B4-BE49-F238E27FC236}">
                <a16:creationId xmlns:a16="http://schemas.microsoft.com/office/drawing/2014/main" id="{99449193-EAC3-430C-9F0B-0028309BAB84}"/>
              </a:ext>
            </a:extLst>
          </p:cNvPr>
          <p:cNvSpPr>
            <a:spLocks noGrp="1"/>
          </p:cNvSpPr>
          <p:nvPr>
            <p:ph type="body" sz="quarter" idx="12" hasCustomPrompt="1"/>
          </p:nvPr>
        </p:nvSpPr>
        <p:spPr>
          <a:xfrm>
            <a:off x="642421" y="4971673"/>
            <a:ext cx="5131058" cy="1034683"/>
          </a:xfrm>
        </p:spPr>
        <p:txBody>
          <a:bodyPr/>
          <a:lstStyle>
            <a:lvl1pPr>
              <a:defRPr sz="1600">
                <a:solidFill>
                  <a:schemeClr val="tx2"/>
                </a:solidFill>
              </a:defRPr>
            </a:lvl1pPr>
          </a:lstStyle>
          <a:p>
            <a:pPr lvl="0"/>
            <a:r>
              <a:rPr lang="en-GB"/>
              <a:t>Subheading, presenter, location or any other additional information goes here and can go over a few lines.</a:t>
            </a:r>
          </a:p>
        </p:txBody>
      </p:sp>
      <p:sp>
        <p:nvSpPr>
          <p:cNvPr id="10" name="Text Placeholder 14">
            <a:extLst>
              <a:ext uri="{FF2B5EF4-FFF2-40B4-BE49-F238E27FC236}">
                <a16:creationId xmlns:a16="http://schemas.microsoft.com/office/drawing/2014/main" id="{EDF83964-77F0-4159-8645-16BC4F229AAA}"/>
              </a:ext>
            </a:extLst>
          </p:cNvPr>
          <p:cNvSpPr>
            <a:spLocks noGrp="1"/>
          </p:cNvSpPr>
          <p:nvPr>
            <p:ph type="body" sz="quarter" idx="13" hasCustomPrompt="1"/>
          </p:nvPr>
        </p:nvSpPr>
        <p:spPr>
          <a:xfrm>
            <a:off x="613264" y="1606862"/>
            <a:ext cx="4544006" cy="359229"/>
          </a:xfrm>
        </p:spPr>
        <p:txBody>
          <a:bodyPr/>
          <a:lstStyle>
            <a:lvl1pPr>
              <a:defRPr b="1">
                <a:solidFill>
                  <a:schemeClr val="accent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7" name="Text Placeholder 2">
            <a:extLst>
              <a:ext uri="{FF2B5EF4-FFF2-40B4-BE49-F238E27FC236}">
                <a16:creationId xmlns:a16="http://schemas.microsoft.com/office/drawing/2014/main" id="{6BB4EBF1-3513-45DA-8E1A-89BDF4252F43}"/>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accent2"/>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3937090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rong Messag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911EE-D8EB-1448-9B2A-CDB3FB7B4D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8"/>
          <a:stretch/>
        </p:blipFill>
        <p:spPr>
          <a:xfrm>
            <a:off x="0" y="0"/>
            <a:ext cx="12191999" cy="6858000"/>
          </a:xfrm>
          <a:prstGeom prst="rect">
            <a:avLst/>
          </a:prstGeom>
        </p:spPr>
      </p:pic>
      <p:sp>
        <p:nvSpPr>
          <p:cNvPr id="7" name="Text Placeholder 6">
            <a:extLst>
              <a:ext uri="{FF2B5EF4-FFF2-40B4-BE49-F238E27FC236}">
                <a16:creationId xmlns:a16="http://schemas.microsoft.com/office/drawing/2014/main" id="{E38D308D-2054-4E90-AFC3-DBABA240295D}"/>
              </a:ext>
            </a:extLst>
          </p:cNvPr>
          <p:cNvSpPr>
            <a:spLocks noGrp="1"/>
          </p:cNvSpPr>
          <p:nvPr>
            <p:ph type="body" sz="quarter" idx="10" hasCustomPrompt="1"/>
          </p:nvPr>
        </p:nvSpPr>
        <p:spPr>
          <a:xfrm>
            <a:off x="623888" y="691115"/>
            <a:ext cx="9143999" cy="2053053"/>
          </a:xfrm>
        </p:spPr>
        <p:txBody>
          <a:bodyPr anchor="b" anchorCtr="0"/>
          <a:lstStyle>
            <a:lvl1pPr>
              <a:defRPr sz="5000" b="1">
                <a:solidFill>
                  <a:schemeClr val="bg1"/>
                </a:solidFill>
              </a:defRPr>
            </a:lvl1pPr>
          </a:lstStyle>
          <a:p>
            <a:pPr lvl="0"/>
            <a:r>
              <a:rPr lang="en-US"/>
              <a:t>Strong message to go here on 1, 2 or 3 lines</a:t>
            </a:r>
            <a:endParaRPr lang="en-GB"/>
          </a:p>
        </p:txBody>
      </p:sp>
      <p:sp>
        <p:nvSpPr>
          <p:cNvPr id="9" name="Text Placeholder 8">
            <a:extLst>
              <a:ext uri="{FF2B5EF4-FFF2-40B4-BE49-F238E27FC236}">
                <a16:creationId xmlns:a16="http://schemas.microsoft.com/office/drawing/2014/main" id="{470C2D43-FD05-4F10-8691-290DDCD9FCF7}"/>
              </a:ext>
            </a:extLst>
          </p:cNvPr>
          <p:cNvSpPr>
            <a:spLocks noGrp="1"/>
          </p:cNvSpPr>
          <p:nvPr>
            <p:ph type="body" sz="quarter" idx="11" hasCustomPrompt="1"/>
          </p:nvPr>
        </p:nvSpPr>
        <p:spPr>
          <a:xfrm>
            <a:off x="623888" y="3233494"/>
            <a:ext cx="6215864" cy="1168400"/>
          </a:xfrm>
        </p:spPr>
        <p:txBody>
          <a:bodyPr/>
          <a:lstStyle>
            <a:lvl1pPr>
              <a:defRPr>
                <a:solidFill>
                  <a:schemeClr val="bg1"/>
                </a:solidFill>
              </a:defRPr>
            </a:lvl1pPr>
          </a:lstStyle>
          <a:p>
            <a:pPr lvl="0"/>
            <a:r>
              <a:rPr lang="en-US" err="1"/>
              <a:t>Subheader</a:t>
            </a:r>
            <a:r>
              <a:rPr lang="en-US"/>
              <a:t>, source or additional information here</a:t>
            </a:r>
            <a:endParaRPr lang="en-GB"/>
          </a:p>
        </p:txBody>
      </p:sp>
      <p:pic>
        <p:nvPicPr>
          <p:cNvPr id="8" name="Picture 7" descr="A picture containing graphics, drawing&#10;&#10;Description automatically generated">
            <a:extLst>
              <a:ext uri="{FF2B5EF4-FFF2-40B4-BE49-F238E27FC236}">
                <a16:creationId xmlns:a16="http://schemas.microsoft.com/office/drawing/2014/main" id="{F48E0CC6-938E-409C-947A-E256947225D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8930889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rong Message #2">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7F0D066-015A-B340-820E-94AE0FB8F4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466"/>
          <a:stretch/>
        </p:blipFill>
        <p:spPr>
          <a:xfrm>
            <a:off x="0" y="0"/>
            <a:ext cx="12192000" cy="6858000"/>
          </a:xfrm>
          <a:prstGeom prst="rect">
            <a:avLst/>
          </a:prstGeom>
        </p:spPr>
      </p:pic>
      <p:sp>
        <p:nvSpPr>
          <p:cNvPr id="6" name="Text Placeholder 6">
            <a:extLst>
              <a:ext uri="{FF2B5EF4-FFF2-40B4-BE49-F238E27FC236}">
                <a16:creationId xmlns:a16="http://schemas.microsoft.com/office/drawing/2014/main" id="{496B6A80-CCF0-4F4F-8254-1814316ED8ED}"/>
              </a:ext>
            </a:extLst>
          </p:cNvPr>
          <p:cNvSpPr>
            <a:spLocks noGrp="1"/>
          </p:cNvSpPr>
          <p:nvPr>
            <p:ph type="body" sz="quarter" idx="10" hasCustomPrompt="1"/>
          </p:nvPr>
        </p:nvSpPr>
        <p:spPr>
          <a:xfrm>
            <a:off x="623888" y="691115"/>
            <a:ext cx="9143999" cy="2053053"/>
          </a:xfrm>
        </p:spPr>
        <p:txBody>
          <a:bodyPr anchor="b" anchorCtr="0"/>
          <a:lstStyle>
            <a:lvl1pPr>
              <a:defRPr sz="5000" b="1">
                <a:solidFill>
                  <a:schemeClr val="bg1"/>
                </a:solidFill>
              </a:defRPr>
            </a:lvl1pPr>
          </a:lstStyle>
          <a:p>
            <a:pPr lvl="0"/>
            <a:r>
              <a:rPr lang="en-US"/>
              <a:t>Strong message to go here on 1, 2 or 3 lines</a:t>
            </a:r>
            <a:endParaRPr lang="en-GB"/>
          </a:p>
        </p:txBody>
      </p:sp>
      <p:sp>
        <p:nvSpPr>
          <p:cNvPr id="8" name="Text Placeholder 8">
            <a:extLst>
              <a:ext uri="{FF2B5EF4-FFF2-40B4-BE49-F238E27FC236}">
                <a16:creationId xmlns:a16="http://schemas.microsoft.com/office/drawing/2014/main" id="{6B4FAB0B-6899-40E7-8216-8DBC63396333}"/>
              </a:ext>
            </a:extLst>
          </p:cNvPr>
          <p:cNvSpPr>
            <a:spLocks noGrp="1"/>
          </p:cNvSpPr>
          <p:nvPr>
            <p:ph type="body" sz="quarter" idx="11" hasCustomPrompt="1"/>
          </p:nvPr>
        </p:nvSpPr>
        <p:spPr>
          <a:xfrm>
            <a:off x="623888" y="3233494"/>
            <a:ext cx="6215864" cy="1168400"/>
          </a:xfrm>
        </p:spPr>
        <p:txBody>
          <a:bodyPr/>
          <a:lstStyle>
            <a:lvl1pPr>
              <a:defRPr>
                <a:solidFill>
                  <a:schemeClr val="bg1"/>
                </a:solidFill>
              </a:defRPr>
            </a:lvl1pPr>
          </a:lstStyle>
          <a:p>
            <a:pPr lvl="0"/>
            <a:r>
              <a:rPr lang="en-US" err="1"/>
              <a:t>Subheader</a:t>
            </a:r>
            <a:r>
              <a:rPr lang="en-US"/>
              <a:t>, source or additional information here</a:t>
            </a:r>
            <a:endParaRPr lang="en-GB"/>
          </a:p>
        </p:txBody>
      </p:sp>
      <p:pic>
        <p:nvPicPr>
          <p:cNvPr id="9" name="Picture 8" descr="A picture containing graphics, drawing&#10;&#10;Description automatically generated">
            <a:extLst>
              <a:ext uri="{FF2B5EF4-FFF2-40B4-BE49-F238E27FC236}">
                <a16:creationId xmlns:a16="http://schemas.microsoft.com/office/drawing/2014/main" id="{C94251F5-533A-409C-B44B-AD5A49F6DB3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393885882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rong Message #3">
    <p:spTree>
      <p:nvGrpSpPr>
        <p:cNvPr id="1" name=""/>
        <p:cNvGrpSpPr/>
        <p:nvPr/>
      </p:nvGrpSpPr>
      <p:grpSpPr>
        <a:xfrm>
          <a:off x="0" y="0"/>
          <a:ext cx="0" cy="0"/>
          <a:chOff x="0" y="0"/>
          <a:chExt cx="0" cy="0"/>
        </a:xfrm>
      </p:grpSpPr>
      <p:pic>
        <p:nvPicPr>
          <p:cNvPr id="4" name="Picture 3" descr="A picture containing umbrella, drawing&#10;&#10;Description automatically generated">
            <a:extLst>
              <a:ext uri="{FF2B5EF4-FFF2-40B4-BE49-F238E27FC236}">
                <a16:creationId xmlns:a16="http://schemas.microsoft.com/office/drawing/2014/main" id="{5BCA1A3C-1A0A-8D43-B014-C20DDE9060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74" b="973"/>
          <a:stretch/>
        </p:blipFill>
        <p:spPr>
          <a:xfrm>
            <a:off x="0" y="1"/>
            <a:ext cx="12192000" cy="6866964"/>
          </a:xfrm>
          <a:prstGeom prst="rect">
            <a:avLst/>
          </a:prstGeom>
        </p:spPr>
      </p:pic>
      <p:sp>
        <p:nvSpPr>
          <p:cNvPr id="5" name="Text Placeholder 6">
            <a:extLst>
              <a:ext uri="{FF2B5EF4-FFF2-40B4-BE49-F238E27FC236}">
                <a16:creationId xmlns:a16="http://schemas.microsoft.com/office/drawing/2014/main" id="{97787713-A7F9-45A4-BD8F-C3B326B50F17}"/>
              </a:ext>
            </a:extLst>
          </p:cNvPr>
          <p:cNvSpPr>
            <a:spLocks noGrp="1"/>
          </p:cNvSpPr>
          <p:nvPr>
            <p:ph type="body" sz="quarter" idx="10" hasCustomPrompt="1"/>
          </p:nvPr>
        </p:nvSpPr>
        <p:spPr>
          <a:xfrm>
            <a:off x="623889" y="691115"/>
            <a:ext cx="6215864" cy="2053053"/>
          </a:xfrm>
        </p:spPr>
        <p:txBody>
          <a:bodyPr anchor="b" anchorCtr="0"/>
          <a:lstStyle>
            <a:lvl1pPr>
              <a:defRPr sz="5000" b="1">
                <a:solidFill>
                  <a:schemeClr val="bg1"/>
                </a:solidFill>
              </a:defRPr>
            </a:lvl1pPr>
          </a:lstStyle>
          <a:p>
            <a:pPr lvl="0"/>
            <a:r>
              <a:rPr lang="en-US"/>
              <a:t>Strong message to go here on 1, 2 or 3 lines</a:t>
            </a:r>
            <a:endParaRPr lang="en-GB"/>
          </a:p>
        </p:txBody>
      </p:sp>
      <p:sp>
        <p:nvSpPr>
          <p:cNvPr id="7" name="Text Placeholder 8">
            <a:extLst>
              <a:ext uri="{FF2B5EF4-FFF2-40B4-BE49-F238E27FC236}">
                <a16:creationId xmlns:a16="http://schemas.microsoft.com/office/drawing/2014/main" id="{7EEB05CD-3420-4F61-BD29-9A062341B65A}"/>
              </a:ext>
            </a:extLst>
          </p:cNvPr>
          <p:cNvSpPr>
            <a:spLocks noGrp="1"/>
          </p:cNvSpPr>
          <p:nvPr>
            <p:ph type="body" sz="quarter" idx="11" hasCustomPrompt="1"/>
          </p:nvPr>
        </p:nvSpPr>
        <p:spPr>
          <a:xfrm>
            <a:off x="623888" y="3233494"/>
            <a:ext cx="6215864" cy="1168400"/>
          </a:xfrm>
        </p:spPr>
        <p:txBody>
          <a:bodyPr/>
          <a:lstStyle>
            <a:lvl1pPr>
              <a:defRPr>
                <a:solidFill>
                  <a:schemeClr val="bg1"/>
                </a:solidFill>
              </a:defRPr>
            </a:lvl1pPr>
          </a:lstStyle>
          <a:p>
            <a:pPr lvl="0"/>
            <a:r>
              <a:rPr lang="en-US" err="1"/>
              <a:t>Subheader</a:t>
            </a:r>
            <a:r>
              <a:rPr lang="en-US"/>
              <a:t>, source or additional information here</a:t>
            </a:r>
            <a:endParaRPr lang="en-GB"/>
          </a:p>
        </p:txBody>
      </p:sp>
      <p:pic>
        <p:nvPicPr>
          <p:cNvPr id="8" name="Picture 7" descr="A picture containing graphics, drawing&#10;&#10;Description automatically generated">
            <a:extLst>
              <a:ext uri="{FF2B5EF4-FFF2-40B4-BE49-F238E27FC236}">
                <a16:creationId xmlns:a16="http://schemas.microsoft.com/office/drawing/2014/main" id="{F8C186EB-972F-4E7A-A509-CBEA0A0C0A8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39625877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 or Statement ">
    <p:spTree>
      <p:nvGrpSpPr>
        <p:cNvPr id="1" name=""/>
        <p:cNvGrpSpPr/>
        <p:nvPr/>
      </p:nvGrpSpPr>
      <p:grpSpPr>
        <a:xfrm>
          <a:off x="0" y="0"/>
          <a:ext cx="0" cy="0"/>
          <a:chOff x="0" y="0"/>
          <a:chExt cx="0" cy="0"/>
        </a:xfrm>
      </p:grpSpPr>
      <p:pic>
        <p:nvPicPr>
          <p:cNvPr id="6" name="Picture 5" descr="A picture containing umbrella&#10;&#10;Description automatically generated">
            <a:extLst>
              <a:ext uri="{FF2B5EF4-FFF2-40B4-BE49-F238E27FC236}">
                <a16:creationId xmlns:a16="http://schemas.microsoft.com/office/drawing/2014/main" id="{93879691-A9DD-0F4D-B489-6E94BEADEBB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AB8E15CC-545E-4A36-BB5F-86463BF76E1A}"/>
              </a:ext>
            </a:extLst>
          </p:cNvPr>
          <p:cNvSpPr>
            <a:spLocks noGrp="1"/>
          </p:cNvSpPr>
          <p:nvPr>
            <p:ph type="body" sz="quarter" idx="10" hasCustomPrompt="1"/>
          </p:nvPr>
        </p:nvSpPr>
        <p:spPr>
          <a:xfrm>
            <a:off x="631447" y="691485"/>
            <a:ext cx="6088329" cy="2083613"/>
          </a:xfrm>
        </p:spPr>
        <p:txBody>
          <a:bodyPr anchor="b" anchorCtr="0"/>
          <a:lstStyle>
            <a:lvl1pPr>
              <a:defRPr sz="4800" b="1">
                <a:solidFill>
                  <a:schemeClr val="bg1"/>
                </a:solidFill>
              </a:defRPr>
            </a:lvl1pPr>
          </a:lstStyle>
          <a:p>
            <a:pPr lvl="0"/>
            <a:r>
              <a:rPr lang="en-US"/>
              <a:t>Fact or statement can go here on two or three lines</a:t>
            </a:r>
            <a:endParaRPr lang="en-GB"/>
          </a:p>
        </p:txBody>
      </p:sp>
      <p:pic>
        <p:nvPicPr>
          <p:cNvPr id="8" name="Picture 7" descr="A picture containing graphics, drawing&#10;&#10;Description automatically generated">
            <a:extLst>
              <a:ext uri="{FF2B5EF4-FFF2-40B4-BE49-F238E27FC236}">
                <a16:creationId xmlns:a16="http://schemas.microsoft.com/office/drawing/2014/main" id="{3F4ED8CF-B251-402B-BEB8-16A7F0ECEBC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27289817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 Fuchsia Left">
    <p:bg>
      <p:bgPr>
        <a:solidFill>
          <a:schemeClr val="accent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BB34C1B-AFFC-42EF-9915-C0BD6D586073}"/>
              </a:ext>
            </a:extLst>
          </p:cNvPr>
          <p:cNvSpPr>
            <a:spLocks noGrp="1"/>
          </p:cNvSpPr>
          <p:nvPr>
            <p:ph sz="quarter" idx="14" hasCustomPrompt="1"/>
          </p:nvPr>
        </p:nvSpPr>
        <p:spPr>
          <a:xfrm>
            <a:off x="4019550" y="0"/>
            <a:ext cx="8172450" cy="6858000"/>
          </a:xfrm>
          <a:solidFill>
            <a:schemeClr val="bg1">
              <a:lumMod val="95000"/>
            </a:schemeClr>
          </a:solidFill>
        </p:spPr>
        <p:txBody>
          <a:bodyPr/>
          <a:lstStyle>
            <a:lvl1pPr>
              <a:defRPr/>
            </a:lvl1pPr>
          </a:lstStyle>
          <a:p>
            <a:pPr lvl="0"/>
            <a:r>
              <a:rPr lang="en-GB"/>
              <a:t>If you would like to insert your own image, please select one from the brand page on infinity.</a:t>
            </a:r>
          </a:p>
        </p:txBody>
      </p:sp>
    </p:spTree>
    <p:extLst>
      <p:ext uri="{BB962C8B-B14F-4D97-AF65-F5344CB8AC3E}">
        <p14:creationId xmlns:p14="http://schemas.microsoft.com/office/powerpoint/2010/main" val="1832380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3 Violet Right">
    <p:bg>
      <p:bgPr>
        <a:solidFill>
          <a:schemeClr val="accent2"/>
        </a:solidFill>
        <a:effectLst/>
      </p:bgPr>
    </p:bg>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EADEE8A5-1511-43DE-93E1-EF0E8B58445F}"/>
              </a:ext>
            </a:extLst>
          </p:cNvPr>
          <p:cNvSpPr>
            <a:spLocks noGrp="1"/>
          </p:cNvSpPr>
          <p:nvPr>
            <p:ph sz="quarter" idx="14" hasCustomPrompt="1"/>
          </p:nvPr>
        </p:nvSpPr>
        <p:spPr>
          <a:xfrm>
            <a:off x="0" y="0"/>
            <a:ext cx="8172450" cy="6858000"/>
          </a:xfrm>
          <a:solidFill>
            <a:schemeClr val="bg1">
              <a:lumMod val="95000"/>
            </a:schemeClr>
          </a:solidFill>
        </p:spPr>
        <p:txBody>
          <a:bodyPr/>
          <a:lstStyle/>
          <a:p>
            <a:pPr lvl="0"/>
            <a:r>
              <a:rPr lang="en-GB"/>
              <a:t>If you would like to insert your own image, please select one from the brand page on infinity.</a:t>
            </a:r>
          </a:p>
          <a:p>
            <a:pPr lvl="0"/>
            <a:endParaRPr lang="en-GB"/>
          </a:p>
        </p:txBody>
      </p:sp>
      <p:sp>
        <p:nvSpPr>
          <p:cNvPr id="4" name="Rectangle 3">
            <a:extLst>
              <a:ext uri="{FF2B5EF4-FFF2-40B4-BE49-F238E27FC236}">
                <a16:creationId xmlns:a16="http://schemas.microsoft.com/office/drawing/2014/main" id="{779A1177-BCA5-4E11-AAE1-5B2CC047830A}"/>
              </a:ext>
            </a:extLst>
          </p:cNvPr>
          <p:cNvSpPr/>
          <p:nvPr userDrawn="1"/>
        </p:nvSpPr>
        <p:spPr>
          <a:xfrm>
            <a:off x="10645140" y="6063995"/>
            <a:ext cx="978853" cy="51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picture containing graphics, drawing&#10;&#10;Description automatically generated">
            <a:extLst>
              <a:ext uri="{FF2B5EF4-FFF2-40B4-BE49-F238E27FC236}">
                <a16:creationId xmlns:a16="http://schemas.microsoft.com/office/drawing/2014/main" id="{8BC60196-E16D-4724-848D-42E5D0B86FD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3607068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 Fuchsia Left - Copy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9B4777C-DE54-AD44-B88E-6F6FFD81A91F}"/>
              </a:ext>
            </a:extLst>
          </p:cNvPr>
          <p:cNvSpPr>
            <a:spLocks noGrp="1"/>
          </p:cNvSpPr>
          <p:nvPr>
            <p:ph type="title" hasCustomPrompt="1"/>
          </p:nvPr>
        </p:nvSpPr>
        <p:spPr>
          <a:xfrm>
            <a:off x="4619113" y="175846"/>
            <a:ext cx="6942417" cy="668216"/>
          </a:xfrm>
        </p:spPr>
        <p:txBody>
          <a:bodyPr/>
          <a:lstStyle>
            <a:lvl1pPr>
              <a:defRPr cap="none"/>
            </a:lvl1pPr>
          </a:lstStyle>
          <a:p>
            <a:r>
              <a:rPr lang="en-US" noProof="0"/>
              <a:t>Click to edit master title style</a:t>
            </a:r>
          </a:p>
        </p:txBody>
      </p:sp>
      <p:sp>
        <p:nvSpPr>
          <p:cNvPr id="9" name="Content Placeholder 2">
            <a:extLst>
              <a:ext uri="{FF2B5EF4-FFF2-40B4-BE49-F238E27FC236}">
                <a16:creationId xmlns:a16="http://schemas.microsoft.com/office/drawing/2014/main" id="{24B68BFA-0D94-864F-BB87-F9C8736A1923}"/>
              </a:ext>
            </a:extLst>
          </p:cNvPr>
          <p:cNvSpPr>
            <a:spLocks noGrp="1"/>
          </p:cNvSpPr>
          <p:nvPr>
            <p:ph idx="1" hasCustomPrompt="1"/>
          </p:nvPr>
        </p:nvSpPr>
        <p:spPr>
          <a:xfrm>
            <a:off x="4625696" y="1819030"/>
            <a:ext cx="6942418" cy="456272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DB99AFAC-26C5-8C42-BA04-767CC1051238}"/>
              </a:ext>
            </a:extLst>
          </p:cNvPr>
          <p:cNvSpPr>
            <a:spLocks noGrp="1"/>
          </p:cNvSpPr>
          <p:nvPr>
            <p:ph type="body" sz="quarter" idx="13" hasCustomPrompt="1"/>
          </p:nvPr>
        </p:nvSpPr>
        <p:spPr>
          <a:xfrm>
            <a:off x="4619113" y="928318"/>
            <a:ext cx="6942417" cy="781056"/>
          </a:xfrm>
        </p:spPr>
        <p:txBody>
          <a:bodyPr/>
          <a:lstStyle>
            <a:lvl1pPr>
              <a:defRPr sz="2000" b="1">
                <a:solidFill>
                  <a:schemeClr val="accent1"/>
                </a:solidFill>
              </a:defRPr>
            </a:lvl1pPr>
          </a:lstStyle>
          <a:p>
            <a:pPr lvl="0"/>
            <a:r>
              <a:rPr lang="en-US" noProof="0"/>
              <a:t>Click to edit master text styles</a:t>
            </a:r>
          </a:p>
        </p:txBody>
      </p:sp>
      <p:sp>
        <p:nvSpPr>
          <p:cNvPr id="13" name="Rectangle 12">
            <a:extLst>
              <a:ext uri="{FF2B5EF4-FFF2-40B4-BE49-F238E27FC236}">
                <a16:creationId xmlns:a16="http://schemas.microsoft.com/office/drawing/2014/main" id="{04FE7769-68C7-F244-BF2E-CA14DA8148D7}"/>
              </a:ext>
            </a:extLst>
          </p:cNvPr>
          <p:cNvSpPr/>
          <p:nvPr userDrawn="1"/>
        </p:nvSpPr>
        <p:spPr>
          <a:xfrm>
            <a:off x="0" y="0"/>
            <a:ext cx="40386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538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 Violet Right - Copy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CFCBD7-1BE3-F04D-B8B2-1383F6D3FA58}"/>
              </a:ext>
            </a:extLst>
          </p:cNvPr>
          <p:cNvSpPr/>
          <p:nvPr userDrawn="1"/>
        </p:nvSpPr>
        <p:spPr>
          <a:xfrm>
            <a:off x="8153400" y="0"/>
            <a:ext cx="40386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F8C318F-3FEB-3346-8151-C6C48B6FE6A1}"/>
              </a:ext>
            </a:extLst>
          </p:cNvPr>
          <p:cNvSpPr>
            <a:spLocks noGrp="1"/>
          </p:cNvSpPr>
          <p:nvPr>
            <p:ph type="title" hasCustomPrompt="1"/>
          </p:nvPr>
        </p:nvSpPr>
        <p:spPr>
          <a:xfrm>
            <a:off x="623888" y="175846"/>
            <a:ext cx="7008286" cy="668216"/>
          </a:xfrm>
        </p:spPr>
        <p:txBody>
          <a:bodyPr/>
          <a:lstStyle>
            <a:lvl1pPr>
              <a:defRPr cap="none"/>
            </a:lvl1pPr>
          </a:lstStyle>
          <a:p>
            <a:r>
              <a:rPr lang="en-US" noProof="0"/>
              <a:t>Click to edit master title style</a:t>
            </a:r>
          </a:p>
        </p:txBody>
      </p:sp>
      <p:sp>
        <p:nvSpPr>
          <p:cNvPr id="8" name="Content Placeholder 2">
            <a:extLst>
              <a:ext uri="{FF2B5EF4-FFF2-40B4-BE49-F238E27FC236}">
                <a16:creationId xmlns:a16="http://schemas.microsoft.com/office/drawing/2014/main" id="{480162E3-16FB-644C-96F8-568AF833DCE8}"/>
              </a:ext>
            </a:extLst>
          </p:cNvPr>
          <p:cNvSpPr>
            <a:spLocks noGrp="1"/>
          </p:cNvSpPr>
          <p:nvPr>
            <p:ph idx="1" hasCustomPrompt="1"/>
          </p:nvPr>
        </p:nvSpPr>
        <p:spPr>
          <a:xfrm>
            <a:off x="630470" y="1819030"/>
            <a:ext cx="7008287" cy="456272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05AD6957-AC54-6545-8106-BEA6435B64CA}"/>
              </a:ext>
            </a:extLst>
          </p:cNvPr>
          <p:cNvSpPr>
            <a:spLocks noGrp="1"/>
          </p:cNvSpPr>
          <p:nvPr>
            <p:ph type="body" sz="quarter" idx="13" hasCustomPrompt="1"/>
          </p:nvPr>
        </p:nvSpPr>
        <p:spPr>
          <a:xfrm>
            <a:off x="623888" y="928318"/>
            <a:ext cx="7008286" cy="781056"/>
          </a:xfrm>
        </p:spPr>
        <p:txBody>
          <a:bodyPr/>
          <a:lstStyle>
            <a:lvl1pPr>
              <a:defRPr sz="2000" b="1">
                <a:solidFill>
                  <a:schemeClr val="accent1"/>
                </a:solidFill>
              </a:defRPr>
            </a:lvl1pPr>
          </a:lstStyle>
          <a:p>
            <a:pPr lvl="0"/>
            <a:r>
              <a:rPr lang="en-US" noProof="0"/>
              <a:t>Click to edit master text styles</a:t>
            </a:r>
          </a:p>
        </p:txBody>
      </p:sp>
      <p:sp>
        <p:nvSpPr>
          <p:cNvPr id="9" name="Rectangle 8">
            <a:extLst>
              <a:ext uri="{FF2B5EF4-FFF2-40B4-BE49-F238E27FC236}">
                <a16:creationId xmlns:a16="http://schemas.microsoft.com/office/drawing/2014/main" id="{45C0F629-C9F3-4E81-B63B-3AC2CDFFD3B4}"/>
              </a:ext>
            </a:extLst>
          </p:cNvPr>
          <p:cNvSpPr/>
          <p:nvPr userDrawn="1"/>
        </p:nvSpPr>
        <p:spPr>
          <a:xfrm>
            <a:off x="10645140" y="6063995"/>
            <a:ext cx="978853" cy="51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picture containing graphics, drawing&#10;&#10;Description automatically generated">
            <a:extLst>
              <a:ext uri="{FF2B5EF4-FFF2-40B4-BE49-F238E27FC236}">
                <a16:creationId xmlns:a16="http://schemas.microsoft.com/office/drawing/2014/main" id="{3C508215-8E27-4548-AA08-5FA82B1D525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24870304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2 Fuchsia Left">
    <p:bg>
      <p:bgPr>
        <a:solidFill>
          <a:schemeClr val="accent1"/>
        </a:solidFill>
        <a:effectLst/>
      </p:bgPr>
    </p:bg>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76B0B725-A903-4BC9-9130-10C7215D821D}"/>
              </a:ext>
            </a:extLst>
          </p:cNvPr>
          <p:cNvSpPr>
            <a:spLocks noGrp="1"/>
          </p:cNvSpPr>
          <p:nvPr>
            <p:ph sz="quarter" idx="14"/>
          </p:nvPr>
        </p:nvSpPr>
        <p:spPr>
          <a:xfrm>
            <a:off x="6096000" y="0"/>
            <a:ext cx="6096000" cy="6858000"/>
          </a:xfrm>
          <a:solidFill>
            <a:schemeClr val="bg1">
              <a:lumMod val="95000"/>
            </a:schemeClr>
          </a:solidFill>
        </p:spPr>
        <p:txBody>
          <a:bodyPr/>
          <a:lstStyle/>
          <a:p>
            <a:pPr lvl="0"/>
            <a:r>
              <a:rPr lang="en-US"/>
              <a:t>Click to edit Master text styles</a:t>
            </a:r>
          </a:p>
        </p:txBody>
      </p:sp>
    </p:spTree>
    <p:extLst>
      <p:ext uri="{BB962C8B-B14F-4D97-AF65-F5344CB8AC3E}">
        <p14:creationId xmlns:p14="http://schemas.microsoft.com/office/powerpoint/2010/main" val="23237405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 Violet Left">
    <p:bg>
      <p:bgPr>
        <a:solidFill>
          <a:schemeClr val="accent2"/>
        </a:solidFill>
        <a:effectLst/>
      </p:bgPr>
    </p:bg>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F6334109-9C4D-4E3C-990F-CAB89F767665}"/>
              </a:ext>
            </a:extLst>
          </p:cNvPr>
          <p:cNvSpPr>
            <a:spLocks noGrp="1"/>
          </p:cNvSpPr>
          <p:nvPr>
            <p:ph sz="quarter" idx="14"/>
          </p:nvPr>
        </p:nvSpPr>
        <p:spPr>
          <a:xfrm>
            <a:off x="6096000" y="0"/>
            <a:ext cx="6096000" cy="6858000"/>
          </a:xfrm>
          <a:solidFill>
            <a:schemeClr val="bg1">
              <a:lumMod val="95000"/>
            </a:schemeClr>
          </a:solidFill>
        </p:spPr>
        <p:txBody>
          <a:bodyPr/>
          <a:lstStyle/>
          <a:p>
            <a:pPr lvl="0"/>
            <a:r>
              <a:rPr lang="en-US"/>
              <a:t>Click to edit Master text styles</a:t>
            </a:r>
          </a:p>
        </p:txBody>
      </p:sp>
    </p:spTree>
    <p:extLst>
      <p:ext uri="{BB962C8B-B14F-4D97-AF65-F5344CB8AC3E}">
        <p14:creationId xmlns:p14="http://schemas.microsoft.com/office/powerpoint/2010/main" val="2364181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4">
    <p:spTree>
      <p:nvGrpSpPr>
        <p:cNvPr id="1" name=""/>
        <p:cNvGrpSpPr/>
        <p:nvPr/>
      </p:nvGrpSpPr>
      <p:grpSpPr>
        <a:xfrm>
          <a:off x="0" y="0"/>
          <a:ext cx="0" cy="0"/>
          <a:chOff x="0" y="0"/>
          <a:chExt cx="0" cy="0"/>
        </a:xfrm>
      </p:grpSpPr>
      <p:pic>
        <p:nvPicPr>
          <p:cNvPr id="4" name="Picture 3" descr="A person smiling for the camera&#10;&#10;Description automatically generated">
            <a:extLst>
              <a:ext uri="{FF2B5EF4-FFF2-40B4-BE49-F238E27FC236}">
                <a16:creationId xmlns:a16="http://schemas.microsoft.com/office/drawing/2014/main" id="{7649E6D3-8932-C241-9B2F-D8037E884A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8D750703-9B95-4973-A345-B70C374BA987}"/>
              </a:ext>
            </a:extLst>
          </p:cNvPr>
          <p:cNvSpPr/>
          <p:nvPr userDrawn="1"/>
        </p:nvSpPr>
        <p:spPr>
          <a:xfrm rot="16200000">
            <a:off x="-462048" y="462986"/>
            <a:ext cx="6857065" cy="5932965"/>
          </a:xfrm>
          <a:prstGeom prst="rect">
            <a:avLst/>
          </a:prstGeom>
          <a:gradFill>
            <a:gsLst>
              <a:gs pos="0">
                <a:schemeClr val="tx1">
                  <a:lumMod val="50000"/>
                  <a:alpha val="75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F089ABCA-CBF7-9949-98B0-9A86027E55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7503" y="476015"/>
            <a:ext cx="1414155" cy="707078"/>
          </a:xfrm>
          <a:prstGeom prst="rect">
            <a:avLst/>
          </a:prstGeom>
        </p:spPr>
      </p:pic>
      <p:sp>
        <p:nvSpPr>
          <p:cNvPr id="8" name="Text Placeholder 12">
            <a:extLst>
              <a:ext uri="{FF2B5EF4-FFF2-40B4-BE49-F238E27FC236}">
                <a16:creationId xmlns:a16="http://schemas.microsoft.com/office/drawing/2014/main" id="{CDE7CC73-28DB-4678-94FD-7AEB1E86EC8B}"/>
              </a:ext>
            </a:extLst>
          </p:cNvPr>
          <p:cNvSpPr>
            <a:spLocks noGrp="1"/>
          </p:cNvSpPr>
          <p:nvPr>
            <p:ph type="body" sz="quarter" idx="12" hasCustomPrompt="1"/>
          </p:nvPr>
        </p:nvSpPr>
        <p:spPr>
          <a:xfrm>
            <a:off x="642421" y="4971673"/>
            <a:ext cx="5131058" cy="1034683"/>
          </a:xfrm>
        </p:spPr>
        <p:txBody>
          <a:bodyPr/>
          <a:lstStyle>
            <a:lvl1pPr>
              <a:defRPr sz="1600">
                <a:solidFill>
                  <a:schemeClr val="bg1"/>
                </a:solidFill>
              </a:defRPr>
            </a:lvl1pPr>
          </a:lstStyle>
          <a:p>
            <a:pPr lvl="0"/>
            <a:r>
              <a:rPr lang="en-GB"/>
              <a:t>Subheading, presenter, location or any other additional information goes here and can go over a few lines.</a:t>
            </a:r>
          </a:p>
        </p:txBody>
      </p:sp>
      <p:sp>
        <p:nvSpPr>
          <p:cNvPr id="12" name="Text Placeholder 14">
            <a:extLst>
              <a:ext uri="{FF2B5EF4-FFF2-40B4-BE49-F238E27FC236}">
                <a16:creationId xmlns:a16="http://schemas.microsoft.com/office/drawing/2014/main" id="{DF5F60CF-D681-4CE1-90F0-9864D35E51C4}"/>
              </a:ext>
            </a:extLst>
          </p:cNvPr>
          <p:cNvSpPr>
            <a:spLocks noGrp="1"/>
          </p:cNvSpPr>
          <p:nvPr>
            <p:ph type="body" sz="quarter" idx="13" hasCustomPrompt="1"/>
          </p:nvPr>
        </p:nvSpPr>
        <p:spPr>
          <a:xfrm>
            <a:off x="613264" y="1606862"/>
            <a:ext cx="4544006" cy="359229"/>
          </a:xfrm>
        </p:spPr>
        <p:txBody>
          <a:bodyPr/>
          <a:lstStyle>
            <a:lvl1pPr>
              <a:defRPr b="1">
                <a:solidFill>
                  <a:schemeClr val="bg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9" name="Text Placeholder 2">
            <a:extLst>
              <a:ext uri="{FF2B5EF4-FFF2-40B4-BE49-F238E27FC236}">
                <a16:creationId xmlns:a16="http://schemas.microsoft.com/office/drawing/2014/main" id="{282587FF-6272-4993-82E0-BB51239EB005}"/>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bg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20203564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 Fuchsia Right">
    <p:bg>
      <p:bgPr>
        <a:solidFill>
          <a:schemeClr val="accent1"/>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BCB9344-21B8-4568-A6B9-7004EB6446EB}"/>
              </a:ext>
            </a:extLst>
          </p:cNvPr>
          <p:cNvSpPr>
            <a:spLocks noGrp="1"/>
          </p:cNvSpPr>
          <p:nvPr>
            <p:ph sz="quarter" idx="14" hasCustomPrompt="1"/>
          </p:nvPr>
        </p:nvSpPr>
        <p:spPr>
          <a:xfrm>
            <a:off x="0" y="0"/>
            <a:ext cx="6096000" cy="6858000"/>
          </a:xfrm>
          <a:solidFill>
            <a:schemeClr val="bg1">
              <a:lumMod val="95000"/>
            </a:schemeClr>
          </a:solidFill>
        </p:spPr>
        <p:txBody>
          <a:bodyPr/>
          <a:lstStyle>
            <a:lvl1pPr>
              <a:lnSpc>
                <a:spcPct val="100000"/>
              </a:lnSpc>
              <a:spcBef>
                <a:spcPts val="0"/>
              </a:spcBef>
              <a:defRPr/>
            </a:lvl1pPr>
          </a:lstStyle>
          <a:p>
            <a:pPr lvl="0"/>
            <a:r>
              <a:rPr lang="en-GB"/>
              <a:t>If you would like to insert your own image, please select one from the brand page on infinity.</a:t>
            </a:r>
          </a:p>
        </p:txBody>
      </p:sp>
      <p:sp>
        <p:nvSpPr>
          <p:cNvPr id="5" name="Rectangle 4">
            <a:extLst>
              <a:ext uri="{FF2B5EF4-FFF2-40B4-BE49-F238E27FC236}">
                <a16:creationId xmlns:a16="http://schemas.microsoft.com/office/drawing/2014/main" id="{DB3EB1D6-4EE3-4A4B-BEF0-E212A1346B2E}"/>
              </a:ext>
            </a:extLst>
          </p:cNvPr>
          <p:cNvSpPr/>
          <p:nvPr userDrawn="1"/>
        </p:nvSpPr>
        <p:spPr>
          <a:xfrm>
            <a:off x="10645140" y="6063995"/>
            <a:ext cx="978853" cy="518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graphics, drawing&#10;&#10;Description automatically generated">
            <a:extLst>
              <a:ext uri="{FF2B5EF4-FFF2-40B4-BE49-F238E27FC236}">
                <a16:creationId xmlns:a16="http://schemas.microsoft.com/office/drawing/2014/main" id="{CBD25C97-CB44-4395-9E47-E8EF7F37206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8638987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2 Violet Right">
    <p:bg>
      <p:bgPr>
        <a:solidFill>
          <a:schemeClr val="accent2"/>
        </a:solidFill>
        <a:effectLst/>
      </p:bgPr>
    </p:bg>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EF01C9FB-954B-4E79-910D-B8BD970FA036}"/>
              </a:ext>
            </a:extLst>
          </p:cNvPr>
          <p:cNvSpPr>
            <a:spLocks noGrp="1"/>
          </p:cNvSpPr>
          <p:nvPr>
            <p:ph sz="quarter" idx="14" hasCustomPrompt="1"/>
          </p:nvPr>
        </p:nvSpPr>
        <p:spPr>
          <a:xfrm>
            <a:off x="0" y="0"/>
            <a:ext cx="6096000" cy="6858000"/>
          </a:xfrm>
          <a:solidFill>
            <a:schemeClr val="bg1">
              <a:lumMod val="95000"/>
            </a:schemeClr>
          </a:solidFill>
        </p:spPr>
        <p:txBody>
          <a:bodyPr/>
          <a:lstStyle>
            <a:lvl1pPr>
              <a:lnSpc>
                <a:spcPct val="100000"/>
              </a:lnSpc>
              <a:defRPr/>
            </a:lvl1pPr>
          </a:lstStyle>
          <a:p>
            <a:pPr lvl="0"/>
            <a:r>
              <a:rPr lang="en-GB"/>
              <a:t>If you would like to insert your own image, please select one from the brand page on infinity.</a:t>
            </a:r>
          </a:p>
        </p:txBody>
      </p:sp>
      <p:sp>
        <p:nvSpPr>
          <p:cNvPr id="6" name="Rectangle 5">
            <a:extLst>
              <a:ext uri="{FF2B5EF4-FFF2-40B4-BE49-F238E27FC236}">
                <a16:creationId xmlns:a16="http://schemas.microsoft.com/office/drawing/2014/main" id="{61731FD9-C799-4831-8EF9-DEFCB69B1049}"/>
              </a:ext>
            </a:extLst>
          </p:cNvPr>
          <p:cNvSpPr/>
          <p:nvPr userDrawn="1"/>
        </p:nvSpPr>
        <p:spPr>
          <a:xfrm>
            <a:off x="10645140" y="6063995"/>
            <a:ext cx="978853" cy="518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A picture containing graphics, drawing&#10;&#10;Description automatically generated">
            <a:extLst>
              <a:ext uri="{FF2B5EF4-FFF2-40B4-BE49-F238E27FC236}">
                <a16:creationId xmlns:a16="http://schemas.microsoft.com/office/drawing/2014/main" id="{69A002D6-88DD-4F24-A305-BCD984B17B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24186538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 White Left">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F6334109-9C4D-4E3C-990F-CAB89F767665}"/>
              </a:ext>
            </a:extLst>
          </p:cNvPr>
          <p:cNvSpPr>
            <a:spLocks noGrp="1"/>
          </p:cNvSpPr>
          <p:nvPr>
            <p:ph sz="quarter" idx="14"/>
          </p:nvPr>
        </p:nvSpPr>
        <p:spPr>
          <a:xfrm>
            <a:off x="6096000" y="0"/>
            <a:ext cx="6096000" cy="6858000"/>
          </a:xfrm>
          <a:solidFill>
            <a:schemeClr val="bg1">
              <a:lumMod val="95000"/>
            </a:schemeClr>
          </a:solidFill>
        </p:spPr>
        <p:txBody>
          <a:bodyPr/>
          <a:lstStyle/>
          <a:p>
            <a:pPr lvl="0"/>
            <a:r>
              <a:rPr lang="en-US"/>
              <a:t>Click to edit Master text styles</a:t>
            </a:r>
          </a:p>
        </p:txBody>
      </p:sp>
      <p:sp>
        <p:nvSpPr>
          <p:cNvPr id="3" name="Title 1">
            <a:extLst>
              <a:ext uri="{FF2B5EF4-FFF2-40B4-BE49-F238E27FC236}">
                <a16:creationId xmlns:a16="http://schemas.microsoft.com/office/drawing/2014/main" id="{B7047B4C-EF70-4170-A242-23A1CEAFD1AB}"/>
              </a:ext>
            </a:extLst>
          </p:cNvPr>
          <p:cNvSpPr>
            <a:spLocks noGrp="1"/>
          </p:cNvSpPr>
          <p:nvPr>
            <p:ph type="title" hasCustomPrompt="1"/>
          </p:nvPr>
        </p:nvSpPr>
        <p:spPr>
          <a:xfrm>
            <a:off x="620946" y="175846"/>
            <a:ext cx="4943195" cy="668216"/>
          </a:xfrm>
        </p:spPr>
        <p:txBody>
          <a:bodyPr/>
          <a:lstStyle>
            <a:lvl1pPr>
              <a:defRPr cap="none"/>
            </a:lvl1pPr>
          </a:lstStyle>
          <a:p>
            <a:r>
              <a:rPr lang="en-US" noProof="0"/>
              <a:t>Click to edit master title style</a:t>
            </a:r>
          </a:p>
        </p:txBody>
      </p:sp>
      <p:sp>
        <p:nvSpPr>
          <p:cNvPr id="5" name="Content Placeholder 2">
            <a:extLst>
              <a:ext uri="{FF2B5EF4-FFF2-40B4-BE49-F238E27FC236}">
                <a16:creationId xmlns:a16="http://schemas.microsoft.com/office/drawing/2014/main" id="{9FBC1AE4-BA0D-45BE-8B9B-2503A364A13D}"/>
              </a:ext>
            </a:extLst>
          </p:cNvPr>
          <p:cNvSpPr>
            <a:spLocks noGrp="1"/>
          </p:cNvSpPr>
          <p:nvPr>
            <p:ph idx="1" hasCustomPrompt="1"/>
          </p:nvPr>
        </p:nvSpPr>
        <p:spPr>
          <a:xfrm>
            <a:off x="627529" y="1819030"/>
            <a:ext cx="4943196" cy="456272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ECB6AABF-07A9-488A-B3F8-50C65E489AD4}"/>
              </a:ext>
            </a:extLst>
          </p:cNvPr>
          <p:cNvSpPr>
            <a:spLocks noGrp="1"/>
          </p:cNvSpPr>
          <p:nvPr>
            <p:ph type="body" sz="quarter" idx="13" hasCustomPrompt="1"/>
          </p:nvPr>
        </p:nvSpPr>
        <p:spPr>
          <a:xfrm>
            <a:off x="620946" y="928318"/>
            <a:ext cx="4943195" cy="781056"/>
          </a:xfrm>
        </p:spPr>
        <p:txBody>
          <a:bodyPr/>
          <a:lstStyle>
            <a:lvl1pPr>
              <a:defRPr sz="2000" b="1">
                <a:solidFill>
                  <a:schemeClr val="accent1"/>
                </a:solidFill>
              </a:defRPr>
            </a:lvl1pPr>
          </a:lstStyle>
          <a:p>
            <a:pPr lvl="0"/>
            <a:r>
              <a:rPr lang="en-US" noProof="0"/>
              <a:t>Click to edit master text styles</a:t>
            </a:r>
          </a:p>
        </p:txBody>
      </p:sp>
    </p:spTree>
    <p:extLst>
      <p:ext uri="{BB962C8B-B14F-4D97-AF65-F5344CB8AC3E}">
        <p14:creationId xmlns:p14="http://schemas.microsoft.com/office/powerpoint/2010/main" val="41488024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 White Righ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BCB9344-21B8-4568-A6B9-7004EB6446EB}"/>
              </a:ext>
            </a:extLst>
          </p:cNvPr>
          <p:cNvSpPr>
            <a:spLocks noGrp="1"/>
          </p:cNvSpPr>
          <p:nvPr>
            <p:ph sz="quarter" idx="14" hasCustomPrompt="1"/>
          </p:nvPr>
        </p:nvSpPr>
        <p:spPr>
          <a:xfrm>
            <a:off x="0" y="0"/>
            <a:ext cx="6096000" cy="6858000"/>
          </a:xfrm>
          <a:solidFill>
            <a:schemeClr val="bg1">
              <a:lumMod val="95000"/>
            </a:schemeClr>
          </a:solidFill>
        </p:spPr>
        <p:txBody>
          <a:bodyPr/>
          <a:lstStyle>
            <a:lvl1pPr>
              <a:lnSpc>
                <a:spcPct val="100000"/>
              </a:lnSpc>
              <a:spcBef>
                <a:spcPts val="0"/>
              </a:spcBef>
              <a:defRPr/>
            </a:lvl1pPr>
          </a:lstStyle>
          <a:p>
            <a:pPr lvl="0"/>
            <a:r>
              <a:rPr lang="en-GB"/>
              <a:t>If you would like to insert your own image, please select one from the brand page on infinity.</a:t>
            </a:r>
          </a:p>
        </p:txBody>
      </p:sp>
      <p:sp>
        <p:nvSpPr>
          <p:cNvPr id="5" name="Title 1">
            <a:extLst>
              <a:ext uri="{FF2B5EF4-FFF2-40B4-BE49-F238E27FC236}">
                <a16:creationId xmlns:a16="http://schemas.microsoft.com/office/drawing/2014/main" id="{91CBEE84-EC1C-40EC-832B-792703DEFC17}"/>
              </a:ext>
            </a:extLst>
          </p:cNvPr>
          <p:cNvSpPr>
            <a:spLocks noGrp="1"/>
          </p:cNvSpPr>
          <p:nvPr>
            <p:ph type="title" hasCustomPrompt="1"/>
          </p:nvPr>
        </p:nvSpPr>
        <p:spPr>
          <a:xfrm>
            <a:off x="6609370" y="175846"/>
            <a:ext cx="4943195" cy="668216"/>
          </a:xfrm>
        </p:spPr>
        <p:txBody>
          <a:bodyPr/>
          <a:lstStyle>
            <a:lvl1pPr>
              <a:defRPr cap="none"/>
            </a:lvl1pPr>
          </a:lstStyle>
          <a:p>
            <a:r>
              <a:rPr lang="en-US" noProof="0"/>
              <a:t>Click to edit master title style</a:t>
            </a:r>
          </a:p>
        </p:txBody>
      </p:sp>
      <p:sp>
        <p:nvSpPr>
          <p:cNvPr id="7" name="Content Placeholder 2">
            <a:extLst>
              <a:ext uri="{FF2B5EF4-FFF2-40B4-BE49-F238E27FC236}">
                <a16:creationId xmlns:a16="http://schemas.microsoft.com/office/drawing/2014/main" id="{927FB84F-184D-4BD9-874D-513AF5C20573}"/>
              </a:ext>
            </a:extLst>
          </p:cNvPr>
          <p:cNvSpPr>
            <a:spLocks noGrp="1"/>
          </p:cNvSpPr>
          <p:nvPr>
            <p:ph idx="1" hasCustomPrompt="1"/>
          </p:nvPr>
        </p:nvSpPr>
        <p:spPr>
          <a:xfrm>
            <a:off x="6615953" y="1819030"/>
            <a:ext cx="4943196" cy="4562720"/>
          </a:xfrm>
        </p:spPr>
        <p:txBody>
          <a:bodyPr/>
          <a:lstStyle>
            <a:lvl1pPr>
              <a:defRPr/>
            </a:lvl1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a:extLst>
              <a:ext uri="{FF2B5EF4-FFF2-40B4-BE49-F238E27FC236}">
                <a16:creationId xmlns:a16="http://schemas.microsoft.com/office/drawing/2014/main" id="{68264B19-CB82-4982-9874-42A3B0A75E57}"/>
              </a:ext>
            </a:extLst>
          </p:cNvPr>
          <p:cNvSpPr>
            <a:spLocks noGrp="1"/>
          </p:cNvSpPr>
          <p:nvPr>
            <p:ph type="body" sz="quarter" idx="13" hasCustomPrompt="1"/>
          </p:nvPr>
        </p:nvSpPr>
        <p:spPr>
          <a:xfrm>
            <a:off x="6609370" y="928318"/>
            <a:ext cx="4943195" cy="781056"/>
          </a:xfrm>
        </p:spPr>
        <p:txBody>
          <a:bodyPr/>
          <a:lstStyle>
            <a:lvl1pPr>
              <a:defRPr sz="2000" b="1">
                <a:solidFill>
                  <a:schemeClr val="accent1"/>
                </a:solidFill>
              </a:defRPr>
            </a:lvl1pPr>
          </a:lstStyle>
          <a:p>
            <a:pPr lvl="0"/>
            <a:r>
              <a:rPr lang="en-US" noProof="0"/>
              <a:t>Click to edit master text styles</a:t>
            </a:r>
          </a:p>
        </p:txBody>
      </p:sp>
    </p:spTree>
    <p:extLst>
      <p:ext uri="{BB962C8B-B14F-4D97-AF65-F5344CB8AC3E}">
        <p14:creationId xmlns:p14="http://schemas.microsoft.com/office/powerpoint/2010/main" val="32584045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D3C062B-C65D-4D41-91F7-91F9672AD78B}"/>
              </a:ext>
            </a:extLst>
          </p:cNvPr>
          <p:cNvGrpSpPr/>
          <p:nvPr userDrawn="1"/>
        </p:nvGrpSpPr>
        <p:grpSpPr>
          <a:xfrm>
            <a:off x="0" y="0"/>
            <a:ext cx="12192000" cy="6858000"/>
            <a:chOff x="0" y="0"/>
            <a:chExt cx="12192000" cy="6858000"/>
          </a:xfrm>
        </p:grpSpPr>
        <p:pic>
          <p:nvPicPr>
            <p:cNvPr id="4" name="Picture 3" descr="A picture containing drawing&#10;&#10;Description automatically generated">
              <a:extLst>
                <a:ext uri="{FF2B5EF4-FFF2-40B4-BE49-F238E27FC236}">
                  <a16:creationId xmlns:a16="http://schemas.microsoft.com/office/drawing/2014/main" id="{EB9C5ECA-73E9-9D48-9A15-DB589AE0FB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7" descr="A picture containing computer&#10;&#10;Description automatically generated">
              <a:extLst>
                <a:ext uri="{FF2B5EF4-FFF2-40B4-BE49-F238E27FC236}">
                  <a16:creationId xmlns:a16="http://schemas.microsoft.com/office/drawing/2014/main" id="{9F5F8946-EE12-0846-AA54-E1477C3CCA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sp>
        <p:nvSpPr>
          <p:cNvPr id="6" name="Text Placeholder 3">
            <a:extLst>
              <a:ext uri="{FF2B5EF4-FFF2-40B4-BE49-F238E27FC236}">
                <a16:creationId xmlns:a16="http://schemas.microsoft.com/office/drawing/2014/main" id="{BFDA5C37-A805-4883-9918-9DB8D3365283}"/>
              </a:ext>
            </a:extLst>
          </p:cNvPr>
          <p:cNvSpPr>
            <a:spLocks noGrp="1"/>
          </p:cNvSpPr>
          <p:nvPr>
            <p:ph type="body" sz="quarter" idx="10" hasCustomPrompt="1"/>
          </p:nvPr>
        </p:nvSpPr>
        <p:spPr>
          <a:xfrm>
            <a:off x="3415111" y="2066465"/>
            <a:ext cx="6576053" cy="1009650"/>
          </a:xfrm>
        </p:spPr>
        <p:txBody>
          <a:bodyPr anchor="b" anchorCtr="0"/>
          <a:lstStyle>
            <a:lvl1pPr>
              <a:defRPr sz="4000" b="1">
                <a:solidFill>
                  <a:schemeClr val="bg1"/>
                </a:solidFill>
              </a:defRPr>
            </a:lvl1pPr>
          </a:lstStyle>
          <a:p>
            <a:pPr lvl="0"/>
            <a:r>
              <a:rPr lang="en-US"/>
              <a:t>Divider slide heading</a:t>
            </a:r>
            <a:endParaRPr lang="en-GB"/>
          </a:p>
        </p:txBody>
      </p:sp>
      <p:sp>
        <p:nvSpPr>
          <p:cNvPr id="7" name="Text Placeholder 11">
            <a:extLst>
              <a:ext uri="{FF2B5EF4-FFF2-40B4-BE49-F238E27FC236}">
                <a16:creationId xmlns:a16="http://schemas.microsoft.com/office/drawing/2014/main" id="{AF86AEBF-8A8A-4BCE-B165-62E53247E9A2}"/>
              </a:ext>
            </a:extLst>
          </p:cNvPr>
          <p:cNvSpPr>
            <a:spLocks noGrp="1"/>
          </p:cNvSpPr>
          <p:nvPr>
            <p:ph type="body" sz="quarter" idx="11" hasCustomPrompt="1"/>
          </p:nvPr>
        </p:nvSpPr>
        <p:spPr>
          <a:xfrm>
            <a:off x="792248" y="2263961"/>
            <a:ext cx="2121073" cy="2371674"/>
          </a:xfrm>
        </p:spPr>
        <p:txBody>
          <a:bodyPr/>
          <a:lstStyle>
            <a:lvl1pPr algn="r">
              <a:defRPr sz="16600" b="1">
                <a:solidFill>
                  <a:schemeClr val="bg1"/>
                </a:solidFill>
              </a:defRPr>
            </a:lvl1pPr>
          </a:lstStyle>
          <a:p>
            <a:pPr lvl="0"/>
            <a:r>
              <a:rPr lang="en-US"/>
              <a:t>X</a:t>
            </a:r>
            <a:endParaRPr lang="en-GB"/>
          </a:p>
        </p:txBody>
      </p:sp>
      <p:sp>
        <p:nvSpPr>
          <p:cNvPr id="9" name="Text Placeholder 13">
            <a:extLst>
              <a:ext uri="{FF2B5EF4-FFF2-40B4-BE49-F238E27FC236}">
                <a16:creationId xmlns:a16="http://schemas.microsoft.com/office/drawing/2014/main" id="{417A3F86-90ED-44A3-9AD3-AB3F124FBFF1}"/>
              </a:ext>
            </a:extLst>
          </p:cNvPr>
          <p:cNvSpPr>
            <a:spLocks noGrp="1"/>
          </p:cNvSpPr>
          <p:nvPr>
            <p:ph type="body" sz="quarter" idx="12" hasCustomPrompt="1"/>
          </p:nvPr>
        </p:nvSpPr>
        <p:spPr>
          <a:xfrm>
            <a:off x="3447383" y="3399521"/>
            <a:ext cx="6543781" cy="1144588"/>
          </a:xfrm>
        </p:spPr>
        <p:txBody>
          <a:bodyPr/>
          <a:lstStyle>
            <a:lvl1pPr>
              <a:defRPr>
                <a:solidFill>
                  <a:schemeClr val="bg1"/>
                </a:solidFill>
              </a:defRPr>
            </a:lvl1pPr>
          </a:lstStyle>
          <a:p>
            <a:pPr lvl="0"/>
            <a:r>
              <a:rPr lang="en-US"/>
              <a:t>Supporting text here</a:t>
            </a:r>
            <a:endParaRPr lang="en-GB"/>
          </a:p>
        </p:txBody>
      </p:sp>
      <p:pic>
        <p:nvPicPr>
          <p:cNvPr id="11" name="Picture 10" descr="A picture containing graphics, drawing&#10;&#10;Description automatically generated">
            <a:extLst>
              <a:ext uri="{FF2B5EF4-FFF2-40B4-BE49-F238E27FC236}">
                <a16:creationId xmlns:a16="http://schemas.microsoft.com/office/drawing/2014/main" id="{77EE9C15-31D0-48F8-864D-3563B6184E92}"/>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1186707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pic>
        <p:nvPicPr>
          <p:cNvPr id="4" name="Picture 3" descr="A picture containing drawing&#10;&#10;Description automatically generated">
            <a:extLst>
              <a:ext uri="{FF2B5EF4-FFF2-40B4-BE49-F238E27FC236}">
                <a16:creationId xmlns:a16="http://schemas.microsoft.com/office/drawing/2014/main" id="{207AA457-13E3-964A-8094-2B411497AA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Picture 6" descr="A picture containing computer&#10;&#10;Description automatically generated">
            <a:extLst>
              <a:ext uri="{FF2B5EF4-FFF2-40B4-BE49-F238E27FC236}">
                <a16:creationId xmlns:a16="http://schemas.microsoft.com/office/drawing/2014/main" id="{684A462D-867B-FD4B-88D7-F2839F1EF6D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 Placeholder 3">
            <a:extLst>
              <a:ext uri="{FF2B5EF4-FFF2-40B4-BE49-F238E27FC236}">
                <a16:creationId xmlns:a16="http://schemas.microsoft.com/office/drawing/2014/main" id="{14437AD6-20B9-4CA0-B151-B3832B5F28CE}"/>
              </a:ext>
            </a:extLst>
          </p:cNvPr>
          <p:cNvSpPr>
            <a:spLocks noGrp="1"/>
          </p:cNvSpPr>
          <p:nvPr>
            <p:ph type="body" sz="quarter" idx="10" hasCustomPrompt="1"/>
          </p:nvPr>
        </p:nvSpPr>
        <p:spPr>
          <a:xfrm>
            <a:off x="3415111" y="2066465"/>
            <a:ext cx="6576053" cy="1009650"/>
          </a:xfrm>
        </p:spPr>
        <p:txBody>
          <a:bodyPr anchor="b" anchorCtr="0"/>
          <a:lstStyle>
            <a:lvl1pPr>
              <a:defRPr sz="4000" b="1">
                <a:solidFill>
                  <a:schemeClr val="bg1"/>
                </a:solidFill>
              </a:defRPr>
            </a:lvl1pPr>
          </a:lstStyle>
          <a:p>
            <a:pPr lvl="0"/>
            <a:r>
              <a:rPr lang="en-US"/>
              <a:t>Divider slide heading</a:t>
            </a:r>
            <a:endParaRPr lang="en-GB"/>
          </a:p>
        </p:txBody>
      </p:sp>
      <p:sp>
        <p:nvSpPr>
          <p:cNvPr id="9" name="Text Placeholder 13">
            <a:extLst>
              <a:ext uri="{FF2B5EF4-FFF2-40B4-BE49-F238E27FC236}">
                <a16:creationId xmlns:a16="http://schemas.microsoft.com/office/drawing/2014/main" id="{71B2DBE5-8956-492A-A8CF-57A70AE02FD4}"/>
              </a:ext>
            </a:extLst>
          </p:cNvPr>
          <p:cNvSpPr>
            <a:spLocks noGrp="1"/>
          </p:cNvSpPr>
          <p:nvPr>
            <p:ph type="body" sz="quarter" idx="12" hasCustomPrompt="1"/>
          </p:nvPr>
        </p:nvSpPr>
        <p:spPr>
          <a:xfrm>
            <a:off x="3447383" y="3399521"/>
            <a:ext cx="6543781" cy="1144588"/>
          </a:xfrm>
        </p:spPr>
        <p:txBody>
          <a:bodyPr/>
          <a:lstStyle>
            <a:lvl1pPr>
              <a:defRPr>
                <a:solidFill>
                  <a:schemeClr val="bg1"/>
                </a:solidFill>
              </a:defRPr>
            </a:lvl1pPr>
          </a:lstStyle>
          <a:p>
            <a:pPr lvl="0"/>
            <a:r>
              <a:rPr lang="en-US"/>
              <a:t>Supporting text here</a:t>
            </a:r>
            <a:endParaRPr lang="en-GB"/>
          </a:p>
        </p:txBody>
      </p:sp>
      <p:sp>
        <p:nvSpPr>
          <p:cNvPr id="10" name="Text Placeholder 11">
            <a:extLst>
              <a:ext uri="{FF2B5EF4-FFF2-40B4-BE49-F238E27FC236}">
                <a16:creationId xmlns:a16="http://schemas.microsoft.com/office/drawing/2014/main" id="{5854B36F-A501-4C95-B5C2-0B7C447D9365}"/>
              </a:ext>
            </a:extLst>
          </p:cNvPr>
          <p:cNvSpPr>
            <a:spLocks noGrp="1"/>
          </p:cNvSpPr>
          <p:nvPr>
            <p:ph type="body" sz="quarter" idx="11" hasCustomPrompt="1"/>
          </p:nvPr>
        </p:nvSpPr>
        <p:spPr>
          <a:xfrm>
            <a:off x="792248" y="2263961"/>
            <a:ext cx="2121073" cy="2371674"/>
          </a:xfrm>
        </p:spPr>
        <p:txBody>
          <a:bodyPr/>
          <a:lstStyle>
            <a:lvl1pPr algn="r">
              <a:defRPr sz="16600" b="1">
                <a:solidFill>
                  <a:schemeClr val="bg1"/>
                </a:solidFill>
              </a:defRPr>
            </a:lvl1pPr>
          </a:lstStyle>
          <a:p>
            <a:pPr lvl="0"/>
            <a:r>
              <a:rPr lang="en-US"/>
              <a:t>X</a:t>
            </a:r>
            <a:endParaRPr lang="en-GB"/>
          </a:p>
        </p:txBody>
      </p:sp>
      <p:pic>
        <p:nvPicPr>
          <p:cNvPr id="12" name="Picture 11" descr="A picture containing graphics, drawing&#10;&#10;Description automatically generated">
            <a:extLst>
              <a:ext uri="{FF2B5EF4-FFF2-40B4-BE49-F238E27FC236}">
                <a16:creationId xmlns:a16="http://schemas.microsoft.com/office/drawing/2014/main" id="{65D152B6-6C64-4618-94DD-753B7DBC1071}"/>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11381464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Slide #3">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3EDCEFC5-C34A-5A4F-98BC-173D5C4011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21"/>
            <a:ext cx="12192000" cy="6854158"/>
          </a:xfrm>
          <a:prstGeom prst="rect">
            <a:avLst/>
          </a:prstGeom>
        </p:spPr>
      </p:pic>
      <p:pic>
        <p:nvPicPr>
          <p:cNvPr id="6" name="Picture 5" descr="A picture containing red, white&#10;&#10;Description automatically generated">
            <a:extLst>
              <a:ext uri="{FF2B5EF4-FFF2-40B4-BE49-F238E27FC236}">
                <a16:creationId xmlns:a16="http://schemas.microsoft.com/office/drawing/2014/main" id="{443D15E8-51D1-B44E-87C8-1BDECC8006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 Placeholder 3">
            <a:extLst>
              <a:ext uri="{FF2B5EF4-FFF2-40B4-BE49-F238E27FC236}">
                <a16:creationId xmlns:a16="http://schemas.microsoft.com/office/drawing/2014/main" id="{60DB6A02-9ABB-4A3C-87F4-0381151F5C3A}"/>
              </a:ext>
            </a:extLst>
          </p:cNvPr>
          <p:cNvSpPr>
            <a:spLocks noGrp="1"/>
          </p:cNvSpPr>
          <p:nvPr>
            <p:ph type="body" sz="quarter" idx="10" hasCustomPrompt="1"/>
          </p:nvPr>
        </p:nvSpPr>
        <p:spPr>
          <a:xfrm>
            <a:off x="3415111" y="2066465"/>
            <a:ext cx="6576053" cy="1009650"/>
          </a:xfrm>
        </p:spPr>
        <p:txBody>
          <a:bodyPr anchor="b" anchorCtr="0"/>
          <a:lstStyle>
            <a:lvl1pPr>
              <a:defRPr sz="4000" b="1">
                <a:solidFill>
                  <a:schemeClr val="bg1"/>
                </a:solidFill>
              </a:defRPr>
            </a:lvl1pPr>
          </a:lstStyle>
          <a:p>
            <a:pPr lvl="0"/>
            <a:r>
              <a:rPr lang="en-US"/>
              <a:t>Divider slide heading</a:t>
            </a:r>
            <a:endParaRPr lang="en-GB"/>
          </a:p>
        </p:txBody>
      </p:sp>
      <p:sp>
        <p:nvSpPr>
          <p:cNvPr id="14" name="Text Placeholder 13">
            <a:extLst>
              <a:ext uri="{FF2B5EF4-FFF2-40B4-BE49-F238E27FC236}">
                <a16:creationId xmlns:a16="http://schemas.microsoft.com/office/drawing/2014/main" id="{FE9EB35D-AC52-4942-A8CC-90894EA61C1B}"/>
              </a:ext>
            </a:extLst>
          </p:cNvPr>
          <p:cNvSpPr>
            <a:spLocks noGrp="1"/>
          </p:cNvSpPr>
          <p:nvPr>
            <p:ph type="body" sz="quarter" idx="12" hasCustomPrompt="1"/>
          </p:nvPr>
        </p:nvSpPr>
        <p:spPr>
          <a:xfrm>
            <a:off x="3447383" y="3399521"/>
            <a:ext cx="6543781" cy="1144588"/>
          </a:xfrm>
        </p:spPr>
        <p:txBody>
          <a:bodyPr/>
          <a:lstStyle>
            <a:lvl1pPr>
              <a:defRPr>
                <a:solidFill>
                  <a:schemeClr val="bg1"/>
                </a:solidFill>
              </a:defRPr>
            </a:lvl1pPr>
          </a:lstStyle>
          <a:p>
            <a:pPr lvl="0"/>
            <a:r>
              <a:rPr lang="en-US"/>
              <a:t>Supporting text here</a:t>
            </a:r>
            <a:endParaRPr lang="en-GB"/>
          </a:p>
        </p:txBody>
      </p:sp>
      <p:sp>
        <p:nvSpPr>
          <p:cNvPr id="15" name="Text Placeholder 11">
            <a:extLst>
              <a:ext uri="{FF2B5EF4-FFF2-40B4-BE49-F238E27FC236}">
                <a16:creationId xmlns:a16="http://schemas.microsoft.com/office/drawing/2014/main" id="{C62B0414-5F05-482D-BD2D-1074529DF2F8}"/>
              </a:ext>
            </a:extLst>
          </p:cNvPr>
          <p:cNvSpPr>
            <a:spLocks noGrp="1"/>
          </p:cNvSpPr>
          <p:nvPr>
            <p:ph type="body" sz="quarter" idx="11" hasCustomPrompt="1"/>
          </p:nvPr>
        </p:nvSpPr>
        <p:spPr>
          <a:xfrm>
            <a:off x="792248" y="2263961"/>
            <a:ext cx="2121073" cy="2371674"/>
          </a:xfrm>
        </p:spPr>
        <p:txBody>
          <a:bodyPr/>
          <a:lstStyle>
            <a:lvl1pPr algn="r">
              <a:defRPr sz="16600" b="1">
                <a:solidFill>
                  <a:schemeClr val="bg1"/>
                </a:solidFill>
              </a:defRPr>
            </a:lvl1pPr>
          </a:lstStyle>
          <a:p>
            <a:pPr lvl="0"/>
            <a:r>
              <a:rPr lang="en-US"/>
              <a:t>X</a:t>
            </a:r>
            <a:endParaRPr lang="en-GB"/>
          </a:p>
        </p:txBody>
      </p:sp>
      <p:pic>
        <p:nvPicPr>
          <p:cNvPr id="9" name="Picture 8" descr="A picture containing graphics, drawing&#10;&#10;Description automatically generated">
            <a:extLst>
              <a:ext uri="{FF2B5EF4-FFF2-40B4-BE49-F238E27FC236}">
                <a16:creationId xmlns:a16="http://schemas.microsoft.com/office/drawing/2014/main" id="{EF2851D0-1A9E-4092-A762-36F3AD88877A}"/>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26553874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Slide #4">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A4F053B5-C7EE-F24E-B1CE-4610230F88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5E96C5AD-9C85-9A48-8FAD-9BE3964A8928}"/>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ext Placeholder 3">
            <a:extLst>
              <a:ext uri="{FF2B5EF4-FFF2-40B4-BE49-F238E27FC236}">
                <a16:creationId xmlns:a16="http://schemas.microsoft.com/office/drawing/2014/main" id="{DA2892EB-982B-40E0-B9BF-F6BEFA76C3E9}"/>
              </a:ext>
            </a:extLst>
          </p:cNvPr>
          <p:cNvSpPr>
            <a:spLocks noGrp="1"/>
          </p:cNvSpPr>
          <p:nvPr>
            <p:ph type="body" sz="quarter" idx="10" hasCustomPrompt="1"/>
          </p:nvPr>
        </p:nvSpPr>
        <p:spPr>
          <a:xfrm>
            <a:off x="3415111" y="2066465"/>
            <a:ext cx="6576053" cy="1009650"/>
          </a:xfrm>
        </p:spPr>
        <p:txBody>
          <a:bodyPr anchor="b" anchorCtr="0"/>
          <a:lstStyle>
            <a:lvl1pPr>
              <a:defRPr sz="4000" b="1">
                <a:solidFill>
                  <a:schemeClr val="bg1"/>
                </a:solidFill>
              </a:defRPr>
            </a:lvl1pPr>
          </a:lstStyle>
          <a:p>
            <a:pPr lvl="0"/>
            <a:r>
              <a:rPr lang="en-US"/>
              <a:t>Divider slide heading</a:t>
            </a:r>
            <a:endParaRPr lang="en-GB"/>
          </a:p>
        </p:txBody>
      </p:sp>
      <p:sp>
        <p:nvSpPr>
          <p:cNvPr id="7" name="Text Placeholder 13">
            <a:extLst>
              <a:ext uri="{FF2B5EF4-FFF2-40B4-BE49-F238E27FC236}">
                <a16:creationId xmlns:a16="http://schemas.microsoft.com/office/drawing/2014/main" id="{168F7A69-AAC4-4C3F-9542-5B04B673CF1E}"/>
              </a:ext>
            </a:extLst>
          </p:cNvPr>
          <p:cNvSpPr>
            <a:spLocks noGrp="1"/>
          </p:cNvSpPr>
          <p:nvPr>
            <p:ph type="body" sz="quarter" idx="12" hasCustomPrompt="1"/>
          </p:nvPr>
        </p:nvSpPr>
        <p:spPr>
          <a:xfrm>
            <a:off x="3447383" y="3399521"/>
            <a:ext cx="6543781" cy="1144588"/>
          </a:xfrm>
        </p:spPr>
        <p:txBody>
          <a:bodyPr/>
          <a:lstStyle>
            <a:lvl1pPr>
              <a:defRPr>
                <a:solidFill>
                  <a:schemeClr val="bg1"/>
                </a:solidFill>
              </a:defRPr>
            </a:lvl1pPr>
          </a:lstStyle>
          <a:p>
            <a:pPr lvl="0"/>
            <a:r>
              <a:rPr lang="en-US"/>
              <a:t>Supporting text here</a:t>
            </a:r>
            <a:endParaRPr lang="en-GB"/>
          </a:p>
        </p:txBody>
      </p:sp>
      <p:sp>
        <p:nvSpPr>
          <p:cNvPr id="8" name="Text Placeholder 11">
            <a:extLst>
              <a:ext uri="{FF2B5EF4-FFF2-40B4-BE49-F238E27FC236}">
                <a16:creationId xmlns:a16="http://schemas.microsoft.com/office/drawing/2014/main" id="{90E43E69-0961-49A2-A77F-3EF2E90330EB}"/>
              </a:ext>
            </a:extLst>
          </p:cNvPr>
          <p:cNvSpPr>
            <a:spLocks noGrp="1"/>
          </p:cNvSpPr>
          <p:nvPr>
            <p:ph type="body" sz="quarter" idx="11" hasCustomPrompt="1"/>
          </p:nvPr>
        </p:nvSpPr>
        <p:spPr>
          <a:xfrm>
            <a:off x="792248" y="2263961"/>
            <a:ext cx="2121073" cy="2371674"/>
          </a:xfrm>
        </p:spPr>
        <p:txBody>
          <a:bodyPr/>
          <a:lstStyle>
            <a:lvl1pPr algn="r">
              <a:defRPr sz="16600" b="1">
                <a:solidFill>
                  <a:schemeClr val="bg1"/>
                </a:solidFill>
              </a:defRPr>
            </a:lvl1pPr>
          </a:lstStyle>
          <a:p>
            <a:pPr lvl="0"/>
            <a:r>
              <a:rPr lang="en-US"/>
              <a:t>X</a:t>
            </a:r>
            <a:endParaRPr lang="en-GB"/>
          </a:p>
        </p:txBody>
      </p:sp>
      <p:pic>
        <p:nvPicPr>
          <p:cNvPr id="12" name="Picture 11" descr="A picture containing graphics, drawing&#10;&#10;Description automatically generated">
            <a:extLst>
              <a:ext uri="{FF2B5EF4-FFF2-40B4-BE49-F238E27FC236}">
                <a16:creationId xmlns:a16="http://schemas.microsoft.com/office/drawing/2014/main" id="{5953DA49-1145-4F1C-B5B7-14794646D04D}"/>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2905207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esh Gradient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0A4DBC73-55FF-7E49-ACC3-CB7E8DEAB4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21"/>
            <a:ext cx="12192000" cy="6854158"/>
          </a:xfrm>
          <a:prstGeom prst="rect">
            <a:avLst/>
          </a:prstGeom>
        </p:spPr>
      </p:pic>
      <p:pic>
        <p:nvPicPr>
          <p:cNvPr id="6" name="Picture 5" descr="A picture containing graphics, drawing&#10;&#10;Description automatically generated">
            <a:extLst>
              <a:ext uri="{FF2B5EF4-FFF2-40B4-BE49-F238E27FC236}">
                <a16:creationId xmlns:a16="http://schemas.microsoft.com/office/drawing/2014/main" id="{02F201CE-9DBE-4AE5-9567-CD9355F83C3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23847412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esh Gradient #2">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E1982A82-5483-FD47-89F9-B590C5926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921"/>
            <a:ext cx="12192000" cy="6854158"/>
          </a:xfrm>
          <a:prstGeom prst="rect">
            <a:avLst/>
          </a:prstGeom>
        </p:spPr>
      </p:pic>
      <p:pic>
        <p:nvPicPr>
          <p:cNvPr id="6" name="Picture 5" descr="A picture containing graphics, drawing&#10;&#10;Description automatically generated">
            <a:extLst>
              <a:ext uri="{FF2B5EF4-FFF2-40B4-BE49-F238E27FC236}">
                <a16:creationId xmlns:a16="http://schemas.microsoft.com/office/drawing/2014/main" id="{0C9CECF0-11AF-48FB-883E-CE464F5BA5F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2666507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5">
    <p:spTree>
      <p:nvGrpSpPr>
        <p:cNvPr id="1" name=""/>
        <p:cNvGrpSpPr/>
        <p:nvPr/>
      </p:nvGrpSpPr>
      <p:grpSpPr>
        <a:xfrm>
          <a:off x="0" y="0"/>
          <a:ext cx="0" cy="0"/>
          <a:chOff x="0" y="0"/>
          <a:chExt cx="0" cy="0"/>
        </a:xfrm>
      </p:grpSpPr>
      <p:pic>
        <p:nvPicPr>
          <p:cNvPr id="7" name="Picture 6" descr="A group of people sitting at a table&#10;&#10;Description automatically generated">
            <a:extLst>
              <a:ext uri="{FF2B5EF4-FFF2-40B4-BE49-F238E27FC236}">
                <a16:creationId xmlns:a16="http://schemas.microsoft.com/office/drawing/2014/main" id="{5245006B-A785-B94D-A4E5-C223A1AD0F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pic>
        <p:nvPicPr>
          <p:cNvPr id="6" name="Picture 5">
            <a:extLst>
              <a:ext uri="{FF2B5EF4-FFF2-40B4-BE49-F238E27FC236}">
                <a16:creationId xmlns:a16="http://schemas.microsoft.com/office/drawing/2014/main" id="{F089ABCA-CBF7-9949-98B0-9A86027E55F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7503" y="476015"/>
            <a:ext cx="1414155" cy="707078"/>
          </a:xfrm>
          <a:prstGeom prst="rect">
            <a:avLst/>
          </a:prstGeom>
        </p:spPr>
      </p:pic>
      <p:sp>
        <p:nvSpPr>
          <p:cNvPr id="8" name="Text Placeholder 12">
            <a:extLst>
              <a:ext uri="{FF2B5EF4-FFF2-40B4-BE49-F238E27FC236}">
                <a16:creationId xmlns:a16="http://schemas.microsoft.com/office/drawing/2014/main" id="{F919EC58-4D9A-4425-A004-791BFE006573}"/>
              </a:ext>
            </a:extLst>
          </p:cNvPr>
          <p:cNvSpPr>
            <a:spLocks noGrp="1"/>
          </p:cNvSpPr>
          <p:nvPr>
            <p:ph type="body" sz="quarter" idx="12" hasCustomPrompt="1"/>
          </p:nvPr>
        </p:nvSpPr>
        <p:spPr>
          <a:xfrm>
            <a:off x="642421" y="4971673"/>
            <a:ext cx="5131058" cy="1034683"/>
          </a:xfrm>
        </p:spPr>
        <p:txBody>
          <a:bodyPr/>
          <a:lstStyle>
            <a:lvl1pPr>
              <a:defRPr sz="1600">
                <a:solidFill>
                  <a:schemeClr val="bg1"/>
                </a:solidFill>
              </a:defRPr>
            </a:lvl1pPr>
          </a:lstStyle>
          <a:p>
            <a:pPr lvl="0"/>
            <a:r>
              <a:rPr lang="en-GB"/>
              <a:t>Subheading, presenter, location or any other additional information goes here and can go over a few lines.</a:t>
            </a:r>
          </a:p>
        </p:txBody>
      </p:sp>
      <p:sp>
        <p:nvSpPr>
          <p:cNvPr id="11" name="Text Placeholder 14">
            <a:extLst>
              <a:ext uri="{FF2B5EF4-FFF2-40B4-BE49-F238E27FC236}">
                <a16:creationId xmlns:a16="http://schemas.microsoft.com/office/drawing/2014/main" id="{AF25455C-4DAF-4A83-A662-B48688291467}"/>
              </a:ext>
            </a:extLst>
          </p:cNvPr>
          <p:cNvSpPr>
            <a:spLocks noGrp="1"/>
          </p:cNvSpPr>
          <p:nvPr>
            <p:ph type="body" sz="quarter" idx="13" hasCustomPrompt="1"/>
          </p:nvPr>
        </p:nvSpPr>
        <p:spPr>
          <a:xfrm>
            <a:off x="613264" y="1606862"/>
            <a:ext cx="4544006" cy="359229"/>
          </a:xfrm>
        </p:spPr>
        <p:txBody>
          <a:bodyPr/>
          <a:lstStyle>
            <a:lvl1pPr>
              <a:defRPr b="1">
                <a:solidFill>
                  <a:schemeClr val="bg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9" name="Text Placeholder 2">
            <a:extLst>
              <a:ext uri="{FF2B5EF4-FFF2-40B4-BE49-F238E27FC236}">
                <a16:creationId xmlns:a16="http://schemas.microsoft.com/office/drawing/2014/main" id="{9821C673-6B48-46B0-B964-2D789689BEBB}"/>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bg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10674753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ull Page Solid with Pattern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8FB24E-DCCC-CA46-9A7F-FF1E55A936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527" r="196"/>
          <a:stretch/>
        </p:blipFill>
        <p:spPr>
          <a:xfrm>
            <a:off x="0" y="0"/>
            <a:ext cx="12192000" cy="6857999"/>
          </a:xfrm>
          <a:prstGeom prst="rect">
            <a:avLst/>
          </a:prstGeom>
        </p:spPr>
      </p:pic>
      <p:pic>
        <p:nvPicPr>
          <p:cNvPr id="7" name="Picture 6" descr="A picture containing graphics, drawing&#10;&#10;Description automatically generated">
            <a:extLst>
              <a:ext uri="{FF2B5EF4-FFF2-40B4-BE49-F238E27FC236}">
                <a16:creationId xmlns:a16="http://schemas.microsoft.com/office/drawing/2014/main" id="{D64F46B1-2617-4985-9CAD-13BC506ACC8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25079087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ull Page Solid with Pattern #2">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1643F16C-8D63-784C-B336-D6F72158F2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18"/>
          <a:stretch/>
        </p:blipFill>
        <p:spPr>
          <a:xfrm flipH="1">
            <a:off x="-2" y="0"/>
            <a:ext cx="12192001" cy="6858000"/>
          </a:xfrm>
          <a:prstGeom prst="rect">
            <a:avLst/>
          </a:prstGeom>
        </p:spPr>
      </p:pic>
      <p:pic>
        <p:nvPicPr>
          <p:cNvPr id="5" name="Picture 4" descr="A picture containing graphics, drawing&#10;&#10;Description automatically generated">
            <a:extLst>
              <a:ext uri="{FF2B5EF4-FFF2-40B4-BE49-F238E27FC236}">
                <a16:creationId xmlns:a16="http://schemas.microsoft.com/office/drawing/2014/main" id="{602A98A2-E4A0-4F18-96DA-6C30E2116C9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1025240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Page Solid with Pattern #3">
    <p:spTree>
      <p:nvGrpSpPr>
        <p:cNvPr id="1" name=""/>
        <p:cNvGrpSpPr/>
        <p:nvPr/>
      </p:nvGrpSpPr>
      <p:grpSpPr>
        <a:xfrm>
          <a:off x="0" y="0"/>
          <a:ext cx="0" cy="0"/>
          <a:chOff x="0" y="0"/>
          <a:chExt cx="0" cy="0"/>
        </a:xfrm>
      </p:grpSpPr>
      <p:pic>
        <p:nvPicPr>
          <p:cNvPr id="5" name="Picture 4" descr="A picture containing drawing&#10;&#10;Description automatically generated">
            <a:extLst>
              <a:ext uri="{FF2B5EF4-FFF2-40B4-BE49-F238E27FC236}">
                <a16:creationId xmlns:a16="http://schemas.microsoft.com/office/drawing/2014/main" id="{BBFEECD7-2BD1-0345-A7D7-1B98682DFF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05"/>
          <a:stretch/>
        </p:blipFill>
        <p:spPr>
          <a:xfrm flipH="1">
            <a:off x="0" y="0"/>
            <a:ext cx="12192000" cy="6858000"/>
          </a:xfrm>
          <a:prstGeom prst="rect">
            <a:avLst/>
          </a:prstGeom>
        </p:spPr>
      </p:pic>
      <p:pic>
        <p:nvPicPr>
          <p:cNvPr id="6" name="Picture 5" descr="A picture containing graphics, drawing&#10;&#10;Description automatically generated">
            <a:extLst>
              <a:ext uri="{FF2B5EF4-FFF2-40B4-BE49-F238E27FC236}">
                <a16:creationId xmlns:a16="http://schemas.microsoft.com/office/drawing/2014/main" id="{84D05616-F56E-434C-BF09-512A7D9BA21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Tree>
    <p:extLst>
      <p:ext uri="{BB962C8B-B14F-4D97-AF65-F5344CB8AC3E}">
        <p14:creationId xmlns:p14="http://schemas.microsoft.com/office/powerpoint/2010/main" val="25898516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AE72374-93BD-7E45-BD70-91544AE95D3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ext Placeholder 6"/>
          <p:cNvSpPr>
            <a:spLocks noGrp="1"/>
          </p:cNvSpPr>
          <p:nvPr>
            <p:ph type="body" sz="quarter" idx="11" hasCustomPrompt="1"/>
          </p:nvPr>
        </p:nvSpPr>
        <p:spPr>
          <a:xfrm>
            <a:off x="623888" y="3885757"/>
            <a:ext cx="4252912" cy="351480"/>
          </a:xfrm>
        </p:spPr>
        <p:txBody>
          <a:bodyPr/>
          <a:lstStyle>
            <a:lvl1pPr>
              <a:defRPr>
                <a:solidFill>
                  <a:schemeClr val="bg2"/>
                </a:solidFill>
              </a:defRPr>
            </a:lvl1pPr>
          </a:lstStyle>
          <a:p>
            <a:pPr lvl="0"/>
            <a:r>
              <a:rPr lang="en-US" noProof="0"/>
              <a:t>Call to action here</a:t>
            </a:r>
          </a:p>
        </p:txBody>
      </p:sp>
      <p:grpSp>
        <p:nvGrpSpPr>
          <p:cNvPr id="20" name="Group 19"/>
          <p:cNvGrpSpPr/>
          <p:nvPr userDrawn="1"/>
        </p:nvGrpSpPr>
        <p:grpSpPr>
          <a:xfrm>
            <a:off x="623888" y="4500106"/>
            <a:ext cx="2781390" cy="1426245"/>
            <a:chOff x="623888" y="4955505"/>
            <a:chExt cx="2781390" cy="1426245"/>
          </a:xfrm>
        </p:grpSpPr>
        <p:sp>
          <p:nvSpPr>
            <p:cNvPr id="5" name="TextBox 4"/>
            <p:cNvSpPr txBox="1"/>
            <p:nvPr userDrawn="1"/>
          </p:nvSpPr>
          <p:spPr>
            <a:xfrm>
              <a:off x="978056" y="4973216"/>
              <a:ext cx="2427222" cy="1408534"/>
            </a:xfrm>
            <a:prstGeom prst="rect">
              <a:avLst/>
            </a:prstGeom>
            <a:noFill/>
          </p:spPr>
          <p:txBody>
            <a:bodyPr wrap="square" lIns="0" tIns="0" rIns="0" bIns="0" rtlCol="0">
              <a:noAutofit/>
            </a:bodyPr>
            <a:lstStyle/>
            <a:p>
              <a:pPr>
                <a:spcBef>
                  <a:spcPts val="1500"/>
                </a:spcBef>
              </a:pPr>
              <a:r>
                <a:rPr lang="en-US" sz="1400" noProof="0">
                  <a:solidFill>
                    <a:schemeClr val="bg2"/>
                  </a:solidFill>
                </a:rPr>
                <a:t>@FinastraFS</a:t>
              </a:r>
            </a:p>
            <a:p>
              <a:pPr>
                <a:spcBef>
                  <a:spcPts val="1500"/>
                </a:spcBef>
              </a:pPr>
              <a:r>
                <a:rPr lang="en-US" sz="1400" noProof="0">
                  <a:solidFill>
                    <a:schemeClr val="bg2"/>
                  </a:solidFill>
                </a:rPr>
                <a:t>Finastra</a:t>
              </a:r>
              <a:r>
                <a:rPr lang="en-US" sz="1400" baseline="0" noProof="0">
                  <a:solidFill>
                    <a:schemeClr val="bg2"/>
                  </a:solidFill>
                </a:rPr>
                <a:t> LinkedIn</a:t>
              </a:r>
            </a:p>
            <a:p>
              <a:pPr>
                <a:spcBef>
                  <a:spcPts val="1500"/>
                </a:spcBef>
              </a:pPr>
              <a:r>
                <a:rPr lang="en-US" sz="1400" baseline="0" noProof="0">
                  <a:solidFill>
                    <a:schemeClr val="bg2"/>
                  </a:solidFill>
                </a:rPr>
                <a:t>Finastra YouTube</a:t>
              </a:r>
              <a:endParaRPr lang="en-US" sz="1400" noProof="0">
                <a:solidFill>
                  <a:schemeClr val="bg2"/>
                </a:solidFill>
              </a:endParaRPr>
            </a:p>
          </p:txBody>
        </p:sp>
        <p:grpSp>
          <p:nvGrpSpPr>
            <p:cNvPr id="18" name="Group 17"/>
            <p:cNvGrpSpPr/>
            <p:nvPr userDrawn="1"/>
          </p:nvGrpSpPr>
          <p:grpSpPr>
            <a:xfrm>
              <a:off x="623888" y="4955505"/>
              <a:ext cx="289249" cy="289249"/>
              <a:chOff x="623888" y="4955505"/>
              <a:chExt cx="289249" cy="289249"/>
            </a:xfrm>
          </p:grpSpPr>
          <p:sp>
            <p:nvSpPr>
              <p:cNvPr id="8" name="Oval 7"/>
              <p:cNvSpPr/>
              <p:nvPr userDrawn="1"/>
            </p:nvSpPr>
            <p:spPr>
              <a:xfrm>
                <a:off x="623888" y="4955505"/>
                <a:ext cx="289249" cy="2892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8864" y="5021597"/>
                <a:ext cx="224057" cy="157063"/>
              </a:xfrm>
              <a:prstGeom prst="rect">
                <a:avLst/>
              </a:prstGeom>
            </p:spPr>
          </p:pic>
        </p:grpSp>
        <p:grpSp>
          <p:nvGrpSpPr>
            <p:cNvPr id="19" name="Group 18"/>
            <p:cNvGrpSpPr/>
            <p:nvPr userDrawn="1"/>
          </p:nvGrpSpPr>
          <p:grpSpPr>
            <a:xfrm>
              <a:off x="623888" y="5352082"/>
              <a:ext cx="289249" cy="289249"/>
              <a:chOff x="623888" y="5352082"/>
              <a:chExt cx="289249" cy="289249"/>
            </a:xfrm>
          </p:grpSpPr>
          <p:sp>
            <p:nvSpPr>
              <p:cNvPr id="11" name="Oval 10"/>
              <p:cNvSpPr/>
              <p:nvPr userDrawn="1"/>
            </p:nvSpPr>
            <p:spPr>
              <a:xfrm>
                <a:off x="623888" y="5352082"/>
                <a:ext cx="289249" cy="2892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94964" y="5405276"/>
                <a:ext cx="155034" cy="155034"/>
              </a:xfrm>
              <a:prstGeom prst="rect">
                <a:avLst/>
              </a:prstGeom>
            </p:spPr>
          </p:pic>
        </p:grpSp>
        <p:grpSp>
          <p:nvGrpSpPr>
            <p:cNvPr id="17" name="Group 16"/>
            <p:cNvGrpSpPr/>
            <p:nvPr userDrawn="1"/>
          </p:nvGrpSpPr>
          <p:grpSpPr>
            <a:xfrm>
              <a:off x="623888" y="5752692"/>
              <a:ext cx="289249" cy="289249"/>
              <a:chOff x="623888" y="5752692"/>
              <a:chExt cx="289249" cy="289249"/>
            </a:xfrm>
          </p:grpSpPr>
          <p:sp>
            <p:nvSpPr>
              <p:cNvPr id="15" name="Oval 14"/>
              <p:cNvSpPr/>
              <p:nvPr userDrawn="1"/>
            </p:nvSpPr>
            <p:spPr>
              <a:xfrm>
                <a:off x="623888" y="5752692"/>
                <a:ext cx="289249" cy="2892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85500" y="5793581"/>
                <a:ext cx="167706" cy="194467"/>
              </a:xfrm>
              <a:prstGeom prst="rect">
                <a:avLst/>
              </a:prstGeom>
            </p:spPr>
          </p:pic>
        </p:grpSp>
      </p:grpSp>
      <p:grpSp>
        <p:nvGrpSpPr>
          <p:cNvPr id="23" name="Group 30">
            <a:extLst>
              <a:ext uri="{FF2B5EF4-FFF2-40B4-BE49-F238E27FC236}">
                <a16:creationId xmlns:a16="http://schemas.microsoft.com/office/drawing/2014/main" id="{93A2DB74-1892-4EBB-8DD9-A8D1B80535CB}"/>
              </a:ext>
            </a:extLst>
          </p:cNvPr>
          <p:cNvGrpSpPr>
            <a:grpSpLocks noChangeAspect="1"/>
          </p:cNvGrpSpPr>
          <p:nvPr userDrawn="1"/>
        </p:nvGrpSpPr>
        <p:grpSpPr bwMode="auto">
          <a:xfrm>
            <a:off x="636830" y="5953388"/>
            <a:ext cx="434806" cy="432599"/>
            <a:chOff x="478" y="3030"/>
            <a:chExt cx="788" cy="784"/>
          </a:xfrm>
          <a:solidFill>
            <a:schemeClr val="bg1"/>
          </a:solidFill>
        </p:grpSpPr>
        <p:sp>
          <p:nvSpPr>
            <p:cNvPr id="25" name="Freeform 31">
              <a:extLst>
                <a:ext uri="{FF2B5EF4-FFF2-40B4-BE49-F238E27FC236}">
                  <a16:creationId xmlns:a16="http://schemas.microsoft.com/office/drawing/2014/main" id="{6A6AB00C-ED3D-4F99-B16A-F43AE2499B62}"/>
                </a:ext>
              </a:extLst>
            </p:cNvPr>
            <p:cNvSpPr>
              <a:spLocks noEditPoints="1"/>
            </p:cNvSpPr>
            <p:nvPr/>
          </p:nvSpPr>
          <p:spPr bwMode="auto">
            <a:xfrm>
              <a:off x="478" y="3030"/>
              <a:ext cx="788" cy="784"/>
            </a:xfrm>
            <a:custGeom>
              <a:avLst/>
              <a:gdLst>
                <a:gd name="T0" fmla="*/ 0 w 112"/>
                <a:gd name="T1" fmla="*/ 56 h 112"/>
                <a:gd name="T2" fmla="*/ 91 w 112"/>
                <a:gd name="T3" fmla="*/ 99 h 112"/>
                <a:gd name="T4" fmla="*/ 89 w 112"/>
                <a:gd name="T5" fmla="*/ 96 h 112"/>
                <a:gd name="T6" fmla="*/ 55 w 112"/>
                <a:gd name="T7" fmla="*/ 108 h 112"/>
                <a:gd name="T8" fmla="*/ 42 w 112"/>
                <a:gd name="T9" fmla="*/ 69 h 112"/>
                <a:gd name="T10" fmla="*/ 39 w 112"/>
                <a:gd name="T11" fmla="*/ 64 h 112"/>
                <a:gd name="T12" fmla="*/ 32 w 112"/>
                <a:gd name="T13" fmla="*/ 41 h 112"/>
                <a:gd name="T14" fmla="*/ 16 w 112"/>
                <a:gd name="T15" fmla="*/ 66 h 112"/>
                <a:gd name="T16" fmla="*/ 16 w 112"/>
                <a:gd name="T17" fmla="*/ 57 h 112"/>
                <a:gd name="T18" fmla="*/ 5 w 112"/>
                <a:gd name="T19" fmla="*/ 48 h 112"/>
                <a:gd name="T20" fmla="*/ 67 w 112"/>
                <a:gd name="T21" fmla="*/ 5 h 112"/>
                <a:gd name="T22" fmla="*/ 68 w 112"/>
                <a:gd name="T23" fmla="*/ 22 h 112"/>
                <a:gd name="T24" fmla="*/ 55 w 112"/>
                <a:gd name="T25" fmla="*/ 31 h 112"/>
                <a:gd name="T26" fmla="*/ 66 w 112"/>
                <a:gd name="T27" fmla="*/ 49 h 112"/>
                <a:gd name="T28" fmla="*/ 77 w 112"/>
                <a:gd name="T29" fmla="*/ 38 h 112"/>
                <a:gd name="T30" fmla="*/ 79 w 112"/>
                <a:gd name="T31" fmla="*/ 37 h 112"/>
                <a:gd name="T32" fmla="*/ 87 w 112"/>
                <a:gd name="T33" fmla="*/ 47 h 112"/>
                <a:gd name="T34" fmla="*/ 108 w 112"/>
                <a:gd name="T35" fmla="*/ 56 h 112"/>
                <a:gd name="T36" fmla="*/ 100 w 112"/>
                <a:gd name="T37" fmla="*/ 84 h 112"/>
                <a:gd name="T38" fmla="*/ 103 w 112"/>
                <a:gd name="T39" fmla="*/ 86 h 112"/>
                <a:gd name="T40" fmla="*/ 112 w 112"/>
                <a:gd name="T41" fmla="*/ 56 h 112"/>
                <a:gd name="T42" fmla="*/ 12 w 112"/>
                <a:gd name="T43" fmla="*/ 52 h 112"/>
                <a:gd name="T44" fmla="*/ 13 w 112"/>
                <a:gd name="T45" fmla="*/ 69 h 112"/>
                <a:gd name="T46" fmla="*/ 32 w 112"/>
                <a:gd name="T47" fmla="*/ 48 h 112"/>
                <a:gd name="T48" fmla="*/ 41 w 112"/>
                <a:gd name="T49" fmla="*/ 47 h 112"/>
                <a:gd name="T50" fmla="*/ 39 w 112"/>
                <a:gd name="T51" fmla="*/ 72 h 112"/>
                <a:gd name="T52" fmla="*/ 41 w 112"/>
                <a:gd name="T53" fmla="*/ 90 h 112"/>
                <a:gd name="T54" fmla="*/ 4 w 112"/>
                <a:gd name="T55" fmla="*/ 56 h 112"/>
                <a:gd name="T56" fmla="*/ 12 w 112"/>
                <a:gd name="T57" fmla="*/ 52 h 112"/>
                <a:gd name="T58" fmla="*/ 85 w 112"/>
                <a:gd name="T59" fmla="*/ 39 h 112"/>
                <a:gd name="T60" fmla="*/ 77 w 112"/>
                <a:gd name="T61" fmla="*/ 31 h 112"/>
                <a:gd name="T62" fmla="*/ 66 w 112"/>
                <a:gd name="T63" fmla="*/ 45 h 112"/>
                <a:gd name="T64" fmla="*/ 63 w 112"/>
                <a:gd name="T65" fmla="*/ 43 h 112"/>
                <a:gd name="T66" fmla="*/ 65 w 112"/>
                <a:gd name="T67" fmla="*/ 27 h 112"/>
                <a:gd name="T68" fmla="*/ 73 w 112"/>
                <a:gd name="T69" fmla="*/ 9 h 112"/>
                <a:gd name="T70" fmla="*/ 106 w 112"/>
                <a:gd name="T71" fmla="*/ 4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2" h="112">
                  <a:moveTo>
                    <a:pt x="56" y="0"/>
                  </a:moveTo>
                  <a:cubicBezTo>
                    <a:pt x="25" y="0"/>
                    <a:pt x="0" y="25"/>
                    <a:pt x="0" y="56"/>
                  </a:cubicBezTo>
                  <a:cubicBezTo>
                    <a:pt x="0" y="87"/>
                    <a:pt x="25" y="112"/>
                    <a:pt x="56" y="112"/>
                  </a:cubicBezTo>
                  <a:cubicBezTo>
                    <a:pt x="69" y="112"/>
                    <a:pt x="81" y="108"/>
                    <a:pt x="91" y="99"/>
                  </a:cubicBezTo>
                  <a:cubicBezTo>
                    <a:pt x="92" y="99"/>
                    <a:pt x="92" y="97"/>
                    <a:pt x="92" y="97"/>
                  </a:cubicBezTo>
                  <a:cubicBezTo>
                    <a:pt x="91" y="96"/>
                    <a:pt x="90" y="96"/>
                    <a:pt x="89" y="96"/>
                  </a:cubicBezTo>
                  <a:cubicBezTo>
                    <a:pt x="80" y="104"/>
                    <a:pt x="68" y="108"/>
                    <a:pt x="56" y="108"/>
                  </a:cubicBezTo>
                  <a:cubicBezTo>
                    <a:pt x="56" y="108"/>
                    <a:pt x="56" y="108"/>
                    <a:pt x="55" y="108"/>
                  </a:cubicBezTo>
                  <a:cubicBezTo>
                    <a:pt x="41" y="97"/>
                    <a:pt x="43" y="94"/>
                    <a:pt x="44" y="92"/>
                  </a:cubicBezTo>
                  <a:cubicBezTo>
                    <a:pt x="52" y="77"/>
                    <a:pt x="48" y="73"/>
                    <a:pt x="42" y="69"/>
                  </a:cubicBezTo>
                  <a:cubicBezTo>
                    <a:pt x="41" y="68"/>
                    <a:pt x="41" y="68"/>
                    <a:pt x="41" y="68"/>
                  </a:cubicBezTo>
                  <a:cubicBezTo>
                    <a:pt x="38" y="66"/>
                    <a:pt x="39" y="64"/>
                    <a:pt x="39" y="64"/>
                  </a:cubicBezTo>
                  <a:cubicBezTo>
                    <a:pt x="48" y="53"/>
                    <a:pt x="49" y="48"/>
                    <a:pt x="44" y="44"/>
                  </a:cubicBezTo>
                  <a:cubicBezTo>
                    <a:pt x="42" y="43"/>
                    <a:pt x="36" y="38"/>
                    <a:pt x="32" y="41"/>
                  </a:cubicBezTo>
                  <a:cubicBezTo>
                    <a:pt x="30" y="41"/>
                    <a:pt x="28" y="43"/>
                    <a:pt x="28" y="48"/>
                  </a:cubicBezTo>
                  <a:cubicBezTo>
                    <a:pt x="29" y="57"/>
                    <a:pt x="22" y="65"/>
                    <a:pt x="16" y="66"/>
                  </a:cubicBezTo>
                  <a:cubicBezTo>
                    <a:pt x="16" y="66"/>
                    <a:pt x="16" y="66"/>
                    <a:pt x="16" y="66"/>
                  </a:cubicBezTo>
                  <a:cubicBezTo>
                    <a:pt x="15" y="65"/>
                    <a:pt x="16" y="59"/>
                    <a:pt x="16" y="57"/>
                  </a:cubicBezTo>
                  <a:cubicBezTo>
                    <a:pt x="17" y="53"/>
                    <a:pt x="17" y="51"/>
                    <a:pt x="16" y="50"/>
                  </a:cubicBezTo>
                  <a:cubicBezTo>
                    <a:pt x="15" y="48"/>
                    <a:pt x="11" y="48"/>
                    <a:pt x="5" y="48"/>
                  </a:cubicBezTo>
                  <a:cubicBezTo>
                    <a:pt x="9" y="23"/>
                    <a:pt x="30" y="4"/>
                    <a:pt x="56" y="4"/>
                  </a:cubicBezTo>
                  <a:cubicBezTo>
                    <a:pt x="60" y="4"/>
                    <a:pt x="63" y="4"/>
                    <a:pt x="67" y="5"/>
                  </a:cubicBezTo>
                  <a:cubicBezTo>
                    <a:pt x="67" y="6"/>
                    <a:pt x="68" y="9"/>
                    <a:pt x="69" y="11"/>
                  </a:cubicBezTo>
                  <a:cubicBezTo>
                    <a:pt x="70" y="13"/>
                    <a:pt x="71" y="20"/>
                    <a:pt x="68" y="22"/>
                  </a:cubicBezTo>
                  <a:cubicBezTo>
                    <a:pt x="67" y="23"/>
                    <a:pt x="65" y="23"/>
                    <a:pt x="64" y="23"/>
                  </a:cubicBezTo>
                  <a:cubicBezTo>
                    <a:pt x="61" y="24"/>
                    <a:pt x="56" y="25"/>
                    <a:pt x="55" y="31"/>
                  </a:cubicBezTo>
                  <a:cubicBezTo>
                    <a:pt x="55" y="36"/>
                    <a:pt x="56" y="42"/>
                    <a:pt x="59" y="45"/>
                  </a:cubicBezTo>
                  <a:cubicBezTo>
                    <a:pt x="62" y="48"/>
                    <a:pt x="64" y="49"/>
                    <a:pt x="66" y="49"/>
                  </a:cubicBezTo>
                  <a:cubicBezTo>
                    <a:pt x="66" y="49"/>
                    <a:pt x="66" y="49"/>
                    <a:pt x="66" y="49"/>
                  </a:cubicBezTo>
                  <a:cubicBezTo>
                    <a:pt x="71" y="49"/>
                    <a:pt x="76" y="42"/>
                    <a:pt x="77" y="38"/>
                  </a:cubicBezTo>
                  <a:cubicBezTo>
                    <a:pt x="77" y="37"/>
                    <a:pt x="78" y="36"/>
                    <a:pt x="78" y="35"/>
                  </a:cubicBezTo>
                  <a:cubicBezTo>
                    <a:pt x="78" y="36"/>
                    <a:pt x="79" y="36"/>
                    <a:pt x="79" y="37"/>
                  </a:cubicBezTo>
                  <a:cubicBezTo>
                    <a:pt x="80" y="38"/>
                    <a:pt x="81" y="39"/>
                    <a:pt x="82" y="41"/>
                  </a:cubicBezTo>
                  <a:cubicBezTo>
                    <a:pt x="83" y="43"/>
                    <a:pt x="84" y="46"/>
                    <a:pt x="87" y="47"/>
                  </a:cubicBezTo>
                  <a:cubicBezTo>
                    <a:pt x="93" y="49"/>
                    <a:pt x="99" y="48"/>
                    <a:pt x="107" y="44"/>
                  </a:cubicBezTo>
                  <a:cubicBezTo>
                    <a:pt x="108" y="48"/>
                    <a:pt x="108" y="52"/>
                    <a:pt x="108" y="56"/>
                  </a:cubicBezTo>
                  <a:cubicBezTo>
                    <a:pt x="108" y="64"/>
                    <a:pt x="106" y="71"/>
                    <a:pt x="103" y="78"/>
                  </a:cubicBezTo>
                  <a:cubicBezTo>
                    <a:pt x="102" y="80"/>
                    <a:pt x="101" y="82"/>
                    <a:pt x="100" y="84"/>
                  </a:cubicBezTo>
                  <a:cubicBezTo>
                    <a:pt x="99" y="85"/>
                    <a:pt x="100" y="86"/>
                    <a:pt x="100" y="87"/>
                  </a:cubicBezTo>
                  <a:cubicBezTo>
                    <a:pt x="101" y="87"/>
                    <a:pt x="103" y="87"/>
                    <a:pt x="103" y="86"/>
                  </a:cubicBezTo>
                  <a:cubicBezTo>
                    <a:pt x="105" y="84"/>
                    <a:pt x="106" y="82"/>
                    <a:pt x="107" y="80"/>
                  </a:cubicBezTo>
                  <a:cubicBezTo>
                    <a:pt x="110" y="72"/>
                    <a:pt x="112" y="64"/>
                    <a:pt x="112" y="56"/>
                  </a:cubicBezTo>
                  <a:cubicBezTo>
                    <a:pt x="112" y="25"/>
                    <a:pt x="87" y="0"/>
                    <a:pt x="56" y="0"/>
                  </a:cubicBezTo>
                  <a:close/>
                  <a:moveTo>
                    <a:pt x="12" y="52"/>
                  </a:moveTo>
                  <a:cubicBezTo>
                    <a:pt x="13" y="53"/>
                    <a:pt x="12" y="55"/>
                    <a:pt x="12" y="56"/>
                  </a:cubicBezTo>
                  <a:cubicBezTo>
                    <a:pt x="11" y="63"/>
                    <a:pt x="11" y="67"/>
                    <a:pt x="13" y="69"/>
                  </a:cubicBezTo>
                  <a:cubicBezTo>
                    <a:pt x="14" y="70"/>
                    <a:pt x="15" y="71"/>
                    <a:pt x="17" y="70"/>
                  </a:cubicBezTo>
                  <a:cubicBezTo>
                    <a:pt x="25" y="68"/>
                    <a:pt x="33" y="59"/>
                    <a:pt x="32" y="48"/>
                  </a:cubicBezTo>
                  <a:cubicBezTo>
                    <a:pt x="32" y="47"/>
                    <a:pt x="32" y="45"/>
                    <a:pt x="33" y="44"/>
                  </a:cubicBezTo>
                  <a:cubicBezTo>
                    <a:pt x="35" y="43"/>
                    <a:pt x="39" y="45"/>
                    <a:pt x="41" y="47"/>
                  </a:cubicBezTo>
                  <a:cubicBezTo>
                    <a:pt x="43" y="49"/>
                    <a:pt x="45" y="50"/>
                    <a:pt x="36" y="61"/>
                  </a:cubicBezTo>
                  <a:cubicBezTo>
                    <a:pt x="35" y="63"/>
                    <a:pt x="34" y="68"/>
                    <a:pt x="39" y="72"/>
                  </a:cubicBezTo>
                  <a:cubicBezTo>
                    <a:pt x="39" y="72"/>
                    <a:pt x="39" y="72"/>
                    <a:pt x="39" y="72"/>
                  </a:cubicBezTo>
                  <a:cubicBezTo>
                    <a:pt x="44" y="75"/>
                    <a:pt x="47" y="77"/>
                    <a:pt x="41" y="90"/>
                  </a:cubicBezTo>
                  <a:cubicBezTo>
                    <a:pt x="37" y="95"/>
                    <a:pt x="39" y="100"/>
                    <a:pt x="48" y="107"/>
                  </a:cubicBezTo>
                  <a:cubicBezTo>
                    <a:pt x="23" y="104"/>
                    <a:pt x="4" y="82"/>
                    <a:pt x="4" y="56"/>
                  </a:cubicBezTo>
                  <a:cubicBezTo>
                    <a:pt x="4" y="55"/>
                    <a:pt x="4" y="53"/>
                    <a:pt x="4" y="52"/>
                  </a:cubicBezTo>
                  <a:cubicBezTo>
                    <a:pt x="8" y="52"/>
                    <a:pt x="11" y="52"/>
                    <a:pt x="12" y="52"/>
                  </a:cubicBezTo>
                  <a:close/>
                  <a:moveTo>
                    <a:pt x="89" y="44"/>
                  </a:moveTo>
                  <a:cubicBezTo>
                    <a:pt x="87" y="43"/>
                    <a:pt x="87" y="42"/>
                    <a:pt x="85" y="39"/>
                  </a:cubicBezTo>
                  <a:cubicBezTo>
                    <a:pt x="85" y="37"/>
                    <a:pt x="84" y="35"/>
                    <a:pt x="82" y="34"/>
                  </a:cubicBezTo>
                  <a:cubicBezTo>
                    <a:pt x="80" y="32"/>
                    <a:pt x="79" y="31"/>
                    <a:pt x="77" y="31"/>
                  </a:cubicBezTo>
                  <a:cubicBezTo>
                    <a:pt x="75" y="31"/>
                    <a:pt x="74" y="33"/>
                    <a:pt x="73" y="36"/>
                  </a:cubicBezTo>
                  <a:cubicBezTo>
                    <a:pt x="72" y="41"/>
                    <a:pt x="68" y="45"/>
                    <a:pt x="66" y="45"/>
                  </a:cubicBezTo>
                  <a:cubicBezTo>
                    <a:pt x="66" y="45"/>
                    <a:pt x="66" y="45"/>
                    <a:pt x="66" y="45"/>
                  </a:cubicBezTo>
                  <a:cubicBezTo>
                    <a:pt x="65" y="45"/>
                    <a:pt x="64" y="44"/>
                    <a:pt x="63" y="43"/>
                  </a:cubicBezTo>
                  <a:cubicBezTo>
                    <a:pt x="60" y="40"/>
                    <a:pt x="59" y="36"/>
                    <a:pt x="59" y="32"/>
                  </a:cubicBezTo>
                  <a:cubicBezTo>
                    <a:pt x="60" y="29"/>
                    <a:pt x="62" y="28"/>
                    <a:pt x="65" y="27"/>
                  </a:cubicBezTo>
                  <a:cubicBezTo>
                    <a:pt x="67" y="27"/>
                    <a:pt x="69" y="26"/>
                    <a:pt x="70" y="25"/>
                  </a:cubicBezTo>
                  <a:cubicBezTo>
                    <a:pt x="75" y="21"/>
                    <a:pt x="75" y="12"/>
                    <a:pt x="73" y="9"/>
                  </a:cubicBezTo>
                  <a:cubicBezTo>
                    <a:pt x="72" y="8"/>
                    <a:pt x="72" y="7"/>
                    <a:pt x="71" y="6"/>
                  </a:cubicBezTo>
                  <a:cubicBezTo>
                    <a:pt x="88" y="11"/>
                    <a:pt x="101" y="24"/>
                    <a:pt x="106" y="40"/>
                  </a:cubicBezTo>
                  <a:cubicBezTo>
                    <a:pt x="96" y="45"/>
                    <a:pt x="92" y="45"/>
                    <a:pt x="89"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32">
              <a:extLst>
                <a:ext uri="{FF2B5EF4-FFF2-40B4-BE49-F238E27FC236}">
                  <a16:creationId xmlns:a16="http://schemas.microsoft.com/office/drawing/2014/main" id="{8269444C-32FC-486E-8901-F727E41A7876}"/>
                </a:ext>
              </a:extLst>
            </p:cNvPr>
            <p:cNvSpPr>
              <a:spLocks noEditPoints="1"/>
            </p:cNvSpPr>
            <p:nvPr/>
          </p:nvSpPr>
          <p:spPr bwMode="auto">
            <a:xfrm>
              <a:off x="823" y="3625"/>
              <a:ext cx="112" cy="119"/>
            </a:xfrm>
            <a:custGeom>
              <a:avLst/>
              <a:gdLst>
                <a:gd name="T0" fmla="*/ 11 w 16"/>
                <a:gd name="T1" fmla="*/ 0 h 17"/>
                <a:gd name="T2" fmla="*/ 10 w 16"/>
                <a:gd name="T3" fmla="*/ 0 h 17"/>
                <a:gd name="T4" fmla="*/ 0 w 16"/>
                <a:gd name="T5" fmla="*/ 10 h 17"/>
                <a:gd name="T6" fmla="*/ 6 w 16"/>
                <a:gd name="T7" fmla="*/ 16 h 17"/>
                <a:gd name="T8" fmla="*/ 8 w 16"/>
                <a:gd name="T9" fmla="*/ 17 h 17"/>
                <a:gd name="T10" fmla="*/ 12 w 16"/>
                <a:gd name="T11" fmla="*/ 14 h 17"/>
                <a:gd name="T12" fmla="*/ 13 w 16"/>
                <a:gd name="T13" fmla="*/ 13 h 17"/>
                <a:gd name="T14" fmla="*/ 13 w 16"/>
                <a:gd name="T15" fmla="*/ 1 h 17"/>
                <a:gd name="T16" fmla="*/ 11 w 16"/>
                <a:gd name="T17" fmla="*/ 0 h 17"/>
                <a:gd name="T18" fmla="*/ 10 w 16"/>
                <a:gd name="T19" fmla="*/ 11 h 17"/>
                <a:gd name="T20" fmla="*/ 9 w 16"/>
                <a:gd name="T21" fmla="*/ 12 h 17"/>
                <a:gd name="T22" fmla="*/ 7 w 16"/>
                <a:gd name="T23" fmla="*/ 13 h 17"/>
                <a:gd name="T24" fmla="*/ 4 w 16"/>
                <a:gd name="T25" fmla="*/ 10 h 17"/>
                <a:gd name="T26" fmla="*/ 10 w 16"/>
                <a:gd name="T27" fmla="*/ 5 h 17"/>
                <a:gd name="T28" fmla="*/ 10 w 16"/>
                <a:gd name="T2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17">
                  <a:moveTo>
                    <a:pt x="11" y="0"/>
                  </a:moveTo>
                  <a:cubicBezTo>
                    <a:pt x="11" y="0"/>
                    <a:pt x="10" y="0"/>
                    <a:pt x="10" y="0"/>
                  </a:cubicBezTo>
                  <a:cubicBezTo>
                    <a:pt x="7" y="2"/>
                    <a:pt x="1" y="6"/>
                    <a:pt x="0" y="10"/>
                  </a:cubicBezTo>
                  <a:cubicBezTo>
                    <a:pt x="0" y="13"/>
                    <a:pt x="3" y="16"/>
                    <a:pt x="6" y="16"/>
                  </a:cubicBezTo>
                  <a:cubicBezTo>
                    <a:pt x="7" y="17"/>
                    <a:pt x="7" y="17"/>
                    <a:pt x="8" y="17"/>
                  </a:cubicBezTo>
                  <a:cubicBezTo>
                    <a:pt x="10" y="17"/>
                    <a:pt x="11" y="16"/>
                    <a:pt x="12" y="14"/>
                  </a:cubicBezTo>
                  <a:cubicBezTo>
                    <a:pt x="13" y="14"/>
                    <a:pt x="13" y="14"/>
                    <a:pt x="13" y="13"/>
                  </a:cubicBezTo>
                  <a:cubicBezTo>
                    <a:pt x="16" y="10"/>
                    <a:pt x="16" y="8"/>
                    <a:pt x="13" y="1"/>
                  </a:cubicBezTo>
                  <a:cubicBezTo>
                    <a:pt x="12" y="0"/>
                    <a:pt x="12" y="0"/>
                    <a:pt x="11" y="0"/>
                  </a:cubicBezTo>
                  <a:close/>
                  <a:moveTo>
                    <a:pt x="10" y="11"/>
                  </a:moveTo>
                  <a:cubicBezTo>
                    <a:pt x="10" y="11"/>
                    <a:pt x="9" y="12"/>
                    <a:pt x="9" y="12"/>
                  </a:cubicBezTo>
                  <a:cubicBezTo>
                    <a:pt x="9" y="12"/>
                    <a:pt x="8" y="13"/>
                    <a:pt x="7" y="13"/>
                  </a:cubicBezTo>
                  <a:cubicBezTo>
                    <a:pt x="6" y="12"/>
                    <a:pt x="4" y="11"/>
                    <a:pt x="4" y="10"/>
                  </a:cubicBezTo>
                  <a:cubicBezTo>
                    <a:pt x="4" y="9"/>
                    <a:pt x="7" y="7"/>
                    <a:pt x="10" y="5"/>
                  </a:cubicBezTo>
                  <a:cubicBezTo>
                    <a:pt x="12" y="9"/>
                    <a:pt x="11" y="9"/>
                    <a:pt x="1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33">
              <a:extLst>
                <a:ext uri="{FF2B5EF4-FFF2-40B4-BE49-F238E27FC236}">
                  <a16:creationId xmlns:a16="http://schemas.microsoft.com/office/drawing/2014/main" id="{DEFFE68D-623B-47C8-9BE4-31E017E3209B}"/>
                </a:ext>
              </a:extLst>
            </p:cNvPr>
            <p:cNvSpPr>
              <a:spLocks noEditPoints="1"/>
            </p:cNvSpPr>
            <p:nvPr/>
          </p:nvSpPr>
          <p:spPr bwMode="auto">
            <a:xfrm>
              <a:off x="914" y="3394"/>
              <a:ext cx="246" cy="182"/>
            </a:xfrm>
            <a:custGeom>
              <a:avLst/>
              <a:gdLst>
                <a:gd name="T0" fmla="*/ 30 w 35"/>
                <a:gd name="T1" fmla="*/ 4 h 26"/>
                <a:gd name="T2" fmla="*/ 19 w 35"/>
                <a:gd name="T3" fmla="*/ 1 h 26"/>
                <a:gd name="T4" fmla="*/ 10 w 35"/>
                <a:gd name="T5" fmla="*/ 9 h 26"/>
                <a:gd name="T6" fmla="*/ 6 w 35"/>
                <a:gd name="T7" fmla="*/ 11 h 26"/>
                <a:gd name="T8" fmla="*/ 1 w 35"/>
                <a:gd name="T9" fmla="*/ 15 h 26"/>
                <a:gd name="T10" fmla="*/ 14 w 35"/>
                <a:gd name="T11" fmla="*/ 25 h 26"/>
                <a:gd name="T12" fmla="*/ 17 w 35"/>
                <a:gd name="T13" fmla="*/ 26 h 26"/>
                <a:gd name="T14" fmla="*/ 29 w 35"/>
                <a:gd name="T15" fmla="*/ 18 h 26"/>
                <a:gd name="T16" fmla="*/ 32 w 35"/>
                <a:gd name="T17" fmla="*/ 14 h 26"/>
                <a:gd name="T18" fmla="*/ 34 w 35"/>
                <a:gd name="T19" fmla="*/ 10 h 26"/>
                <a:gd name="T20" fmla="*/ 30 w 35"/>
                <a:gd name="T21" fmla="*/ 4 h 26"/>
                <a:gd name="T22" fmla="*/ 29 w 35"/>
                <a:gd name="T23" fmla="*/ 11 h 26"/>
                <a:gd name="T24" fmla="*/ 26 w 35"/>
                <a:gd name="T25" fmla="*/ 16 h 26"/>
                <a:gd name="T26" fmla="*/ 16 w 35"/>
                <a:gd name="T27" fmla="*/ 22 h 26"/>
                <a:gd name="T28" fmla="*/ 5 w 35"/>
                <a:gd name="T29" fmla="*/ 15 h 26"/>
                <a:gd name="T30" fmla="*/ 7 w 35"/>
                <a:gd name="T31" fmla="*/ 15 h 26"/>
                <a:gd name="T32" fmla="*/ 14 w 35"/>
                <a:gd name="T33" fmla="*/ 10 h 26"/>
                <a:gd name="T34" fmla="*/ 20 w 35"/>
                <a:gd name="T35" fmla="*/ 5 h 26"/>
                <a:gd name="T36" fmla="*/ 28 w 35"/>
                <a:gd name="T37" fmla="*/ 7 h 26"/>
                <a:gd name="T38" fmla="*/ 30 w 35"/>
                <a:gd name="T39" fmla="*/ 10 h 26"/>
                <a:gd name="T40" fmla="*/ 29 w 35"/>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26">
                  <a:moveTo>
                    <a:pt x="30" y="4"/>
                  </a:moveTo>
                  <a:cubicBezTo>
                    <a:pt x="30" y="4"/>
                    <a:pt x="25" y="0"/>
                    <a:pt x="19" y="1"/>
                  </a:cubicBezTo>
                  <a:cubicBezTo>
                    <a:pt x="15" y="2"/>
                    <a:pt x="12" y="4"/>
                    <a:pt x="10" y="9"/>
                  </a:cubicBezTo>
                  <a:cubicBezTo>
                    <a:pt x="10" y="10"/>
                    <a:pt x="8" y="10"/>
                    <a:pt x="6" y="11"/>
                  </a:cubicBezTo>
                  <a:cubicBezTo>
                    <a:pt x="4" y="11"/>
                    <a:pt x="0" y="12"/>
                    <a:pt x="1" y="15"/>
                  </a:cubicBezTo>
                  <a:cubicBezTo>
                    <a:pt x="2" y="20"/>
                    <a:pt x="14" y="25"/>
                    <a:pt x="14" y="25"/>
                  </a:cubicBezTo>
                  <a:cubicBezTo>
                    <a:pt x="15" y="26"/>
                    <a:pt x="16" y="26"/>
                    <a:pt x="17" y="26"/>
                  </a:cubicBezTo>
                  <a:cubicBezTo>
                    <a:pt x="21" y="26"/>
                    <a:pt x="26" y="24"/>
                    <a:pt x="29" y="18"/>
                  </a:cubicBezTo>
                  <a:cubicBezTo>
                    <a:pt x="30" y="16"/>
                    <a:pt x="32" y="15"/>
                    <a:pt x="32" y="14"/>
                  </a:cubicBezTo>
                  <a:cubicBezTo>
                    <a:pt x="34" y="13"/>
                    <a:pt x="35" y="11"/>
                    <a:pt x="34" y="10"/>
                  </a:cubicBezTo>
                  <a:cubicBezTo>
                    <a:pt x="34" y="8"/>
                    <a:pt x="33" y="7"/>
                    <a:pt x="30" y="4"/>
                  </a:cubicBezTo>
                  <a:close/>
                  <a:moveTo>
                    <a:pt x="29" y="11"/>
                  </a:moveTo>
                  <a:cubicBezTo>
                    <a:pt x="28" y="12"/>
                    <a:pt x="27" y="14"/>
                    <a:pt x="26" y="16"/>
                  </a:cubicBezTo>
                  <a:cubicBezTo>
                    <a:pt x="22" y="23"/>
                    <a:pt x="17" y="22"/>
                    <a:pt x="16" y="22"/>
                  </a:cubicBezTo>
                  <a:cubicBezTo>
                    <a:pt x="12" y="20"/>
                    <a:pt x="7" y="17"/>
                    <a:pt x="5" y="15"/>
                  </a:cubicBezTo>
                  <a:cubicBezTo>
                    <a:pt x="6" y="15"/>
                    <a:pt x="6" y="15"/>
                    <a:pt x="7" y="15"/>
                  </a:cubicBezTo>
                  <a:cubicBezTo>
                    <a:pt x="9" y="14"/>
                    <a:pt x="13" y="13"/>
                    <a:pt x="14" y="10"/>
                  </a:cubicBezTo>
                  <a:cubicBezTo>
                    <a:pt x="15" y="7"/>
                    <a:pt x="17" y="5"/>
                    <a:pt x="20" y="5"/>
                  </a:cubicBezTo>
                  <a:cubicBezTo>
                    <a:pt x="23" y="4"/>
                    <a:pt x="28" y="7"/>
                    <a:pt x="28" y="7"/>
                  </a:cubicBezTo>
                  <a:cubicBezTo>
                    <a:pt x="30" y="9"/>
                    <a:pt x="30" y="10"/>
                    <a:pt x="30" y="10"/>
                  </a:cubicBezTo>
                  <a:cubicBezTo>
                    <a:pt x="30" y="10"/>
                    <a:pt x="30" y="11"/>
                    <a:pt x="2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8" name="TextBox 27">
            <a:extLst>
              <a:ext uri="{FF2B5EF4-FFF2-40B4-BE49-F238E27FC236}">
                <a16:creationId xmlns:a16="http://schemas.microsoft.com/office/drawing/2014/main" id="{6DC0AE37-0AE4-4F14-864F-64CE5CBB462C}"/>
              </a:ext>
            </a:extLst>
          </p:cNvPr>
          <p:cNvSpPr txBox="1"/>
          <p:nvPr userDrawn="1"/>
        </p:nvSpPr>
        <p:spPr>
          <a:xfrm>
            <a:off x="1246112" y="6044545"/>
            <a:ext cx="3977089" cy="271136"/>
          </a:xfrm>
          <a:prstGeom prst="rect">
            <a:avLst/>
          </a:prstGeom>
          <a:noFill/>
        </p:spPr>
        <p:txBody>
          <a:bodyPr wrap="square" lIns="0" tIns="0" rIns="0" bIns="0" rtlCol="0">
            <a:noAutofit/>
          </a:bodyPr>
          <a:lstStyle/>
          <a:p>
            <a:r>
              <a:rPr lang="en-US" sz="1400" i="1">
                <a:solidFill>
                  <a:schemeClr val="bg2"/>
                </a:solidFill>
              </a:rPr>
              <a:t>Please consider our planet before printing</a:t>
            </a:r>
          </a:p>
          <a:p>
            <a:endParaRPr lang="en-US" err="1">
              <a:solidFill>
                <a:schemeClr val="tx2"/>
              </a:solidFill>
            </a:endParaRPr>
          </a:p>
        </p:txBody>
      </p:sp>
      <p:pic>
        <p:nvPicPr>
          <p:cNvPr id="30" name="Picture 29" descr="A picture containing graphics, drawing&#10;&#10;Description automatically generated">
            <a:extLst>
              <a:ext uri="{FF2B5EF4-FFF2-40B4-BE49-F238E27FC236}">
                <a16:creationId xmlns:a16="http://schemas.microsoft.com/office/drawing/2014/main" id="{CC5E7084-D20C-4B2E-A841-ACC69C8FE383}"/>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0696079" y="6106972"/>
            <a:ext cx="874574" cy="437287"/>
          </a:xfrm>
          <a:prstGeom prst="rect">
            <a:avLst/>
          </a:prstGeom>
        </p:spPr>
      </p:pic>
      <p:sp>
        <p:nvSpPr>
          <p:cNvPr id="31" name="Text Placeholder 14">
            <a:extLst>
              <a:ext uri="{FF2B5EF4-FFF2-40B4-BE49-F238E27FC236}">
                <a16:creationId xmlns:a16="http://schemas.microsoft.com/office/drawing/2014/main" id="{D415075B-31C7-4DD2-AFCD-BB9216EA8F2B}"/>
              </a:ext>
            </a:extLst>
          </p:cNvPr>
          <p:cNvSpPr>
            <a:spLocks noGrp="1"/>
          </p:cNvSpPr>
          <p:nvPr>
            <p:ph type="body" sz="quarter" idx="13" hasCustomPrompt="1"/>
          </p:nvPr>
        </p:nvSpPr>
        <p:spPr>
          <a:xfrm>
            <a:off x="623886" y="772706"/>
            <a:ext cx="4544006" cy="359229"/>
          </a:xfrm>
        </p:spPr>
        <p:txBody>
          <a:bodyPr/>
          <a:lstStyle>
            <a:lvl1pPr>
              <a:defRPr b="1">
                <a:solidFill>
                  <a:schemeClr val="bg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Thank you / Q&amp;A / discussion</a:t>
            </a:r>
            <a:endParaRPr lang="en-GB"/>
          </a:p>
        </p:txBody>
      </p:sp>
      <p:sp>
        <p:nvSpPr>
          <p:cNvPr id="32" name="Text Placeholder 2">
            <a:extLst>
              <a:ext uri="{FF2B5EF4-FFF2-40B4-BE49-F238E27FC236}">
                <a16:creationId xmlns:a16="http://schemas.microsoft.com/office/drawing/2014/main" id="{C7AA9AA2-2909-4C32-A23D-9489A79F8570}"/>
              </a:ext>
            </a:extLst>
          </p:cNvPr>
          <p:cNvSpPr>
            <a:spLocks noGrp="1"/>
          </p:cNvSpPr>
          <p:nvPr>
            <p:ph type="body" sz="quarter" idx="14" hasCustomPrompt="1"/>
          </p:nvPr>
        </p:nvSpPr>
        <p:spPr>
          <a:xfrm>
            <a:off x="623886" y="1162783"/>
            <a:ext cx="6891339" cy="2356128"/>
          </a:xfrm>
        </p:spPr>
        <p:txBody>
          <a:bodyPr anchor="b" anchorCtr="0">
            <a:normAutofit/>
          </a:bodyPr>
          <a:lstStyle>
            <a:lvl1pPr>
              <a:defRPr sz="4800" b="1">
                <a:solidFill>
                  <a:schemeClr val="bg1"/>
                </a:solidFill>
              </a:defRPr>
            </a:lvl1pPr>
          </a:lstStyle>
          <a:p>
            <a:pPr lvl="0"/>
            <a:r>
              <a:rPr lang="en-US"/>
              <a:t>Reiterate main topic, message or purpose of your presentation here</a:t>
            </a:r>
            <a:endParaRPr lang="en-GB"/>
          </a:p>
        </p:txBody>
      </p:sp>
    </p:spTree>
    <p:extLst>
      <p:ext uri="{BB962C8B-B14F-4D97-AF65-F5344CB8AC3E}">
        <p14:creationId xmlns:p14="http://schemas.microsoft.com/office/powerpoint/2010/main" val="930456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_blank">
    <p:spTree>
      <p:nvGrpSpPr>
        <p:cNvPr id="1" name=""/>
        <p:cNvGrpSpPr/>
        <p:nvPr/>
      </p:nvGrpSpPr>
      <p:grpSpPr>
        <a:xfrm>
          <a:off x="0" y="0"/>
          <a:ext cx="0" cy="0"/>
          <a:chOff x="0" y="0"/>
          <a:chExt cx="0" cy="0"/>
        </a:xfrm>
      </p:grpSpPr>
      <p:sp>
        <p:nvSpPr>
          <p:cNvPr id="45" name="Picture Placeholder 1">
            <a:extLst>
              <a:ext uri="{FF2B5EF4-FFF2-40B4-BE49-F238E27FC236}">
                <a16:creationId xmlns:a16="http://schemas.microsoft.com/office/drawing/2014/main" id="{9F5C358C-8637-493B-B369-33FF39E4DD87}"/>
              </a:ext>
            </a:extLst>
          </p:cNvPr>
          <p:cNvSpPr>
            <a:spLocks noGrp="1"/>
          </p:cNvSpPr>
          <p:nvPr>
            <p:ph type="pic" sz="quarter" idx="13" hasCustomPrompt="1"/>
          </p:nvPr>
        </p:nvSpPr>
        <p:spPr>
          <a:xfrm>
            <a:off x="0" y="0"/>
            <a:ext cx="12192000" cy="6858000"/>
          </a:xfrm>
          <a:prstGeom prst="rect">
            <a:avLst/>
          </a:prstGeom>
          <a:solidFill>
            <a:schemeClr val="bg1">
              <a:lumMod val="95000"/>
            </a:schemeClr>
          </a:solidFill>
        </p:spPr>
        <p:txBody>
          <a:bodyPr>
            <a:normAutofit/>
          </a:bodyPr>
          <a:lstStyle>
            <a:lvl1pPr marL="0" indent="0" algn="ctr">
              <a:buNone/>
              <a:defRPr sz="2400">
                <a:latin typeface="Arial" panose="020B0604020202020204" pitchFamily="34" charset="0"/>
                <a:cs typeface="Arial" panose="020B0604020202020204" pitchFamily="34" charset="0"/>
              </a:defRPr>
            </a:lvl1pPr>
          </a:lstStyle>
          <a:p>
            <a:r>
              <a:rPr lang="en-US" b="0" i="0" u="none" strike="noStrike">
                <a:solidFill>
                  <a:srgbClr val="000000"/>
                </a:solidFill>
                <a:effectLst/>
                <a:latin typeface="Calibri" panose="020F0502020204030204" pitchFamily="34" charset="0"/>
              </a:rPr>
              <a:t>Use this slide to design your own thank you slide, insert the image of your choice here</a:t>
            </a:r>
            <a:endParaRPr lang="en-US"/>
          </a:p>
        </p:txBody>
      </p:sp>
      <p:sp>
        <p:nvSpPr>
          <p:cNvPr id="6" name="Text Placeholder 6">
            <a:extLst>
              <a:ext uri="{FF2B5EF4-FFF2-40B4-BE49-F238E27FC236}">
                <a16:creationId xmlns:a16="http://schemas.microsoft.com/office/drawing/2014/main" id="{8A35FAF2-878C-4995-B7B7-A95E3A14710E}"/>
              </a:ext>
            </a:extLst>
          </p:cNvPr>
          <p:cNvSpPr>
            <a:spLocks noGrp="1"/>
          </p:cNvSpPr>
          <p:nvPr>
            <p:ph type="body" sz="quarter" idx="11" hasCustomPrompt="1"/>
          </p:nvPr>
        </p:nvSpPr>
        <p:spPr>
          <a:xfrm>
            <a:off x="623888" y="3885757"/>
            <a:ext cx="4252912" cy="351480"/>
          </a:xfrm>
        </p:spPr>
        <p:txBody>
          <a:bodyPr/>
          <a:lstStyle>
            <a:lvl1pPr>
              <a:defRPr>
                <a:solidFill>
                  <a:schemeClr val="bg2"/>
                </a:solidFill>
              </a:defRPr>
            </a:lvl1pPr>
          </a:lstStyle>
          <a:p>
            <a:pPr lvl="0"/>
            <a:r>
              <a:rPr lang="en-US" noProof="0"/>
              <a:t>Call to action here</a:t>
            </a:r>
          </a:p>
        </p:txBody>
      </p:sp>
      <p:sp>
        <p:nvSpPr>
          <p:cNvPr id="26" name="Text Placeholder 14">
            <a:extLst>
              <a:ext uri="{FF2B5EF4-FFF2-40B4-BE49-F238E27FC236}">
                <a16:creationId xmlns:a16="http://schemas.microsoft.com/office/drawing/2014/main" id="{17FE9191-BF3D-4CC7-9AF7-658457FEC83B}"/>
              </a:ext>
            </a:extLst>
          </p:cNvPr>
          <p:cNvSpPr>
            <a:spLocks noGrp="1"/>
          </p:cNvSpPr>
          <p:nvPr>
            <p:ph type="body" sz="quarter" idx="14" hasCustomPrompt="1"/>
          </p:nvPr>
        </p:nvSpPr>
        <p:spPr>
          <a:xfrm>
            <a:off x="623886" y="772706"/>
            <a:ext cx="4544006" cy="359229"/>
          </a:xfrm>
        </p:spPr>
        <p:txBody>
          <a:bodyPr/>
          <a:lstStyle>
            <a:lvl1pPr>
              <a:defRPr b="1">
                <a:solidFill>
                  <a:schemeClr val="bg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Thank you / Q&amp;A / discussion</a:t>
            </a:r>
            <a:endParaRPr lang="en-GB"/>
          </a:p>
        </p:txBody>
      </p:sp>
      <p:sp>
        <p:nvSpPr>
          <p:cNvPr id="27" name="Text Placeholder 2">
            <a:extLst>
              <a:ext uri="{FF2B5EF4-FFF2-40B4-BE49-F238E27FC236}">
                <a16:creationId xmlns:a16="http://schemas.microsoft.com/office/drawing/2014/main" id="{1E051EB7-D6BA-4A58-B664-509A51CACB31}"/>
              </a:ext>
            </a:extLst>
          </p:cNvPr>
          <p:cNvSpPr>
            <a:spLocks noGrp="1"/>
          </p:cNvSpPr>
          <p:nvPr>
            <p:ph type="body" sz="quarter" idx="15" hasCustomPrompt="1"/>
          </p:nvPr>
        </p:nvSpPr>
        <p:spPr>
          <a:xfrm>
            <a:off x="623886" y="1162783"/>
            <a:ext cx="6891339" cy="2356128"/>
          </a:xfrm>
        </p:spPr>
        <p:txBody>
          <a:bodyPr anchor="b" anchorCtr="0">
            <a:normAutofit/>
          </a:bodyPr>
          <a:lstStyle>
            <a:lvl1pPr>
              <a:defRPr sz="4800" b="1">
                <a:solidFill>
                  <a:schemeClr val="bg1"/>
                </a:solidFill>
              </a:defRPr>
            </a:lvl1pPr>
          </a:lstStyle>
          <a:p>
            <a:pPr lvl="0"/>
            <a:r>
              <a:rPr lang="en-US"/>
              <a:t>Reiterate main topic, message or purpose of your presentation here</a:t>
            </a:r>
            <a:endParaRPr lang="en-GB"/>
          </a:p>
        </p:txBody>
      </p:sp>
    </p:spTree>
    <p:extLst>
      <p:ext uri="{BB962C8B-B14F-4D97-AF65-F5344CB8AC3E}">
        <p14:creationId xmlns:p14="http://schemas.microsoft.com/office/powerpoint/2010/main" val="28173864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ull Page Blank">
    <p:spTree>
      <p:nvGrpSpPr>
        <p:cNvPr id="1" name=""/>
        <p:cNvGrpSpPr/>
        <p:nvPr/>
      </p:nvGrpSpPr>
      <p:grpSpPr>
        <a:xfrm>
          <a:off x="0" y="0"/>
          <a:ext cx="0" cy="0"/>
          <a:chOff x="0" y="0"/>
          <a:chExt cx="0" cy="0"/>
        </a:xfrm>
      </p:grpSpPr>
      <p:sp>
        <p:nvSpPr>
          <p:cNvPr id="6" name="Picture Placeholder 1">
            <a:extLst>
              <a:ext uri="{FF2B5EF4-FFF2-40B4-BE49-F238E27FC236}">
                <a16:creationId xmlns:a16="http://schemas.microsoft.com/office/drawing/2014/main" id="{82EF3B0F-4264-5643-AC3C-31400E925575}"/>
              </a:ext>
            </a:extLst>
          </p:cNvPr>
          <p:cNvSpPr>
            <a:spLocks noGrp="1"/>
          </p:cNvSpPr>
          <p:nvPr>
            <p:ph type="pic" sz="quarter" idx="13" hasCustomPrompt="1"/>
          </p:nvPr>
        </p:nvSpPr>
        <p:spPr>
          <a:xfrm>
            <a:off x="15348" y="0"/>
            <a:ext cx="12176652" cy="6858000"/>
          </a:xfrm>
          <a:prstGeom prst="rect">
            <a:avLst/>
          </a:prstGeom>
          <a:solidFill>
            <a:schemeClr val="bg1">
              <a:lumMod val="95000"/>
            </a:schemeClr>
          </a:solidFill>
        </p:spPr>
        <p:txBody>
          <a:bodyPr>
            <a:normAutofit/>
          </a:bodyPr>
          <a:lstStyle>
            <a:lvl1pPr marL="0" indent="0" algn="ctr">
              <a:buNone/>
              <a:defRPr sz="2400">
                <a:latin typeface="Arial" panose="020B0604020202020204" pitchFamily="34" charset="0"/>
                <a:cs typeface="Arial" panose="020B0604020202020204" pitchFamily="34" charset="0"/>
              </a:defRPr>
            </a:lvl1pPr>
          </a:lstStyle>
          <a:p>
            <a:r>
              <a:rPr lang="en-US" b="0" i="0" u="none" strike="noStrike">
                <a:solidFill>
                  <a:srgbClr val="000000"/>
                </a:solidFill>
                <a:effectLst/>
                <a:latin typeface="Calibri" panose="020F0502020204030204" pitchFamily="34" charset="0"/>
              </a:rPr>
              <a:t>Insert your own image here</a:t>
            </a:r>
            <a:endParaRPr lang="en-US"/>
          </a:p>
        </p:txBody>
      </p:sp>
    </p:spTree>
    <p:extLst>
      <p:ext uri="{BB962C8B-B14F-4D97-AF65-F5344CB8AC3E}">
        <p14:creationId xmlns:p14="http://schemas.microsoft.com/office/powerpoint/2010/main" val="25471364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mmitment Slide">
    <p:spTree>
      <p:nvGrpSpPr>
        <p:cNvPr id="1" name=""/>
        <p:cNvGrpSpPr/>
        <p:nvPr/>
      </p:nvGrpSpPr>
      <p:grpSpPr>
        <a:xfrm>
          <a:off x="0" y="0"/>
          <a:ext cx="0" cy="0"/>
          <a:chOff x="0" y="0"/>
          <a:chExt cx="0" cy="0"/>
        </a:xfrm>
      </p:grpSpPr>
      <p:pic>
        <p:nvPicPr>
          <p:cNvPr id="7" name="Picture 6" descr="A person sitting at a desk and using a computer&#10;&#10;Description automatically generated">
            <a:extLst>
              <a:ext uri="{FF2B5EF4-FFF2-40B4-BE49-F238E27FC236}">
                <a16:creationId xmlns:a16="http://schemas.microsoft.com/office/drawing/2014/main" id="{0D4FE6BA-FF8F-5A46-9B1A-63909F193B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9662956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14" name="Content Placeholder 2"/>
          <p:cNvSpPr>
            <a:spLocks noGrp="1"/>
          </p:cNvSpPr>
          <p:nvPr>
            <p:ph idx="1"/>
          </p:nvPr>
        </p:nvSpPr>
        <p:spPr>
          <a:xfrm>
            <a:off x="480000" y="1276141"/>
            <a:ext cx="11228257" cy="4723857"/>
          </a:xfrm>
          <a:prstGeom prst="rect">
            <a:avLst/>
          </a:prstGeom>
        </p:spPr>
        <p:txBody>
          <a:bodyPr lIns="0" tIns="0" rIns="0" bIns="0"/>
          <a:lstStyle>
            <a:lvl1pPr>
              <a:defRPr sz="2133">
                <a:solidFill>
                  <a:srgbClr val="414141"/>
                </a:solidFill>
              </a:defRPr>
            </a:lvl1pPr>
            <a:lvl2pPr>
              <a:defRPr sz="1867">
                <a:solidFill>
                  <a:srgbClr val="414141"/>
                </a:solidFill>
              </a:defRPr>
            </a:lvl2pPr>
            <a:lvl3pPr>
              <a:defRPr sz="1600">
                <a:solidFill>
                  <a:srgbClr val="414141"/>
                </a:solidFill>
              </a:defRPr>
            </a:lvl3pPr>
            <a:lvl4pPr>
              <a:defRPr sz="1333">
                <a:solidFill>
                  <a:srgbClr val="414141"/>
                </a:solidFill>
              </a:defRPr>
            </a:lvl4pPr>
            <a:lvl5pPr>
              <a:defRPr sz="1067">
                <a:solidFill>
                  <a:srgbClr val="41414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p:cNvSpPr>
            <a:spLocks noGrp="1"/>
          </p:cNvSpPr>
          <p:nvPr>
            <p:ph type="title"/>
          </p:nvPr>
        </p:nvSpPr>
        <p:spPr/>
        <p:txBody>
          <a:bodyPr/>
          <a:lstStyle/>
          <a:p>
            <a:r>
              <a:rPr lang="en-US"/>
              <a:t>Click to edit Master title style</a:t>
            </a:r>
          </a:p>
        </p:txBody>
      </p:sp>
      <p:sp>
        <p:nvSpPr>
          <p:cNvPr id="13" name="Slide Number Placeholder 12"/>
          <p:cNvSpPr>
            <a:spLocks noGrp="1"/>
          </p:cNvSpPr>
          <p:nvPr>
            <p:ph type="sldNum" sz="quarter" idx="12"/>
          </p:nvPr>
        </p:nvSpPr>
        <p:spPr/>
        <p:txBody>
          <a:bodyPr/>
          <a:lstStyle/>
          <a:p>
            <a:fld id="{04095909-DC86-4C28-AD6E-431C997D4893}" type="slidenum">
              <a:rPr lang="en-GB" smtClean="0"/>
              <a:pPr/>
              <a:t>‹#›</a:t>
            </a:fld>
            <a:endParaRPr lang="en-GB"/>
          </a:p>
        </p:txBody>
      </p:sp>
      <p:sp>
        <p:nvSpPr>
          <p:cNvPr id="8" name="Date Placeholder 5"/>
          <p:cNvSpPr>
            <a:spLocks noGrp="1"/>
          </p:cNvSpPr>
          <p:nvPr>
            <p:ph type="dt" sz="half" idx="10"/>
          </p:nvPr>
        </p:nvSpPr>
        <p:spPr>
          <a:xfrm>
            <a:off x="1412631" y="6393421"/>
            <a:ext cx="1400908" cy="365125"/>
          </a:xfrm>
        </p:spPr>
        <p:txBody>
          <a:bodyPr/>
          <a:lstStyle/>
          <a:p>
            <a:fld id="{ED0C88FF-3EE6-4C0F-AF3F-7E9921DA903C}" type="datetime4">
              <a:rPr lang="en-GB" smtClean="0"/>
              <a:t>21 December 2020</a:t>
            </a:fld>
            <a:endParaRPr lang="en-GB"/>
          </a:p>
        </p:txBody>
      </p:sp>
    </p:spTree>
    <p:extLst>
      <p:ext uri="{BB962C8B-B14F-4D97-AF65-F5344CB8AC3E}">
        <p14:creationId xmlns:p14="http://schemas.microsoft.com/office/powerpoint/2010/main" val="1312409283"/>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E66CE87-F79E-41E8-9528-1AAE92AFD89F}" type="datetime4">
              <a:rPr lang="en-GB" smtClean="0"/>
              <a:t>21 December 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095909-DC86-4C28-AD6E-431C997D4893}" type="slidenum">
              <a:rPr lang="en-GB" smtClean="0"/>
              <a:pPr/>
              <a:t>‹#›</a:t>
            </a:fld>
            <a:endParaRPr lang="en-GB"/>
          </a:p>
        </p:txBody>
      </p:sp>
      <p:sp>
        <p:nvSpPr>
          <p:cNvPr id="9" name="Text Placeholder 8"/>
          <p:cNvSpPr>
            <a:spLocks noGrp="1"/>
          </p:cNvSpPr>
          <p:nvPr>
            <p:ph type="body" sz="quarter" idx="13"/>
          </p:nvPr>
        </p:nvSpPr>
        <p:spPr>
          <a:xfrm>
            <a:off x="623888" y="928318"/>
            <a:ext cx="9692420" cy="781056"/>
          </a:xfrm>
        </p:spPr>
        <p:txBody>
          <a:bodyPr/>
          <a:lstStyle>
            <a:lvl1pPr>
              <a:defRPr sz="2000" b="1"/>
            </a:lvl1pPr>
          </a:lstStyle>
          <a:p>
            <a:pPr lvl="0"/>
            <a:r>
              <a:rPr lang="en-US"/>
              <a:t>Click to edit Master text styles</a:t>
            </a:r>
          </a:p>
        </p:txBody>
      </p:sp>
    </p:spTree>
    <p:extLst>
      <p:ext uri="{BB962C8B-B14F-4D97-AF65-F5344CB8AC3E}">
        <p14:creationId xmlns:p14="http://schemas.microsoft.com/office/powerpoint/2010/main" val="132413064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6">
    <p:spTree>
      <p:nvGrpSpPr>
        <p:cNvPr id="1" name=""/>
        <p:cNvGrpSpPr/>
        <p:nvPr/>
      </p:nvGrpSpPr>
      <p:grpSpPr>
        <a:xfrm>
          <a:off x="0" y="0"/>
          <a:ext cx="0" cy="0"/>
          <a:chOff x="0" y="0"/>
          <a:chExt cx="0" cy="0"/>
        </a:xfrm>
      </p:grpSpPr>
      <p:pic>
        <p:nvPicPr>
          <p:cNvPr id="4" name="Picture 3" descr="A person in a black shirt&#10;&#10;Description automatically generated">
            <a:extLst>
              <a:ext uri="{FF2B5EF4-FFF2-40B4-BE49-F238E27FC236}">
                <a16:creationId xmlns:a16="http://schemas.microsoft.com/office/drawing/2014/main" id="{62F29BCE-9840-364A-8B46-4CAF96A229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10" name="Rectangle 9">
            <a:extLst>
              <a:ext uri="{FF2B5EF4-FFF2-40B4-BE49-F238E27FC236}">
                <a16:creationId xmlns:a16="http://schemas.microsoft.com/office/drawing/2014/main" id="{38261DB3-DF83-48B6-8EC2-4098519D5F4C}"/>
              </a:ext>
            </a:extLst>
          </p:cNvPr>
          <p:cNvSpPr/>
          <p:nvPr userDrawn="1"/>
        </p:nvSpPr>
        <p:spPr>
          <a:xfrm rot="16200000">
            <a:off x="-15481" y="16418"/>
            <a:ext cx="6857065" cy="6826100"/>
          </a:xfrm>
          <a:prstGeom prst="rect">
            <a:avLst/>
          </a:prstGeom>
          <a:gradFill>
            <a:gsLst>
              <a:gs pos="0">
                <a:schemeClr val="tx1">
                  <a:lumMod val="50000"/>
                  <a:alpha val="75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6B758729-BAF5-7247-BB39-41EE187AEB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7503" y="476015"/>
            <a:ext cx="1414155" cy="707078"/>
          </a:xfrm>
          <a:prstGeom prst="rect">
            <a:avLst/>
          </a:prstGeom>
        </p:spPr>
      </p:pic>
      <p:sp>
        <p:nvSpPr>
          <p:cNvPr id="11" name="Text Placeholder 12">
            <a:extLst>
              <a:ext uri="{FF2B5EF4-FFF2-40B4-BE49-F238E27FC236}">
                <a16:creationId xmlns:a16="http://schemas.microsoft.com/office/drawing/2014/main" id="{3C8FA3CF-344E-4894-B13B-22B43C83861A}"/>
              </a:ext>
            </a:extLst>
          </p:cNvPr>
          <p:cNvSpPr>
            <a:spLocks noGrp="1"/>
          </p:cNvSpPr>
          <p:nvPr>
            <p:ph type="body" sz="quarter" idx="12" hasCustomPrompt="1"/>
          </p:nvPr>
        </p:nvSpPr>
        <p:spPr>
          <a:xfrm>
            <a:off x="642421" y="4971673"/>
            <a:ext cx="5131058" cy="1034683"/>
          </a:xfrm>
        </p:spPr>
        <p:txBody>
          <a:bodyPr/>
          <a:lstStyle>
            <a:lvl1pPr>
              <a:defRPr sz="1600">
                <a:solidFill>
                  <a:schemeClr val="bg1"/>
                </a:solidFill>
              </a:defRPr>
            </a:lvl1pPr>
          </a:lstStyle>
          <a:p>
            <a:pPr lvl="0"/>
            <a:r>
              <a:rPr lang="en-GB"/>
              <a:t>Subheading, presenter, location or any other additional information goes here and can go over a few lines.</a:t>
            </a:r>
          </a:p>
        </p:txBody>
      </p:sp>
      <p:sp>
        <p:nvSpPr>
          <p:cNvPr id="12" name="Text Placeholder 14">
            <a:extLst>
              <a:ext uri="{FF2B5EF4-FFF2-40B4-BE49-F238E27FC236}">
                <a16:creationId xmlns:a16="http://schemas.microsoft.com/office/drawing/2014/main" id="{A2E4A338-5465-4705-8375-4C57DFB37790}"/>
              </a:ext>
            </a:extLst>
          </p:cNvPr>
          <p:cNvSpPr>
            <a:spLocks noGrp="1"/>
          </p:cNvSpPr>
          <p:nvPr>
            <p:ph type="body" sz="quarter" idx="13" hasCustomPrompt="1"/>
          </p:nvPr>
        </p:nvSpPr>
        <p:spPr>
          <a:xfrm>
            <a:off x="613264" y="1606862"/>
            <a:ext cx="4544006" cy="359229"/>
          </a:xfrm>
        </p:spPr>
        <p:txBody>
          <a:bodyPr/>
          <a:lstStyle>
            <a:lvl1pPr>
              <a:defRPr b="1">
                <a:solidFill>
                  <a:schemeClr val="bg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8" name="Text Placeholder 2">
            <a:extLst>
              <a:ext uri="{FF2B5EF4-FFF2-40B4-BE49-F238E27FC236}">
                <a16:creationId xmlns:a16="http://schemas.microsoft.com/office/drawing/2014/main" id="{E49AE210-0A5F-48B1-8224-7E059A41D7F1}"/>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bg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1561297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age #7">
    <p:spTree>
      <p:nvGrpSpPr>
        <p:cNvPr id="1" name=""/>
        <p:cNvGrpSpPr/>
        <p:nvPr/>
      </p:nvGrpSpPr>
      <p:grpSpPr>
        <a:xfrm>
          <a:off x="0" y="0"/>
          <a:ext cx="0" cy="0"/>
          <a:chOff x="0" y="0"/>
          <a:chExt cx="0" cy="0"/>
        </a:xfrm>
      </p:grpSpPr>
      <p:pic>
        <p:nvPicPr>
          <p:cNvPr id="4" name="Picture 3" descr="A person standing in front of a window&#10;&#10;Description automatically generated">
            <a:extLst>
              <a:ext uri="{FF2B5EF4-FFF2-40B4-BE49-F238E27FC236}">
                <a16:creationId xmlns:a16="http://schemas.microsoft.com/office/drawing/2014/main" id="{CAFB4299-35DD-7843-BDC0-96F3B3CA9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6B758729-BAF5-7247-BB39-41EE187AEB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7503" y="476015"/>
            <a:ext cx="1414155" cy="707078"/>
          </a:xfrm>
          <a:prstGeom prst="rect">
            <a:avLst/>
          </a:prstGeom>
        </p:spPr>
      </p:pic>
      <p:sp>
        <p:nvSpPr>
          <p:cNvPr id="10" name="Text Placeholder 12">
            <a:extLst>
              <a:ext uri="{FF2B5EF4-FFF2-40B4-BE49-F238E27FC236}">
                <a16:creationId xmlns:a16="http://schemas.microsoft.com/office/drawing/2014/main" id="{F4BEE5CE-B7BE-4DD9-8B21-E12E07793E6D}"/>
              </a:ext>
            </a:extLst>
          </p:cNvPr>
          <p:cNvSpPr>
            <a:spLocks noGrp="1"/>
          </p:cNvSpPr>
          <p:nvPr>
            <p:ph type="body" sz="quarter" idx="12" hasCustomPrompt="1"/>
          </p:nvPr>
        </p:nvSpPr>
        <p:spPr>
          <a:xfrm>
            <a:off x="642421" y="4971673"/>
            <a:ext cx="5131058" cy="1034683"/>
          </a:xfrm>
        </p:spPr>
        <p:txBody>
          <a:bodyPr/>
          <a:lstStyle>
            <a:lvl1pPr>
              <a:defRPr sz="1600">
                <a:solidFill>
                  <a:schemeClr val="bg1"/>
                </a:solidFill>
              </a:defRPr>
            </a:lvl1pPr>
          </a:lstStyle>
          <a:p>
            <a:pPr lvl="0"/>
            <a:r>
              <a:rPr lang="en-GB"/>
              <a:t>Subheading, presenter, location or any other additional information goes here and can go over a few lines.</a:t>
            </a:r>
          </a:p>
        </p:txBody>
      </p:sp>
      <p:sp>
        <p:nvSpPr>
          <p:cNvPr id="11" name="Text Placeholder 14">
            <a:extLst>
              <a:ext uri="{FF2B5EF4-FFF2-40B4-BE49-F238E27FC236}">
                <a16:creationId xmlns:a16="http://schemas.microsoft.com/office/drawing/2014/main" id="{57E23B40-CD79-4CAA-BD5E-579E4626B90B}"/>
              </a:ext>
            </a:extLst>
          </p:cNvPr>
          <p:cNvSpPr>
            <a:spLocks noGrp="1"/>
          </p:cNvSpPr>
          <p:nvPr>
            <p:ph type="body" sz="quarter" idx="13" hasCustomPrompt="1"/>
          </p:nvPr>
        </p:nvSpPr>
        <p:spPr>
          <a:xfrm>
            <a:off x="613264" y="1606862"/>
            <a:ext cx="4544006" cy="359229"/>
          </a:xfrm>
        </p:spPr>
        <p:txBody>
          <a:bodyPr/>
          <a:lstStyle>
            <a:lvl1pPr>
              <a:defRPr b="1">
                <a:solidFill>
                  <a:schemeClr val="bg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8" name="Text Placeholder 2">
            <a:extLst>
              <a:ext uri="{FF2B5EF4-FFF2-40B4-BE49-F238E27FC236}">
                <a16:creationId xmlns:a16="http://schemas.microsoft.com/office/drawing/2014/main" id="{3B0EE72E-A771-4F24-AC33-74B19132DA74}"/>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bg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1525651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age #8">
    <p:spTree>
      <p:nvGrpSpPr>
        <p:cNvPr id="1" name=""/>
        <p:cNvGrpSpPr/>
        <p:nvPr/>
      </p:nvGrpSpPr>
      <p:grpSpPr>
        <a:xfrm>
          <a:off x="0" y="0"/>
          <a:ext cx="0" cy="0"/>
          <a:chOff x="0" y="0"/>
          <a:chExt cx="0" cy="0"/>
        </a:xfrm>
      </p:grpSpPr>
      <p:pic>
        <p:nvPicPr>
          <p:cNvPr id="4" name="Picture 3" descr="Two people looking at the camera&#10;&#10;Description automatically generated">
            <a:extLst>
              <a:ext uri="{FF2B5EF4-FFF2-40B4-BE49-F238E27FC236}">
                <a16:creationId xmlns:a16="http://schemas.microsoft.com/office/drawing/2014/main" id="{13D96A57-12A1-B241-A2AF-FCC63BD13B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0" name="Rectangle 9">
            <a:extLst>
              <a:ext uri="{FF2B5EF4-FFF2-40B4-BE49-F238E27FC236}">
                <a16:creationId xmlns:a16="http://schemas.microsoft.com/office/drawing/2014/main" id="{31B3E6F5-0F46-40F3-B7FC-F95EAD6AA0AE}"/>
              </a:ext>
            </a:extLst>
          </p:cNvPr>
          <p:cNvSpPr/>
          <p:nvPr userDrawn="1"/>
        </p:nvSpPr>
        <p:spPr>
          <a:xfrm rot="16200000">
            <a:off x="-297243" y="298180"/>
            <a:ext cx="6857065" cy="6262575"/>
          </a:xfrm>
          <a:prstGeom prst="rect">
            <a:avLst/>
          </a:prstGeom>
          <a:gradFill>
            <a:gsLst>
              <a:gs pos="0">
                <a:schemeClr val="tx1">
                  <a:lumMod val="50000"/>
                  <a:alpha val="75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6B758729-BAF5-7247-BB39-41EE187AEB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7503" y="476015"/>
            <a:ext cx="1414155" cy="707078"/>
          </a:xfrm>
          <a:prstGeom prst="rect">
            <a:avLst/>
          </a:prstGeom>
        </p:spPr>
      </p:pic>
      <p:sp>
        <p:nvSpPr>
          <p:cNvPr id="11" name="Text Placeholder 12">
            <a:extLst>
              <a:ext uri="{FF2B5EF4-FFF2-40B4-BE49-F238E27FC236}">
                <a16:creationId xmlns:a16="http://schemas.microsoft.com/office/drawing/2014/main" id="{5A5DE68A-4010-4E49-8D4F-8D7A7838D50E}"/>
              </a:ext>
            </a:extLst>
          </p:cNvPr>
          <p:cNvSpPr>
            <a:spLocks noGrp="1"/>
          </p:cNvSpPr>
          <p:nvPr>
            <p:ph type="body" sz="quarter" idx="12" hasCustomPrompt="1"/>
          </p:nvPr>
        </p:nvSpPr>
        <p:spPr>
          <a:xfrm>
            <a:off x="642421" y="4971673"/>
            <a:ext cx="5131058" cy="1034683"/>
          </a:xfrm>
        </p:spPr>
        <p:txBody>
          <a:bodyPr/>
          <a:lstStyle>
            <a:lvl1pPr>
              <a:defRPr sz="1600">
                <a:solidFill>
                  <a:schemeClr val="bg1"/>
                </a:solidFill>
              </a:defRPr>
            </a:lvl1pPr>
          </a:lstStyle>
          <a:p>
            <a:pPr lvl="0"/>
            <a:r>
              <a:rPr lang="en-GB"/>
              <a:t>Subheading, presenter, location or any other additional information goes here and can go over a few lines.</a:t>
            </a:r>
          </a:p>
        </p:txBody>
      </p:sp>
      <p:sp>
        <p:nvSpPr>
          <p:cNvPr id="12" name="Text Placeholder 14">
            <a:extLst>
              <a:ext uri="{FF2B5EF4-FFF2-40B4-BE49-F238E27FC236}">
                <a16:creationId xmlns:a16="http://schemas.microsoft.com/office/drawing/2014/main" id="{EBAD2A34-7EE9-4D1E-A8B1-0368BEA19CC8}"/>
              </a:ext>
            </a:extLst>
          </p:cNvPr>
          <p:cNvSpPr>
            <a:spLocks noGrp="1"/>
          </p:cNvSpPr>
          <p:nvPr>
            <p:ph type="body" sz="quarter" idx="13" hasCustomPrompt="1"/>
          </p:nvPr>
        </p:nvSpPr>
        <p:spPr>
          <a:xfrm>
            <a:off x="613264" y="1606862"/>
            <a:ext cx="4544006" cy="359229"/>
          </a:xfrm>
        </p:spPr>
        <p:txBody>
          <a:bodyPr/>
          <a:lstStyle>
            <a:lvl1pPr>
              <a:defRPr b="1">
                <a:solidFill>
                  <a:schemeClr val="accent6"/>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8" name="Text Placeholder 2">
            <a:extLst>
              <a:ext uri="{FF2B5EF4-FFF2-40B4-BE49-F238E27FC236}">
                <a16:creationId xmlns:a16="http://schemas.microsoft.com/office/drawing/2014/main" id="{2D5D055E-88EC-4818-B75D-DEECFC1C2398}"/>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bg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3820810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age #9">
    <p:spTree>
      <p:nvGrpSpPr>
        <p:cNvPr id="1" name=""/>
        <p:cNvGrpSpPr/>
        <p:nvPr/>
      </p:nvGrpSpPr>
      <p:grpSpPr>
        <a:xfrm>
          <a:off x="0" y="0"/>
          <a:ext cx="0" cy="0"/>
          <a:chOff x="0" y="0"/>
          <a:chExt cx="0" cy="0"/>
        </a:xfrm>
      </p:grpSpPr>
      <p:pic>
        <p:nvPicPr>
          <p:cNvPr id="6" name="Picture 5" descr="A person that is standing in the grass&#10;&#10;Description automatically generated">
            <a:extLst>
              <a:ext uri="{FF2B5EF4-FFF2-40B4-BE49-F238E27FC236}">
                <a16:creationId xmlns:a16="http://schemas.microsoft.com/office/drawing/2014/main" id="{A4377CD0-6B7B-D64C-901D-773AA83865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4A02F2A9-9AD9-48B7-AA9D-D28879FA7833}"/>
              </a:ext>
            </a:extLst>
          </p:cNvPr>
          <p:cNvSpPr/>
          <p:nvPr userDrawn="1"/>
        </p:nvSpPr>
        <p:spPr>
          <a:xfrm rot="16200000">
            <a:off x="-297243" y="298180"/>
            <a:ext cx="6857065" cy="6262575"/>
          </a:xfrm>
          <a:prstGeom prst="rect">
            <a:avLst/>
          </a:prstGeom>
          <a:gradFill>
            <a:gsLst>
              <a:gs pos="0">
                <a:schemeClr val="tx1">
                  <a:lumMod val="50000"/>
                  <a:alpha val="75000"/>
                </a:schemeClr>
              </a:gs>
              <a:gs pos="100000">
                <a:schemeClr val="tx1">
                  <a:lumMod val="5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4DFFA093-F0EF-8147-8D16-DF0895D16A2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7503" y="476015"/>
            <a:ext cx="1414155" cy="707078"/>
          </a:xfrm>
          <a:prstGeom prst="rect">
            <a:avLst/>
          </a:prstGeom>
        </p:spPr>
      </p:pic>
      <p:sp>
        <p:nvSpPr>
          <p:cNvPr id="9" name="Text Placeholder 12">
            <a:extLst>
              <a:ext uri="{FF2B5EF4-FFF2-40B4-BE49-F238E27FC236}">
                <a16:creationId xmlns:a16="http://schemas.microsoft.com/office/drawing/2014/main" id="{11022614-F0FA-464C-B6E5-0B6C3B4DF2ED}"/>
              </a:ext>
            </a:extLst>
          </p:cNvPr>
          <p:cNvSpPr>
            <a:spLocks noGrp="1"/>
          </p:cNvSpPr>
          <p:nvPr>
            <p:ph type="body" sz="quarter" idx="12" hasCustomPrompt="1"/>
          </p:nvPr>
        </p:nvSpPr>
        <p:spPr>
          <a:xfrm>
            <a:off x="642421" y="4971673"/>
            <a:ext cx="5131058" cy="1034683"/>
          </a:xfrm>
        </p:spPr>
        <p:txBody>
          <a:bodyPr/>
          <a:lstStyle>
            <a:lvl1pPr>
              <a:defRPr sz="1600">
                <a:solidFill>
                  <a:schemeClr val="bg1"/>
                </a:solidFill>
              </a:defRPr>
            </a:lvl1pPr>
          </a:lstStyle>
          <a:p>
            <a:pPr lvl="0"/>
            <a:r>
              <a:rPr lang="en-GB"/>
              <a:t>Subheading, presenter, location or any other additional information goes here and can go over a few lines.</a:t>
            </a:r>
          </a:p>
        </p:txBody>
      </p:sp>
      <p:sp>
        <p:nvSpPr>
          <p:cNvPr id="12" name="Text Placeholder 14">
            <a:extLst>
              <a:ext uri="{FF2B5EF4-FFF2-40B4-BE49-F238E27FC236}">
                <a16:creationId xmlns:a16="http://schemas.microsoft.com/office/drawing/2014/main" id="{4BFE4365-ECA2-46A6-AFA2-1192CEE3005F}"/>
              </a:ext>
            </a:extLst>
          </p:cNvPr>
          <p:cNvSpPr>
            <a:spLocks noGrp="1"/>
          </p:cNvSpPr>
          <p:nvPr>
            <p:ph type="body" sz="quarter" idx="13" hasCustomPrompt="1"/>
          </p:nvPr>
        </p:nvSpPr>
        <p:spPr>
          <a:xfrm>
            <a:off x="613264" y="1606862"/>
            <a:ext cx="4544006" cy="359229"/>
          </a:xfrm>
        </p:spPr>
        <p:txBody>
          <a:bodyPr/>
          <a:lstStyle>
            <a:lvl1pPr>
              <a:defRPr b="1">
                <a:solidFill>
                  <a:schemeClr val="bg1"/>
                </a:solidFill>
              </a:defRPr>
            </a:lvl1pPr>
            <a:lvl2pPr>
              <a:defRPr b="1">
                <a:solidFill>
                  <a:schemeClr val="accent3"/>
                </a:solidFill>
              </a:defRPr>
            </a:lvl2pPr>
            <a:lvl3pPr>
              <a:defRPr b="1">
                <a:solidFill>
                  <a:schemeClr val="accent3"/>
                </a:solidFill>
              </a:defRPr>
            </a:lvl3pPr>
            <a:lvl4pPr>
              <a:defRPr b="1">
                <a:solidFill>
                  <a:schemeClr val="accent3"/>
                </a:solidFill>
              </a:defRPr>
            </a:lvl4pPr>
            <a:lvl5pPr>
              <a:defRPr b="1">
                <a:solidFill>
                  <a:schemeClr val="accent3"/>
                </a:solidFill>
              </a:defRPr>
            </a:lvl5pPr>
          </a:lstStyle>
          <a:p>
            <a:pPr lvl="0"/>
            <a:r>
              <a:rPr lang="en-US"/>
              <a:t>Product name</a:t>
            </a:r>
            <a:endParaRPr lang="en-GB"/>
          </a:p>
        </p:txBody>
      </p:sp>
      <p:sp>
        <p:nvSpPr>
          <p:cNvPr id="8" name="Text Placeholder 2">
            <a:extLst>
              <a:ext uri="{FF2B5EF4-FFF2-40B4-BE49-F238E27FC236}">
                <a16:creationId xmlns:a16="http://schemas.microsoft.com/office/drawing/2014/main" id="{4F31D7D5-B72C-48B2-B561-345F184D1871}"/>
              </a:ext>
            </a:extLst>
          </p:cNvPr>
          <p:cNvSpPr>
            <a:spLocks noGrp="1"/>
          </p:cNvSpPr>
          <p:nvPr>
            <p:ph type="body" sz="quarter" idx="14" hasCustomPrompt="1"/>
          </p:nvPr>
        </p:nvSpPr>
        <p:spPr>
          <a:xfrm>
            <a:off x="592138" y="1966091"/>
            <a:ext cx="5181600" cy="2623372"/>
          </a:xfrm>
        </p:spPr>
        <p:txBody>
          <a:bodyPr anchor="b" anchorCtr="0">
            <a:normAutofit/>
          </a:bodyPr>
          <a:lstStyle>
            <a:lvl1pPr>
              <a:defRPr sz="4800" b="1">
                <a:solidFill>
                  <a:schemeClr val="bg1"/>
                </a:solidFill>
              </a:defRPr>
            </a:lvl1pPr>
          </a:lstStyle>
          <a:p>
            <a:pPr lvl="0"/>
            <a:r>
              <a:rPr lang="en-US"/>
              <a:t>Add main topic, message or purpose of your presentation here</a:t>
            </a:r>
            <a:endParaRPr lang="en-GB"/>
          </a:p>
        </p:txBody>
      </p:sp>
    </p:spTree>
    <p:extLst>
      <p:ext uri="{BB962C8B-B14F-4D97-AF65-F5344CB8AC3E}">
        <p14:creationId xmlns:p14="http://schemas.microsoft.com/office/powerpoint/2010/main" val="230609989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3888" y="175846"/>
            <a:ext cx="9692420" cy="668216"/>
          </a:xfrm>
          <a:prstGeom prst="rect">
            <a:avLst/>
          </a:prstGeom>
        </p:spPr>
        <p:txBody>
          <a:bodyPr vert="horz" lIns="0" tIns="0" rIns="0" bIns="0" rtlCol="0" anchor="b" anchorCtr="0">
            <a:noAutofit/>
          </a:bodyPr>
          <a:lstStyle/>
          <a:p>
            <a:r>
              <a:rPr lang="en-US" noProof="0"/>
              <a:t>Click to edit Master title style</a:t>
            </a:r>
          </a:p>
        </p:txBody>
      </p:sp>
      <p:sp>
        <p:nvSpPr>
          <p:cNvPr id="3" name="Text Placeholder 2"/>
          <p:cNvSpPr>
            <a:spLocks noGrp="1"/>
          </p:cNvSpPr>
          <p:nvPr>
            <p:ph type="body" idx="1"/>
          </p:nvPr>
        </p:nvSpPr>
        <p:spPr>
          <a:xfrm>
            <a:off x="623887" y="1793631"/>
            <a:ext cx="9692421" cy="4562720"/>
          </a:xfrm>
          <a:prstGeom prst="rect">
            <a:avLst/>
          </a:prstGeom>
        </p:spPr>
        <p:txBody>
          <a:bodyPr vert="horz" lIns="0" tIns="0" rIns="0" bIns="0" rtlCol="0" anchor="t" anchorCtr="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descr="A picture containing drawing&#10;&#10;Description automatically generated">
            <a:extLst>
              <a:ext uri="{FF2B5EF4-FFF2-40B4-BE49-F238E27FC236}">
                <a16:creationId xmlns:a16="http://schemas.microsoft.com/office/drawing/2014/main" id="{925E6629-9CCA-4964-8AA7-20D79C302188}"/>
              </a:ext>
            </a:extLst>
          </p:cNvPr>
          <p:cNvPicPr>
            <a:picLocks noChangeAspect="1"/>
          </p:cNvPicPr>
          <p:nvPr userDrawn="1"/>
        </p:nvPicPr>
        <p:blipFill>
          <a:blip r:embed="rId60"/>
          <a:stretch>
            <a:fillRect/>
          </a:stretch>
        </p:blipFill>
        <p:spPr>
          <a:xfrm>
            <a:off x="10700122" y="6107535"/>
            <a:ext cx="867991" cy="437730"/>
          </a:xfrm>
          <a:prstGeom prst="rect">
            <a:avLst/>
          </a:prstGeom>
        </p:spPr>
      </p:pic>
    </p:spTree>
    <p:extLst>
      <p:ext uri="{BB962C8B-B14F-4D97-AF65-F5344CB8AC3E}">
        <p14:creationId xmlns:p14="http://schemas.microsoft.com/office/powerpoint/2010/main" val="94535512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29" r:id="rId47"/>
    <p:sldLayoutId id="2147483730" r:id="rId48"/>
    <p:sldLayoutId id="2147483731" r:id="rId49"/>
    <p:sldLayoutId id="2147483732" r:id="rId50"/>
    <p:sldLayoutId id="2147483733" r:id="rId51"/>
    <p:sldLayoutId id="2147483734" r:id="rId52"/>
    <p:sldLayoutId id="2147483735" r:id="rId53"/>
    <p:sldLayoutId id="2147483736" r:id="rId54"/>
    <p:sldLayoutId id="2147483737" r:id="rId55"/>
    <p:sldLayoutId id="2147483738" r:id="rId56"/>
    <p:sldLayoutId id="2147483739" r:id="rId57"/>
    <p:sldLayoutId id="2147483741" r:id="rId58"/>
  </p:sldLayoutIdLst>
  <p:hf sldNum="0" hdr="0" ftr="0" dt="0"/>
  <p:txStyles>
    <p:titleStyle>
      <a:lvl1pPr algn="l" defTabSz="914400" rtl="0" eaLnBrk="1" latinLnBrk="0" hangingPunct="1">
        <a:lnSpc>
          <a:spcPct val="80000"/>
        </a:lnSpc>
        <a:spcBef>
          <a:spcPct val="0"/>
        </a:spcBef>
        <a:buNone/>
        <a:defRPr sz="2400" b="1" kern="1200" cap="none" baseline="0">
          <a:solidFill>
            <a:schemeClr val="accent2"/>
          </a:solidFill>
          <a:latin typeface="+mj-lt"/>
          <a:ea typeface="+mj-ea"/>
          <a:cs typeface="+mj-cs"/>
        </a:defRPr>
      </a:lvl1pPr>
    </p:titleStyle>
    <p:bodyStyle>
      <a:lvl1pPr marL="0" indent="0" algn="l" defTabSz="914400" rtl="0" eaLnBrk="1" latinLnBrk="0" hangingPunct="1">
        <a:lnSpc>
          <a:spcPct val="90000"/>
        </a:lnSpc>
        <a:spcBef>
          <a:spcPts val="1200"/>
        </a:spcBef>
        <a:buFont typeface="Arial" panose="020B0604020202020204" pitchFamily="34" charset="0"/>
        <a:buNone/>
        <a:defRPr sz="1800" kern="1200">
          <a:solidFill>
            <a:schemeClr val="tx2"/>
          </a:solidFill>
          <a:latin typeface="+mn-lt"/>
          <a:ea typeface="+mn-ea"/>
          <a:cs typeface="+mn-cs"/>
        </a:defRPr>
      </a:lvl1pPr>
      <a:lvl2pPr marL="165100" indent="-270000" algn="l" defTabSz="914400" rtl="0" eaLnBrk="1" latinLnBrk="0" hangingPunct="1">
        <a:lnSpc>
          <a:spcPct val="90000"/>
        </a:lnSpc>
        <a:spcBef>
          <a:spcPts val="600"/>
        </a:spcBef>
        <a:buClr>
          <a:schemeClr val="tx2"/>
        </a:buClr>
        <a:buFont typeface="Arial" panose="020B0604020202020204" pitchFamily="34" charset="0"/>
        <a:buChar char="•"/>
        <a:defRPr sz="1600" kern="1200">
          <a:solidFill>
            <a:schemeClr val="tx2"/>
          </a:solidFill>
          <a:latin typeface="+mn-lt"/>
          <a:ea typeface="+mn-ea"/>
          <a:cs typeface="+mn-cs"/>
        </a:defRPr>
      </a:lvl2pPr>
      <a:lvl3pPr marL="540000" indent="-2700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2"/>
          </a:solidFill>
          <a:latin typeface="+mn-lt"/>
          <a:ea typeface="+mn-ea"/>
          <a:cs typeface="+mn-cs"/>
        </a:defRPr>
      </a:lvl3pPr>
      <a:lvl4pPr marL="810000" indent="-270000"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4pPr>
      <a:lvl5pPr marL="1080000" indent="-270000" algn="l" defTabSz="914400" rtl="0" eaLnBrk="1" latinLnBrk="0" hangingPunct="1">
        <a:lnSpc>
          <a:spcPct val="90000"/>
        </a:lnSpc>
        <a:spcBef>
          <a:spcPts val="300"/>
        </a:spcBef>
        <a:buClr>
          <a:schemeClr val="tx2"/>
        </a:buClr>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72">
          <p15:clr>
            <a:srgbClr val="F26B43"/>
          </p15:clr>
        </p15:guide>
        <p15:guide id="2" pos="393">
          <p15:clr>
            <a:srgbClr val="F26B43"/>
          </p15:clr>
        </p15:guide>
        <p15:guide id="3" pos="7287">
          <p15:clr>
            <a:srgbClr val="F26B43"/>
          </p15:clr>
        </p15:guide>
        <p15:guide id="4" orient="horz" pos="4020">
          <p15:clr>
            <a:srgbClr val="F26B43"/>
          </p15:clr>
        </p15:guide>
        <p15:guide id="5" orient="horz" pos="1139">
          <p15:clr>
            <a:srgbClr val="F26B43"/>
          </p15:clr>
        </p15:guide>
        <p15:guide id="6" orient="horz" pos="482">
          <p15:clr>
            <a:srgbClr val="F26B43"/>
          </p15:clr>
        </p15:guide>
        <p15:guide id="7" pos="39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jpeg"/><Relationship Id="rId7" Type="http://schemas.openxmlformats.org/officeDocument/2006/relationships/image" Target="../media/image72.jp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jpg"/><Relationship Id="rId4" Type="http://schemas.openxmlformats.org/officeDocument/2006/relationships/image" Target="../media/image69.jpeg"/><Relationship Id="rId9" Type="http://schemas.openxmlformats.org/officeDocument/2006/relationships/image" Target="../media/image7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58.PNG"/><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0.sv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9.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65.png"/><Relationship Id="rId4" Type="http://schemas.openxmlformats.org/officeDocument/2006/relationships/image" Target="../media/image61.pn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A107C8A-DE77-E64C-ABE9-6255E7296892}"/>
              </a:ext>
            </a:extLst>
          </p:cNvPr>
          <p:cNvSpPr txBox="1">
            <a:spLocks/>
          </p:cNvSpPr>
          <p:nvPr/>
        </p:nvSpPr>
        <p:spPr>
          <a:xfrm>
            <a:off x="996953" y="2231922"/>
            <a:ext cx="10198093" cy="1278194"/>
          </a:xfrm>
          <a:prstGeom prst="rect">
            <a:avLst/>
          </a:prstGeom>
        </p:spPr>
        <p:txBody>
          <a:bodyPr lIns="91440" tIns="45720" rIns="91440" bIns="45720" anchor="b" anchorCtr="0"/>
          <a:lstStyle>
            <a:lvl1pPr algn="l" defTabSz="914400" rtl="0" eaLnBrk="1" latinLnBrk="0" hangingPunct="1">
              <a:lnSpc>
                <a:spcPct val="80000"/>
              </a:lnSpc>
              <a:spcBef>
                <a:spcPct val="0"/>
              </a:spcBef>
              <a:buNone/>
              <a:defRPr sz="4000" b="1" kern="1200" cap="all" baseline="0">
                <a:solidFill>
                  <a:schemeClr val="tx2"/>
                </a:solidFill>
                <a:latin typeface="+mj-lt"/>
                <a:ea typeface="+mj-ea"/>
                <a:cs typeface="+mj-cs"/>
              </a:defRPr>
            </a:lvl1pPr>
          </a:lstStyle>
          <a:p>
            <a:pPr>
              <a:lnSpc>
                <a:spcPct val="150000"/>
              </a:lnSpc>
            </a:pPr>
            <a:r>
              <a:rPr lang="en-GB" sz="5400" dirty="0">
                <a:solidFill>
                  <a:schemeClr val="bg2"/>
                </a:solidFill>
                <a:ea typeface="+mj-lt"/>
                <a:cs typeface="+mj-lt"/>
              </a:rPr>
              <a:t>IDEA – </a:t>
            </a:r>
            <a:r>
              <a:rPr lang="en-GB" sz="5400" dirty="0" err="1">
                <a:solidFill>
                  <a:schemeClr val="bg2"/>
                </a:solidFill>
                <a:ea typeface="+mj-lt"/>
                <a:cs typeface="+mj-lt"/>
              </a:rPr>
              <a:t>FiN</a:t>
            </a:r>
            <a:r>
              <a:rPr lang="en-GB" sz="5400" dirty="0">
                <a:solidFill>
                  <a:schemeClr val="bg2"/>
                </a:solidFill>
                <a:ea typeface="+mj-lt"/>
                <a:cs typeface="+mj-lt"/>
              </a:rPr>
              <a:t> SMART-LEND</a:t>
            </a:r>
          </a:p>
          <a:p>
            <a:pPr>
              <a:lnSpc>
                <a:spcPct val="150000"/>
              </a:lnSpc>
            </a:pPr>
            <a:r>
              <a:rPr lang="en-GB" sz="1800" b="0" dirty="0">
                <a:solidFill>
                  <a:schemeClr val="bg1"/>
                </a:solidFill>
              </a:rPr>
              <a:t>Innovation with PSD2 – INSTANT Digital Lending in </a:t>
            </a:r>
            <a:r>
              <a:rPr lang="en-GB" sz="1800" b="0" dirty="0" err="1">
                <a:solidFill>
                  <a:schemeClr val="bg1"/>
                </a:solidFill>
              </a:rPr>
              <a:t>Covid</a:t>
            </a:r>
            <a:r>
              <a:rPr lang="en-GB" sz="1800" b="0" dirty="0">
                <a:solidFill>
                  <a:schemeClr val="bg1"/>
                </a:solidFill>
              </a:rPr>
              <a:t> Times</a:t>
            </a:r>
            <a:endParaRPr lang="en-US" sz="3200" b="0" cap="none" dirty="0">
              <a:solidFill>
                <a:schemeClr val="bg1"/>
              </a:solidFill>
              <a:latin typeface="Arial"/>
              <a:cs typeface="Arial"/>
            </a:endParaRPr>
          </a:p>
        </p:txBody>
      </p:sp>
    </p:spTree>
    <p:extLst>
      <p:ext uri="{BB962C8B-B14F-4D97-AF65-F5344CB8AC3E}">
        <p14:creationId xmlns:p14="http://schemas.microsoft.com/office/powerpoint/2010/main" val="3892702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66F2894E-8F6F-45E1-BDD1-9A386B2E3788}"/>
              </a:ext>
            </a:extLst>
          </p:cNvPr>
          <p:cNvSpPr/>
          <p:nvPr/>
        </p:nvSpPr>
        <p:spPr>
          <a:xfrm>
            <a:off x="-1" y="1883986"/>
            <a:ext cx="11988000" cy="668217"/>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D12446-C97B-40DB-A58A-CAE8402F7E7B}"/>
              </a:ext>
            </a:extLst>
          </p:cNvPr>
          <p:cNvSpPr/>
          <p:nvPr/>
        </p:nvSpPr>
        <p:spPr>
          <a:xfrm>
            <a:off x="-1" y="5448187"/>
            <a:ext cx="11988000" cy="571037"/>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D82A078-E415-49A3-A43C-EE5E328B8FD8}"/>
              </a:ext>
            </a:extLst>
          </p:cNvPr>
          <p:cNvSpPr/>
          <p:nvPr/>
        </p:nvSpPr>
        <p:spPr>
          <a:xfrm>
            <a:off x="638494" y="3274307"/>
            <a:ext cx="10944000" cy="45720"/>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 name="Oval 3">
            <a:extLst>
              <a:ext uri="{FF2B5EF4-FFF2-40B4-BE49-F238E27FC236}">
                <a16:creationId xmlns:a16="http://schemas.microsoft.com/office/drawing/2014/main" id="{0AF41FA5-3661-4A22-8D1C-EDAD2F516754}"/>
              </a:ext>
            </a:extLst>
          </p:cNvPr>
          <p:cNvSpPr>
            <a:spLocks noChangeAspect="1"/>
          </p:cNvSpPr>
          <p:nvPr/>
        </p:nvSpPr>
        <p:spPr>
          <a:xfrm>
            <a:off x="1916569" y="2691412"/>
            <a:ext cx="1188720" cy="118872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3">
            <a:extLst>
              <a:ext uri="{FF2B5EF4-FFF2-40B4-BE49-F238E27FC236}">
                <a16:creationId xmlns:a16="http://schemas.microsoft.com/office/drawing/2014/main" id="{C6CEC85E-486D-46E2-91B1-F6A8850D918F}"/>
              </a:ext>
            </a:extLst>
          </p:cNvPr>
          <p:cNvPicPr>
            <a:picLocks noChangeArrowheads="1"/>
          </p:cNvPicPr>
          <p:nvPr/>
        </p:nvPicPr>
        <p:blipFill>
          <a:blip r:embed="rId3"/>
          <a:srcRect/>
          <a:stretch/>
        </p:blipFill>
        <p:spPr bwMode="auto">
          <a:xfrm>
            <a:off x="1944191" y="2718844"/>
            <a:ext cx="1133475" cy="1038985"/>
          </a:xfrm>
          <a:prstGeom prst="flowChartConnector">
            <a:avLst/>
          </a:prstGeom>
          <a:solidFill>
            <a:schemeClr val="bg1"/>
          </a:solidFill>
          <a:ln w="9525">
            <a:solidFill>
              <a:schemeClr val="bg2"/>
            </a:solidFill>
            <a:miter lim="800000"/>
            <a:headEnd/>
            <a:tailEnd/>
          </a:ln>
          <a:effectLst/>
        </p:spPr>
      </p:pic>
      <p:sp>
        <p:nvSpPr>
          <p:cNvPr id="6" name="Text Placeholder 5">
            <a:extLst>
              <a:ext uri="{FF2B5EF4-FFF2-40B4-BE49-F238E27FC236}">
                <a16:creationId xmlns:a16="http://schemas.microsoft.com/office/drawing/2014/main" id="{8731E7E4-1AD8-4EC3-9E51-B7E46D2260AF}"/>
              </a:ext>
            </a:extLst>
          </p:cNvPr>
          <p:cNvSpPr>
            <a:spLocks noGrp="1"/>
          </p:cNvSpPr>
          <p:nvPr>
            <p:ph type="body" sz="quarter" idx="13"/>
          </p:nvPr>
        </p:nvSpPr>
        <p:spPr/>
        <p:txBody>
          <a:bodyPr/>
          <a:lstStyle/>
          <a:p>
            <a:r>
              <a:rPr lang="en-GB"/>
              <a:t>Cross Functional | Diverse | Retail Banking ROW (Finastra)</a:t>
            </a:r>
          </a:p>
        </p:txBody>
      </p:sp>
      <p:sp>
        <p:nvSpPr>
          <p:cNvPr id="142" name="Rectangle 141">
            <a:extLst>
              <a:ext uri="{FF2B5EF4-FFF2-40B4-BE49-F238E27FC236}">
                <a16:creationId xmlns:a16="http://schemas.microsoft.com/office/drawing/2014/main" id="{6F67BBF7-C67C-4210-9D0D-F83DBB5BE564}"/>
              </a:ext>
            </a:extLst>
          </p:cNvPr>
          <p:cNvSpPr/>
          <p:nvPr/>
        </p:nvSpPr>
        <p:spPr>
          <a:xfrm>
            <a:off x="638494" y="4716767"/>
            <a:ext cx="10944000" cy="45720"/>
          </a:xfrm>
          <a:prstGeom prst="rect">
            <a:avLst/>
          </a:prstGeom>
          <a:solidFill>
            <a:schemeClr val="tx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1" name="Rectangle 80">
            <a:extLst>
              <a:ext uri="{FF2B5EF4-FFF2-40B4-BE49-F238E27FC236}">
                <a16:creationId xmlns:a16="http://schemas.microsoft.com/office/drawing/2014/main" id="{536D33BA-084E-43A6-BBD5-04300145E60A}"/>
              </a:ext>
            </a:extLst>
          </p:cNvPr>
          <p:cNvSpPr/>
          <p:nvPr/>
        </p:nvSpPr>
        <p:spPr>
          <a:xfrm>
            <a:off x="8648357" y="5448187"/>
            <a:ext cx="2014125" cy="477054"/>
          </a:xfrm>
          <a:prstGeom prst="rect">
            <a:avLst/>
          </a:prstGeom>
          <a:effectLst/>
        </p:spPr>
        <p:txBody>
          <a:bodyPr wrap="square">
            <a:spAutoFit/>
          </a:bodyPr>
          <a:lstStyle/>
          <a:p>
            <a:pPr lvl="0" algn="ctr">
              <a:spcAft>
                <a:spcPts val="300"/>
              </a:spcAft>
              <a:defRPr/>
            </a:pPr>
            <a:r>
              <a:rPr lang="en-GB" sz="1200" b="1">
                <a:solidFill>
                  <a:schemeClr val="accent1"/>
                </a:solidFill>
              </a:rPr>
              <a:t>Clive Griffin</a:t>
            </a:r>
          </a:p>
          <a:p>
            <a:pPr lvl="0" algn="ctr">
              <a:defRPr/>
            </a:pPr>
            <a:r>
              <a:rPr lang="en-US" sz="1050">
                <a:solidFill>
                  <a:srgbClr val="414141"/>
                </a:solidFill>
              </a:rPr>
              <a:t>Director, Product Management</a:t>
            </a:r>
          </a:p>
        </p:txBody>
      </p:sp>
      <p:sp>
        <p:nvSpPr>
          <p:cNvPr id="48" name="Oval 47">
            <a:extLst>
              <a:ext uri="{FF2B5EF4-FFF2-40B4-BE49-F238E27FC236}">
                <a16:creationId xmlns:a16="http://schemas.microsoft.com/office/drawing/2014/main" id="{11C69D0C-090E-4F3A-83E1-6654C6E36EBC}"/>
              </a:ext>
            </a:extLst>
          </p:cNvPr>
          <p:cNvSpPr>
            <a:spLocks noChangeAspect="1"/>
          </p:cNvSpPr>
          <p:nvPr/>
        </p:nvSpPr>
        <p:spPr>
          <a:xfrm>
            <a:off x="5475098" y="4145267"/>
            <a:ext cx="1188720" cy="118872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Picture 5">
            <a:extLst>
              <a:ext uri="{FF2B5EF4-FFF2-40B4-BE49-F238E27FC236}">
                <a16:creationId xmlns:a16="http://schemas.microsoft.com/office/drawing/2014/main" id="{305B3222-67CF-4AB0-9212-9072F9C770EC}"/>
              </a:ext>
            </a:extLst>
          </p:cNvPr>
          <p:cNvPicPr>
            <a:picLocks noChangeAspect="1" noChangeArrowheads="1"/>
          </p:cNvPicPr>
          <p:nvPr/>
        </p:nvPicPr>
        <p:blipFill>
          <a:blip r:embed="rId4"/>
          <a:srcRect/>
          <a:stretch/>
        </p:blipFill>
        <p:spPr bwMode="auto">
          <a:xfrm>
            <a:off x="5506014" y="4172732"/>
            <a:ext cx="1126887" cy="1133790"/>
          </a:xfrm>
          <a:prstGeom prst="flowChartConnector">
            <a:avLst/>
          </a:prstGeom>
          <a:solidFill>
            <a:schemeClr val="bg1"/>
          </a:solidFill>
          <a:ln w="9525">
            <a:solidFill>
              <a:schemeClr val="bg2"/>
            </a:solidFill>
            <a:miter lim="800000"/>
            <a:headEnd/>
            <a:tailEnd/>
          </a:ln>
          <a:effectLst/>
        </p:spPr>
      </p:pic>
      <p:sp>
        <p:nvSpPr>
          <p:cNvPr id="87" name="Rectangle 86">
            <a:extLst>
              <a:ext uri="{FF2B5EF4-FFF2-40B4-BE49-F238E27FC236}">
                <a16:creationId xmlns:a16="http://schemas.microsoft.com/office/drawing/2014/main" id="{BDD61015-A97F-4A8A-B9A7-9D4BCDB29873}"/>
              </a:ext>
            </a:extLst>
          </p:cNvPr>
          <p:cNvSpPr/>
          <p:nvPr/>
        </p:nvSpPr>
        <p:spPr>
          <a:xfrm>
            <a:off x="5152826" y="1994701"/>
            <a:ext cx="1915336" cy="477054"/>
          </a:xfrm>
          <a:prstGeom prst="rect">
            <a:avLst/>
          </a:prstGeom>
          <a:effectLst/>
        </p:spPr>
        <p:txBody>
          <a:bodyPr wrap="square">
            <a:spAutoFit/>
          </a:bodyPr>
          <a:lstStyle/>
          <a:p>
            <a:pPr lvl="0" algn="ctr">
              <a:spcAft>
                <a:spcPts val="300"/>
              </a:spcAft>
              <a:defRPr/>
            </a:pPr>
            <a:r>
              <a:rPr lang="en-GB" sz="1200" b="1">
                <a:solidFill>
                  <a:schemeClr val="accent1"/>
                </a:solidFill>
              </a:rPr>
              <a:t>Hemant</a:t>
            </a:r>
          </a:p>
          <a:p>
            <a:pPr lvl="0" algn="ctr">
              <a:defRPr/>
            </a:pPr>
            <a:r>
              <a:rPr lang="en-US" sz="1050">
                <a:solidFill>
                  <a:srgbClr val="414141"/>
                </a:solidFill>
              </a:rPr>
              <a:t>Principal Product Manager</a:t>
            </a:r>
          </a:p>
        </p:txBody>
      </p:sp>
      <p:sp>
        <p:nvSpPr>
          <p:cNvPr id="45" name="Oval 44">
            <a:extLst>
              <a:ext uri="{FF2B5EF4-FFF2-40B4-BE49-F238E27FC236}">
                <a16:creationId xmlns:a16="http://schemas.microsoft.com/office/drawing/2014/main" id="{5B95E898-C35D-419A-B96B-12C1786BF839}"/>
              </a:ext>
            </a:extLst>
          </p:cNvPr>
          <p:cNvSpPr>
            <a:spLocks noChangeAspect="1"/>
          </p:cNvSpPr>
          <p:nvPr/>
        </p:nvSpPr>
        <p:spPr>
          <a:xfrm>
            <a:off x="5488814" y="2691412"/>
            <a:ext cx="1188720" cy="118872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4">
            <a:extLst>
              <a:ext uri="{FF2B5EF4-FFF2-40B4-BE49-F238E27FC236}">
                <a16:creationId xmlns:a16="http://schemas.microsoft.com/office/drawing/2014/main" id="{B59A084C-1E5B-4183-AE8D-039A4804176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tretch>
            <a:fillRect/>
          </a:stretch>
        </p:blipFill>
        <p:spPr bwMode="auto">
          <a:xfrm>
            <a:off x="5516325" y="2718922"/>
            <a:ext cx="1133699" cy="1133699"/>
          </a:xfrm>
          <a:prstGeom prst="flowChartConnector">
            <a:avLst/>
          </a:prstGeom>
          <a:solidFill>
            <a:schemeClr val="bg1"/>
          </a:solidFill>
          <a:ln w="9525">
            <a:solidFill>
              <a:schemeClr val="bg2"/>
            </a:solidFill>
            <a:miter lim="800000"/>
            <a:headEnd/>
            <a:tailEnd/>
          </a:ln>
          <a:effectLst/>
        </p:spPr>
      </p:pic>
      <p:sp>
        <p:nvSpPr>
          <p:cNvPr id="47" name="Oval 46">
            <a:extLst>
              <a:ext uri="{FF2B5EF4-FFF2-40B4-BE49-F238E27FC236}">
                <a16:creationId xmlns:a16="http://schemas.microsoft.com/office/drawing/2014/main" id="{93CD0FAC-D2F3-4445-93D9-A1FED38B2D36}"/>
              </a:ext>
            </a:extLst>
          </p:cNvPr>
          <p:cNvSpPr>
            <a:spLocks noChangeAspect="1"/>
          </p:cNvSpPr>
          <p:nvPr/>
        </p:nvSpPr>
        <p:spPr>
          <a:xfrm>
            <a:off x="9061060" y="4145267"/>
            <a:ext cx="1188720" cy="118872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Picture 4">
            <a:extLst>
              <a:ext uri="{FF2B5EF4-FFF2-40B4-BE49-F238E27FC236}">
                <a16:creationId xmlns:a16="http://schemas.microsoft.com/office/drawing/2014/main" id="{17590C08-3EFA-446E-9B33-F798A73CF0E0}"/>
              </a:ext>
            </a:extLst>
          </p:cNvPr>
          <p:cNvPicPr>
            <a:picLocks noChangeAspect="1" noChangeArrowheads="1"/>
          </p:cNvPicPr>
          <p:nvPr/>
        </p:nvPicPr>
        <p:blipFill>
          <a:blip r:embed="rId7"/>
          <a:srcRect/>
          <a:stretch/>
        </p:blipFill>
        <p:spPr bwMode="auto">
          <a:xfrm>
            <a:off x="9089960" y="4174167"/>
            <a:ext cx="1130920" cy="1130920"/>
          </a:xfrm>
          <a:prstGeom prst="flowChartConnector">
            <a:avLst/>
          </a:prstGeom>
          <a:solidFill>
            <a:schemeClr val="bg1"/>
          </a:solidFill>
          <a:ln w="9525">
            <a:solidFill>
              <a:schemeClr val="bg2"/>
            </a:solidFill>
            <a:miter lim="800000"/>
            <a:headEnd/>
            <a:tailEnd/>
          </a:ln>
          <a:effectLst/>
        </p:spPr>
      </p:pic>
      <p:sp>
        <p:nvSpPr>
          <p:cNvPr id="124" name="Rectangle 123">
            <a:extLst>
              <a:ext uri="{FF2B5EF4-FFF2-40B4-BE49-F238E27FC236}">
                <a16:creationId xmlns:a16="http://schemas.microsoft.com/office/drawing/2014/main" id="{26C442F6-DE48-4BE1-BB9D-94FF3AA7B9A8}"/>
              </a:ext>
            </a:extLst>
          </p:cNvPr>
          <p:cNvSpPr/>
          <p:nvPr/>
        </p:nvSpPr>
        <p:spPr>
          <a:xfrm>
            <a:off x="8697752" y="1983034"/>
            <a:ext cx="1915336" cy="477054"/>
          </a:xfrm>
          <a:prstGeom prst="rect">
            <a:avLst/>
          </a:prstGeom>
          <a:effectLst/>
        </p:spPr>
        <p:txBody>
          <a:bodyPr wrap="square">
            <a:spAutoFit/>
          </a:bodyPr>
          <a:lstStyle/>
          <a:p>
            <a:pPr lvl="0" algn="ctr">
              <a:spcAft>
                <a:spcPts val="300"/>
              </a:spcAft>
              <a:defRPr/>
            </a:pPr>
            <a:r>
              <a:rPr lang="en-GB" sz="1200" b="1">
                <a:solidFill>
                  <a:schemeClr val="accent1"/>
                </a:solidFill>
              </a:rPr>
              <a:t>Ramy</a:t>
            </a:r>
          </a:p>
          <a:p>
            <a:pPr lvl="0" algn="ctr">
              <a:defRPr/>
            </a:pPr>
            <a:r>
              <a:rPr lang="en-US" sz="1050">
                <a:solidFill>
                  <a:srgbClr val="414141"/>
                </a:solidFill>
              </a:rPr>
              <a:t>Principal Product Manager</a:t>
            </a:r>
          </a:p>
        </p:txBody>
      </p:sp>
      <p:sp>
        <p:nvSpPr>
          <p:cNvPr id="46" name="Oval 45">
            <a:extLst>
              <a:ext uri="{FF2B5EF4-FFF2-40B4-BE49-F238E27FC236}">
                <a16:creationId xmlns:a16="http://schemas.microsoft.com/office/drawing/2014/main" id="{69835E44-38EA-44E7-8EA3-4BF969FB3C46}"/>
              </a:ext>
            </a:extLst>
          </p:cNvPr>
          <p:cNvSpPr>
            <a:spLocks noChangeAspect="1"/>
          </p:cNvSpPr>
          <p:nvPr/>
        </p:nvSpPr>
        <p:spPr>
          <a:xfrm>
            <a:off x="9061060" y="2691412"/>
            <a:ext cx="1188720" cy="118872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3">
            <a:extLst>
              <a:ext uri="{FF2B5EF4-FFF2-40B4-BE49-F238E27FC236}">
                <a16:creationId xmlns:a16="http://schemas.microsoft.com/office/drawing/2014/main" id="{E8781477-8B36-4DBD-8BB8-D38F0E50F842}"/>
              </a:ext>
            </a:extLst>
          </p:cNvPr>
          <p:cNvPicPr>
            <a:picLocks noChangeArrowheads="1"/>
          </p:cNvPicPr>
          <p:nvPr/>
        </p:nvPicPr>
        <p:blipFill>
          <a:blip r:embed="rId8"/>
          <a:srcRect/>
          <a:stretch/>
        </p:blipFill>
        <p:spPr bwMode="auto">
          <a:xfrm>
            <a:off x="9160483" y="2718844"/>
            <a:ext cx="989874" cy="1133856"/>
          </a:xfrm>
          <a:prstGeom prst="flowChartConnector">
            <a:avLst/>
          </a:prstGeom>
          <a:solidFill>
            <a:schemeClr val="bg1"/>
          </a:solidFill>
          <a:ln w="9525">
            <a:solidFill>
              <a:schemeClr val="bg2"/>
            </a:solidFill>
            <a:miter lim="800000"/>
            <a:headEnd/>
            <a:tailEnd/>
          </a:ln>
          <a:effectLst/>
        </p:spPr>
      </p:pic>
      <p:sp>
        <p:nvSpPr>
          <p:cNvPr id="69" name="Rectangle 68">
            <a:extLst>
              <a:ext uri="{FF2B5EF4-FFF2-40B4-BE49-F238E27FC236}">
                <a16:creationId xmlns:a16="http://schemas.microsoft.com/office/drawing/2014/main" id="{705123A6-C4D9-4E23-A849-06CE714A8411}"/>
              </a:ext>
            </a:extLst>
          </p:cNvPr>
          <p:cNvSpPr/>
          <p:nvPr/>
        </p:nvSpPr>
        <p:spPr>
          <a:xfrm>
            <a:off x="1602242" y="5448187"/>
            <a:ext cx="1817372" cy="477054"/>
          </a:xfrm>
          <a:prstGeom prst="rect">
            <a:avLst/>
          </a:prstGeom>
          <a:effectLst/>
        </p:spPr>
        <p:txBody>
          <a:bodyPr wrap="square">
            <a:spAutoFit/>
          </a:bodyPr>
          <a:lstStyle/>
          <a:p>
            <a:pPr lvl="0" algn="ctr">
              <a:spcAft>
                <a:spcPts val="300"/>
              </a:spcAft>
              <a:defRPr/>
            </a:pPr>
            <a:r>
              <a:rPr lang="en-GB" sz="1200" b="1">
                <a:solidFill>
                  <a:schemeClr val="accent1"/>
                </a:solidFill>
              </a:rPr>
              <a:t>Bhaskar N</a:t>
            </a:r>
          </a:p>
          <a:p>
            <a:pPr lvl="0" algn="ctr">
              <a:defRPr/>
            </a:pPr>
            <a:r>
              <a:rPr lang="en-US" sz="1050">
                <a:solidFill>
                  <a:srgbClr val="414141"/>
                </a:solidFill>
              </a:rPr>
              <a:t>Senior Software Engineer</a:t>
            </a:r>
          </a:p>
        </p:txBody>
      </p:sp>
      <p:sp>
        <p:nvSpPr>
          <p:cNvPr id="53" name="Oval 52">
            <a:extLst>
              <a:ext uri="{FF2B5EF4-FFF2-40B4-BE49-F238E27FC236}">
                <a16:creationId xmlns:a16="http://schemas.microsoft.com/office/drawing/2014/main" id="{998C7BFC-DEDB-4479-A154-541652AC768B}"/>
              </a:ext>
            </a:extLst>
          </p:cNvPr>
          <p:cNvSpPr>
            <a:spLocks noChangeAspect="1"/>
          </p:cNvSpPr>
          <p:nvPr/>
        </p:nvSpPr>
        <p:spPr>
          <a:xfrm>
            <a:off x="1889137" y="4145267"/>
            <a:ext cx="1188720" cy="1188720"/>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Picture 5">
            <a:extLst>
              <a:ext uri="{FF2B5EF4-FFF2-40B4-BE49-F238E27FC236}">
                <a16:creationId xmlns:a16="http://schemas.microsoft.com/office/drawing/2014/main" id="{29AE9351-05F2-4BFE-A037-E5F6F9880D5B}"/>
              </a:ext>
            </a:extLst>
          </p:cNvPr>
          <p:cNvPicPr>
            <a:picLocks noChangeAspect="1" noChangeArrowheads="1"/>
          </p:cNvPicPr>
          <p:nvPr/>
        </p:nvPicPr>
        <p:blipFill>
          <a:blip r:embed="rId9"/>
          <a:srcRect/>
          <a:stretch/>
        </p:blipFill>
        <p:spPr bwMode="auto">
          <a:xfrm>
            <a:off x="1942220" y="4174096"/>
            <a:ext cx="1048600" cy="1131061"/>
          </a:xfrm>
          <a:prstGeom prst="flowChartConnector">
            <a:avLst/>
          </a:prstGeom>
          <a:solidFill>
            <a:schemeClr val="bg1"/>
          </a:solidFill>
          <a:ln w="9525">
            <a:solidFill>
              <a:schemeClr val="bg2"/>
            </a:solidFill>
            <a:miter lim="800000"/>
            <a:headEnd/>
            <a:tailEnd/>
          </a:ln>
          <a:effectLst/>
        </p:spPr>
      </p:pic>
      <p:sp>
        <p:nvSpPr>
          <p:cNvPr id="61" name="Rectangle 60">
            <a:extLst>
              <a:ext uri="{FF2B5EF4-FFF2-40B4-BE49-F238E27FC236}">
                <a16:creationId xmlns:a16="http://schemas.microsoft.com/office/drawing/2014/main" id="{41AC46E6-D653-4475-BA41-A2B3A3785A1C}"/>
              </a:ext>
            </a:extLst>
          </p:cNvPr>
          <p:cNvSpPr/>
          <p:nvPr/>
        </p:nvSpPr>
        <p:spPr>
          <a:xfrm>
            <a:off x="1499088" y="2013027"/>
            <a:ext cx="2023680" cy="477054"/>
          </a:xfrm>
          <a:prstGeom prst="rect">
            <a:avLst/>
          </a:prstGeom>
          <a:effectLst/>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lang="en-GB" sz="1200" b="1">
                <a:solidFill>
                  <a:schemeClr val="accent1"/>
                </a:solidFill>
                <a:latin typeface="Arial"/>
              </a:rPr>
              <a:t>Prithumit</a:t>
            </a:r>
            <a:endParaRPr kumimoji="0" lang="en-GB" sz="1200" b="1" i="0" u="none" strike="noStrike" kern="1200" cap="none" spc="0" normalizeH="0" baseline="0" noProof="0">
              <a:ln>
                <a:noFill/>
              </a:ln>
              <a:solidFill>
                <a:schemeClr val="accent1"/>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GB" sz="1050" b="0" i="0" u="none" strike="noStrike" kern="1200" cap="none" spc="0" normalizeH="0" baseline="0" noProof="0">
                <a:ln>
                  <a:noFill/>
                </a:ln>
                <a:solidFill>
                  <a:srgbClr val="414141"/>
                </a:solidFill>
                <a:effectLst/>
                <a:uLnTx/>
                <a:uFillTx/>
                <a:latin typeface="Arial"/>
                <a:ea typeface="+mn-ea"/>
                <a:cs typeface="+mn-cs"/>
              </a:rPr>
              <a:t>Senior Engineering Manager</a:t>
            </a:r>
          </a:p>
        </p:txBody>
      </p:sp>
      <p:sp>
        <p:nvSpPr>
          <p:cNvPr id="111" name="Rectangle 110">
            <a:extLst>
              <a:ext uri="{FF2B5EF4-FFF2-40B4-BE49-F238E27FC236}">
                <a16:creationId xmlns:a16="http://schemas.microsoft.com/office/drawing/2014/main" id="{27BA3018-56EC-4145-9841-1EC0ECFDB085}"/>
              </a:ext>
            </a:extLst>
          </p:cNvPr>
          <p:cNvSpPr/>
          <p:nvPr/>
        </p:nvSpPr>
        <p:spPr>
          <a:xfrm>
            <a:off x="5212032" y="5472597"/>
            <a:ext cx="1714851" cy="477054"/>
          </a:xfrm>
          <a:prstGeom prst="rect">
            <a:avLst/>
          </a:prstGeom>
          <a:effectLst/>
        </p:spPr>
        <p:txBody>
          <a:bodyPr wrap="square">
            <a:spAutoFit/>
          </a:bodyPr>
          <a:lstStyle/>
          <a:p>
            <a:pPr lvl="0" algn="ctr">
              <a:spcAft>
                <a:spcPts val="300"/>
              </a:spcAft>
              <a:defRPr/>
            </a:pPr>
            <a:r>
              <a:rPr lang="en-GB" sz="1200" b="1">
                <a:solidFill>
                  <a:schemeClr val="accent1"/>
                </a:solidFill>
              </a:rPr>
              <a:t>Amulya</a:t>
            </a:r>
          </a:p>
          <a:p>
            <a:pPr lvl="0" algn="ctr">
              <a:defRPr/>
            </a:pPr>
            <a:r>
              <a:rPr lang="en-US" sz="1050">
                <a:solidFill>
                  <a:srgbClr val="414141"/>
                </a:solidFill>
              </a:rPr>
              <a:t>Software Engineer</a:t>
            </a:r>
          </a:p>
        </p:txBody>
      </p:sp>
      <p:sp>
        <p:nvSpPr>
          <p:cNvPr id="8" name="Title 7">
            <a:extLst>
              <a:ext uri="{FF2B5EF4-FFF2-40B4-BE49-F238E27FC236}">
                <a16:creationId xmlns:a16="http://schemas.microsoft.com/office/drawing/2014/main" id="{CBAAF92E-CBD2-46F9-819B-58817D8EE3EE}"/>
              </a:ext>
            </a:extLst>
          </p:cNvPr>
          <p:cNvSpPr>
            <a:spLocks noGrp="1"/>
          </p:cNvSpPr>
          <p:nvPr>
            <p:ph type="title"/>
          </p:nvPr>
        </p:nvSpPr>
        <p:spPr/>
        <p:txBody>
          <a:bodyPr/>
          <a:lstStyle/>
          <a:p>
            <a:r>
              <a:rPr lang="en-GB"/>
              <a:t>TEAM H@CK-SL@SH</a:t>
            </a:r>
          </a:p>
        </p:txBody>
      </p:sp>
      <p:pic>
        <p:nvPicPr>
          <p:cNvPr id="3" name="Picture 2">
            <a:extLst>
              <a:ext uri="{FF2B5EF4-FFF2-40B4-BE49-F238E27FC236}">
                <a16:creationId xmlns:a16="http://schemas.microsoft.com/office/drawing/2014/main" id="{5C29FBA4-608E-49E3-A2EA-6B1E9E1D35EF}"/>
              </a:ext>
            </a:extLst>
          </p:cNvPr>
          <p:cNvPicPr>
            <a:picLocks noChangeAspect="1"/>
          </p:cNvPicPr>
          <p:nvPr/>
        </p:nvPicPr>
        <p:blipFill>
          <a:blip r:embed="rId10"/>
          <a:stretch>
            <a:fillRect/>
          </a:stretch>
        </p:blipFill>
        <p:spPr>
          <a:xfrm>
            <a:off x="5512398" y="2727094"/>
            <a:ext cx="1188720" cy="1118689"/>
          </a:xfrm>
          <a:prstGeom prst="ellipse">
            <a:avLst/>
          </a:prstGeom>
        </p:spPr>
      </p:pic>
    </p:spTree>
    <p:extLst>
      <p:ext uri="{BB962C8B-B14F-4D97-AF65-F5344CB8AC3E}">
        <p14:creationId xmlns:p14="http://schemas.microsoft.com/office/powerpoint/2010/main" val="550434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7DF127-A49E-4AEF-864A-68A627ED1D6E}"/>
              </a:ext>
            </a:extLst>
          </p:cNvPr>
          <p:cNvSpPr>
            <a:spLocks noGrp="1"/>
          </p:cNvSpPr>
          <p:nvPr>
            <p:ph type="body" sz="quarter" idx="10"/>
          </p:nvPr>
        </p:nvSpPr>
        <p:spPr>
          <a:xfrm>
            <a:off x="1636006" y="2376392"/>
            <a:ext cx="7120367" cy="662460"/>
          </a:xfrm>
        </p:spPr>
        <p:txBody>
          <a:bodyPr/>
          <a:lstStyle/>
          <a:p>
            <a:r>
              <a:rPr lang="en-US" dirty="0"/>
              <a:t>Additional Slides</a:t>
            </a:r>
          </a:p>
        </p:txBody>
      </p:sp>
      <p:sp>
        <p:nvSpPr>
          <p:cNvPr id="7" name="Text Placeholder 6">
            <a:extLst>
              <a:ext uri="{FF2B5EF4-FFF2-40B4-BE49-F238E27FC236}">
                <a16:creationId xmlns:a16="http://schemas.microsoft.com/office/drawing/2014/main" id="{1D9C8F5B-BF6C-4370-B0A7-08DECC5EE2B8}"/>
              </a:ext>
            </a:extLst>
          </p:cNvPr>
          <p:cNvSpPr>
            <a:spLocks noGrp="1"/>
          </p:cNvSpPr>
          <p:nvPr>
            <p:ph type="body" sz="quarter" idx="12"/>
          </p:nvPr>
        </p:nvSpPr>
        <p:spPr>
          <a:xfrm>
            <a:off x="1636006" y="3246855"/>
            <a:ext cx="6543781" cy="1144588"/>
          </a:xfrm>
        </p:spPr>
        <p:txBody>
          <a:bodyPr/>
          <a:lstStyle/>
          <a:p>
            <a:r>
              <a:rPr lang="en-GB" dirty="0"/>
              <a:t>Fin Smart-Lend Idea – </a:t>
            </a:r>
            <a:r>
              <a:rPr lang="en-GB" dirty="0" err="1"/>
              <a:t>HackToTheFuture</a:t>
            </a:r>
            <a:r>
              <a:rPr lang="en-GB" dirty="0"/>
              <a:t> 2020</a:t>
            </a:r>
          </a:p>
        </p:txBody>
      </p:sp>
    </p:spTree>
    <p:extLst>
      <p:ext uri="{BB962C8B-B14F-4D97-AF65-F5344CB8AC3E}">
        <p14:creationId xmlns:p14="http://schemas.microsoft.com/office/powerpoint/2010/main" val="31203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Isosceles Triangle 59"/>
          <p:cNvSpPr/>
          <p:nvPr/>
        </p:nvSpPr>
        <p:spPr bwMode="auto">
          <a:xfrm rot="7200000" flipV="1">
            <a:off x="4664074" y="3561745"/>
            <a:ext cx="843903" cy="2317183"/>
          </a:xfrm>
          <a:prstGeom prst="triangle">
            <a:avLst/>
          </a:prstGeom>
          <a:solidFill>
            <a:schemeClr val="tx1">
              <a:lumMod val="10000"/>
              <a:lumOff val="90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30" name="Inhaltsplatzhalter 4"/>
          <p:cNvSpPr txBox="1">
            <a:spLocks/>
          </p:cNvSpPr>
          <p:nvPr/>
        </p:nvSpPr>
        <p:spPr>
          <a:xfrm>
            <a:off x="6830641" y="1508272"/>
            <a:ext cx="4429885" cy="323678"/>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a:solidFill>
                  <a:schemeClr val="accent2"/>
                </a:solidFill>
                <a:latin typeface="+mj-lt"/>
              </a:rPr>
              <a:t>Digital (behind the scenes) Loan Origination</a:t>
            </a:r>
            <a:endParaRPr lang="en-US" sz="1400">
              <a:solidFill>
                <a:schemeClr val="accent2"/>
              </a:solidFill>
              <a:latin typeface="+mj-lt"/>
            </a:endParaRPr>
          </a:p>
        </p:txBody>
      </p:sp>
      <p:sp>
        <p:nvSpPr>
          <p:cNvPr id="32" name="Isosceles Triangle 31"/>
          <p:cNvSpPr/>
          <p:nvPr/>
        </p:nvSpPr>
        <p:spPr bwMode="auto">
          <a:xfrm rot="14400000">
            <a:off x="4664074" y="1422327"/>
            <a:ext cx="843903" cy="2317183"/>
          </a:xfrm>
          <a:prstGeom prst="triangle">
            <a:avLst/>
          </a:prstGeom>
          <a:solidFill>
            <a:schemeClr val="tx1">
              <a:lumMod val="10000"/>
              <a:lumOff val="90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39" name="Isosceles Triangle 38"/>
          <p:cNvSpPr/>
          <p:nvPr/>
        </p:nvSpPr>
        <p:spPr bwMode="auto">
          <a:xfrm rot="16200000">
            <a:off x="4931094" y="2805686"/>
            <a:ext cx="843903" cy="1664839"/>
          </a:xfrm>
          <a:prstGeom prst="triangle">
            <a:avLst/>
          </a:prstGeom>
          <a:solidFill>
            <a:schemeClr val="tx1">
              <a:lumMod val="10000"/>
              <a:lumOff val="90000"/>
            </a:schemeClr>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64" name="Oval 63"/>
          <p:cNvSpPr/>
          <p:nvPr/>
        </p:nvSpPr>
        <p:spPr>
          <a:xfrm>
            <a:off x="3065505" y="2976716"/>
            <a:ext cx="1424411" cy="1421296"/>
          </a:xfrm>
          <a:prstGeom prst="ellipse">
            <a:avLst/>
          </a:prstGeom>
          <a:solidFill>
            <a:schemeClr val="bg2"/>
          </a:solidFill>
          <a:ln w="25400">
            <a:solidFill>
              <a:schemeClr val="accent1"/>
            </a:solidFill>
            <a:prstDash val="dashDot"/>
          </a:ln>
        </p:spPr>
        <p:style>
          <a:lnRef idx="2">
            <a:schemeClr val="dk1"/>
          </a:lnRef>
          <a:fillRef idx="1">
            <a:schemeClr val="lt1"/>
          </a:fillRef>
          <a:effectRef idx="0">
            <a:schemeClr val="dk1"/>
          </a:effectRef>
          <a:fontRef idx="minor">
            <a:schemeClr val="dk1"/>
          </a:fontRef>
        </p:style>
        <p:txBody>
          <a:bodyPr anchor="t"/>
          <a:lstStyle/>
          <a:p>
            <a:pPr algn="ctr"/>
            <a:r>
              <a:rPr lang="en-US" sz="2133" b="1">
                <a:solidFill>
                  <a:schemeClr val="accent1"/>
                </a:solidFill>
                <a:latin typeface="+mj-lt"/>
              </a:rPr>
              <a:t>PSD2</a:t>
            </a:r>
          </a:p>
        </p:txBody>
      </p:sp>
      <p:sp>
        <p:nvSpPr>
          <p:cNvPr id="33" name="Oval 32"/>
          <p:cNvSpPr/>
          <p:nvPr/>
        </p:nvSpPr>
        <p:spPr>
          <a:xfrm>
            <a:off x="5621401" y="1534819"/>
            <a:ext cx="944104" cy="944104"/>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lstStyle/>
          <a:p>
            <a:pPr algn="ctr"/>
            <a:endParaRPr lang="en-US" sz="1867" b="1">
              <a:latin typeface="+mj-lt"/>
            </a:endParaRPr>
          </a:p>
        </p:txBody>
      </p:sp>
      <p:grpSp>
        <p:nvGrpSpPr>
          <p:cNvPr id="13" name="Group 12">
            <a:extLst>
              <a:ext uri="{FF2B5EF4-FFF2-40B4-BE49-F238E27FC236}">
                <a16:creationId xmlns:a16="http://schemas.microsoft.com/office/drawing/2014/main" id="{A8B7488E-A5A1-47A9-B2CF-FC969E7AD9F8}"/>
              </a:ext>
            </a:extLst>
          </p:cNvPr>
          <p:cNvGrpSpPr/>
          <p:nvPr/>
        </p:nvGrpSpPr>
        <p:grpSpPr>
          <a:xfrm>
            <a:off x="5675457" y="3166053"/>
            <a:ext cx="944104" cy="944104"/>
            <a:chOff x="3931752" y="3618337"/>
            <a:chExt cx="944104" cy="944104"/>
          </a:xfrm>
        </p:grpSpPr>
        <p:sp>
          <p:nvSpPr>
            <p:cNvPr id="40" name="Oval 39"/>
            <p:cNvSpPr/>
            <p:nvPr/>
          </p:nvSpPr>
          <p:spPr>
            <a:xfrm>
              <a:off x="3931752" y="3618337"/>
              <a:ext cx="944104" cy="944104"/>
            </a:xfrm>
            <a:prstGeom prst="ellipse">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lstStyle/>
            <a:p>
              <a:pPr algn="ctr"/>
              <a:endParaRPr lang="en-US" sz="1867" b="1">
                <a:latin typeface="+mj-lt"/>
              </a:endParaRPr>
            </a:p>
          </p:txBody>
        </p:sp>
        <p:grpSp>
          <p:nvGrpSpPr>
            <p:cNvPr id="28" name="Group 27">
              <a:extLst>
                <a:ext uri="{FF2B5EF4-FFF2-40B4-BE49-F238E27FC236}">
                  <a16:creationId xmlns:a16="http://schemas.microsoft.com/office/drawing/2014/main" id="{AC5376D7-3AFB-4D7E-B044-6B3C18BF51D1}"/>
                </a:ext>
              </a:extLst>
            </p:cNvPr>
            <p:cNvGrpSpPr>
              <a:grpSpLocks noChangeAspect="1"/>
            </p:cNvGrpSpPr>
            <p:nvPr/>
          </p:nvGrpSpPr>
          <p:grpSpPr>
            <a:xfrm>
              <a:off x="4133804" y="3862397"/>
              <a:ext cx="540000" cy="455984"/>
              <a:chOff x="4903788" y="2422526"/>
              <a:chExt cx="1193800" cy="1008062"/>
            </a:xfrm>
            <a:solidFill>
              <a:schemeClr val="bg1"/>
            </a:solidFill>
          </p:grpSpPr>
          <p:sp>
            <p:nvSpPr>
              <p:cNvPr id="29" name="Freeform 11">
                <a:extLst>
                  <a:ext uri="{FF2B5EF4-FFF2-40B4-BE49-F238E27FC236}">
                    <a16:creationId xmlns:a16="http://schemas.microsoft.com/office/drawing/2014/main" id="{C158DE51-FEFD-49B4-93EF-18106E53BA5F}"/>
                  </a:ext>
                </a:extLst>
              </p:cNvPr>
              <p:cNvSpPr>
                <a:spLocks noEditPoints="1"/>
              </p:cNvSpPr>
              <p:nvPr/>
            </p:nvSpPr>
            <p:spPr bwMode="auto">
              <a:xfrm>
                <a:off x="5357812" y="2501328"/>
                <a:ext cx="285749" cy="127000"/>
              </a:xfrm>
              <a:custGeom>
                <a:avLst/>
                <a:gdLst>
                  <a:gd name="T0" fmla="*/ 20 w 266"/>
                  <a:gd name="T1" fmla="*/ 117 h 117"/>
                  <a:gd name="T2" fmla="*/ 246 w 266"/>
                  <a:gd name="T3" fmla="*/ 117 h 117"/>
                  <a:gd name="T4" fmla="*/ 266 w 266"/>
                  <a:gd name="T5" fmla="*/ 96 h 117"/>
                  <a:gd name="T6" fmla="*/ 266 w 266"/>
                  <a:gd name="T7" fmla="*/ 21 h 117"/>
                  <a:gd name="T8" fmla="*/ 246 w 266"/>
                  <a:gd name="T9" fmla="*/ 0 h 117"/>
                  <a:gd name="T10" fmla="*/ 20 w 266"/>
                  <a:gd name="T11" fmla="*/ 0 h 117"/>
                  <a:gd name="T12" fmla="*/ 0 w 266"/>
                  <a:gd name="T13" fmla="*/ 21 h 117"/>
                  <a:gd name="T14" fmla="*/ 0 w 266"/>
                  <a:gd name="T15" fmla="*/ 96 h 117"/>
                  <a:gd name="T16" fmla="*/ 20 w 266"/>
                  <a:gd name="T17" fmla="*/ 117 h 117"/>
                  <a:gd name="T18" fmla="*/ 41 w 266"/>
                  <a:gd name="T19" fmla="*/ 76 h 117"/>
                  <a:gd name="T20" fmla="*/ 41 w 266"/>
                  <a:gd name="T21" fmla="*/ 42 h 117"/>
                  <a:gd name="T22" fmla="*/ 225 w 266"/>
                  <a:gd name="T23" fmla="*/ 42 h 117"/>
                  <a:gd name="T24" fmla="*/ 225 w 266"/>
                  <a:gd name="T25" fmla="*/ 76 h 117"/>
                  <a:gd name="T26" fmla="*/ 41 w 266"/>
                  <a:gd name="T27" fmla="*/ 7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117">
                    <a:moveTo>
                      <a:pt x="20" y="117"/>
                    </a:moveTo>
                    <a:cubicBezTo>
                      <a:pt x="246" y="117"/>
                      <a:pt x="246" y="117"/>
                      <a:pt x="246" y="117"/>
                    </a:cubicBezTo>
                    <a:cubicBezTo>
                      <a:pt x="258" y="117"/>
                      <a:pt x="266" y="109"/>
                      <a:pt x="266" y="96"/>
                    </a:cubicBezTo>
                    <a:cubicBezTo>
                      <a:pt x="266" y="21"/>
                      <a:pt x="266" y="21"/>
                      <a:pt x="266" y="21"/>
                    </a:cubicBezTo>
                    <a:cubicBezTo>
                      <a:pt x="266" y="9"/>
                      <a:pt x="258" y="0"/>
                      <a:pt x="246" y="0"/>
                    </a:cubicBezTo>
                    <a:cubicBezTo>
                      <a:pt x="20" y="0"/>
                      <a:pt x="20" y="0"/>
                      <a:pt x="20" y="0"/>
                    </a:cubicBezTo>
                    <a:cubicBezTo>
                      <a:pt x="8" y="0"/>
                      <a:pt x="0" y="9"/>
                      <a:pt x="0" y="21"/>
                    </a:cubicBezTo>
                    <a:cubicBezTo>
                      <a:pt x="0" y="96"/>
                      <a:pt x="0" y="96"/>
                      <a:pt x="0" y="96"/>
                    </a:cubicBezTo>
                    <a:cubicBezTo>
                      <a:pt x="0" y="109"/>
                      <a:pt x="8" y="117"/>
                      <a:pt x="20" y="117"/>
                    </a:cubicBezTo>
                    <a:close/>
                    <a:moveTo>
                      <a:pt x="41" y="76"/>
                    </a:moveTo>
                    <a:cubicBezTo>
                      <a:pt x="41" y="42"/>
                      <a:pt x="41" y="42"/>
                      <a:pt x="41" y="42"/>
                    </a:cubicBezTo>
                    <a:cubicBezTo>
                      <a:pt x="225" y="42"/>
                      <a:pt x="225" y="42"/>
                      <a:pt x="225" y="42"/>
                    </a:cubicBezTo>
                    <a:cubicBezTo>
                      <a:pt x="225" y="76"/>
                      <a:pt x="225" y="76"/>
                      <a:pt x="225" y="76"/>
                    </a:cubicBezTo>
                    <a:lnTo>
                      <a:pt x="4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 name="Freeform 12">
                <a:extLst>
                  <a:ext uri="{FF2B5EF4-FFF2-40B4-BE49-F238E27FC236}">
                    <a16:creationId xmlns:a16="http://schemas.microsoft.com/office/drawing/2014/main" id="{CCBF8964-37C0-46E0-9419-94AB81F780C0}"/>
                  </a:ext>
                </a:extLst>
              </p:cNvPr>
              <p:cNvSpPr>
                <a:spLocks noEditPoints="1"/>
              </p:cNvSpPr>
              <p:nvPr/>
            </p:nvSpPr>
            <p:spPr bwMode="auto">
              <a:xfrm>
                <a:off x="5195888" y="3181350"/>
                <a:ext cx="165100" cy="166687"/>
              </a:xfrm>
              <a:custGeom>
                <a:avLst/>
                <a:gdLst>
                  <a:gd name="T0" fmla="*/ 77 w 154"/>
                  <a:gd name="T1" fmla="*/ 0 h 154"/>
                  <a:gd name="T2" fmla="*/ 0 w 154"/>
                  <a:gd name="T3" fmla="*/ 77 h 154"/>
                  <a:gd name="T4" fmla="*/ 77 w 154"/>
                  <a:gd name="T5" fmla="*/ 154 h 154"/>
                  <a:gd name="T6" fmla="*/ 154 w 154"/>
                  <a:gd name="T7" fmla="*/ 77 h 154"/>
                  <a:gd name="T8" fmla="*/ 77 w 154"/>
                  <a:gd name="T9" fmla="*/ 0 h 154"/>
                  <a:gd name="T10" fmla="*/ 112 w 154"/>
                  <a:gd name="T11" fmla="*/ 77 h 154"/>
                  <a:gd name="T12" fmla="*/ 77 w 154"/>
                  <a:gd name="T13" fmla="*/ 113 h 154"/>
                  <a:gd name="T14" fmla="*/ 41 w 154"/>
                  <a:gd name="T15" fmla="*/ 77 h 154"/>
                  <a:gd name="T16" fmla="*/ 77 w 154"/>
                  <a:gd name="T17" fmla="*/ 42 h 154"/>
                  <a:gd name="T18" fmla="*/ 112 w 154"/>
                  <a:gd name="T19"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54">
                    <a:moveTo>
                      <a:pt x="77" y="0"/>
                    </a:moveTo>
                    <a:cubicBezTo>
                      <a:pt x="34" y="0"/>
                      <a:pt x="0" y="35"/>
                      <a:pt x="0" y="77"/>
                    </a:cubicBezTo>
                    <a:cubicBezTo>
                      <a:pt x="0" y="120"/>
                      <a:pt x="34" y="154"/>
                      <a:pt x="77" y="154"/>
                    </a:cubicBezTo>
                    <a:cubicBezTo>
                      <a:pt x="119" y="154"/>
                      <a:pt x="154" y="120"/>
                      <a:pt x="154" y="77"/>
                    </a:cubicBezTo>
                    <a:cubicBezTo>
                      <a:pt x="154" y="35"/>
                      <a:pt x="119" y="0"/>
                      <a:pt x="77" y="0"/>
                    </a:cubicBezTo>
                    <a:close/>
                    <a:moveTo>
                      <a:pt x="112" y="77"/>
                    </a:moveTo>
                    <a:cubicBezTo>
                      <a:pt x="112" y="97"/>
                      <a:pt x="96" y="113"/>
                      <a:pt x="77" y="113"/>
                    </a:cubicBezTo>
                    <a:cubicBezTo>
                      <a:pt x="57" y="113"/>
                      <a:pt x="41" y="97"/>
                      <a:pt x="41" y="77"/>
                    </a:cubicBezTo>
                    <a:cubicBezTo>
                      <a:pt x="41" y="58"/>
                      <a:pt x="57" y="42"/>
                      <a:pt x="77" y="42"/>
                    </a:cubicBezTo>
                    <a:cubicBezTo>
                      <a:pt x="96" y="42"/>
                      <a:pt x="112" y="58"/>
                      <a:pt x="11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 name="Freeform 13">
                <a:extLst>
                  <a:ext uri="{FF2B5EF4-FFF2-40B4-BE49-F238E27FC236}">
                    <a16:creationId xmlns:a16="http://schemas.microsoft.com/office/drawing/2014/main" id="{074ACBF1-924A-458F-84C5-1E3A5ECEA7C9}"/>
                  </a:ext>
                </a:extLst>
              </p:cNvPr>
              <p:cNvSpPr>
                <a:spLocks noEditPoints="1"/>
              </p:cNvSpPr>
              <p:nvPr/>
            </p:nvSpPr>
            <p:spPr bwMode="auto">
              <a:xfrm>
                <a:off x="5640388" y="3181350"/>
                <a:ext cx="165100" cy="166687"/>
              </a:xfrm>
              <a:custGeom>
                <a:avLst/>
                <a:gdLst>
                  <a:gd name="T0" fmla="*/ 77 w 154"/>
                  <a:gd name="T1" fmla="*/ 154 h 154"/>
                  <a:gd name="T2" fmla="*/ 154 w 154"/>
                  <a:gd name="T3" fmla="*/ 77 h 154"/>
                  <a:gd name="T4" fmla="*/ 77 w 154"/>
                  <a:gd name="T5" fmla="*/ 0 h 154"/>
                  <a:gd name="T6" fmla="*/ 0 w 154"/>
                  <a:gd name="T7" fmla="*/ 77 h 154"/>
                  <a:gd name="T8" fmla="*/ 77 w 154"/>
                  <a:gd name="T9" fmla="*/ 154 h 154"/>
                  <a:gd name="T10" fmla="*/ 42 w 154"/>
                  <a:gd name="T11" fmla="*/ 77 h 154"/>
                  <a:gd name="T12" fmla="*/ 77 w 154"/>
                  <a:gd name="T13" fmla="*/ 42 h 154"/>
                  <a:gd name="T14" fmla="*/ 113 w 154"/>
                  <a:gd name="T15" fmla="*/ 77 h 154"/>
                  <a:gd name="T16" fmla="*/ 77 w 154"/>
                  <a:gd name="T17" fmla="*/ 113 h 154"/>
                  <a:gd name="T18" fmla="*/ 42 w 154"/>
                  <a:gd name="T19"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54">
                    <a:moveTo>
                      <a:pt x="77" y="154"/>
                    </a:moveTo>
                    <a:cubicBezTo>
                      <a:pt x="120" y="154"/>
                      <a:pt x="154" y="120"/>
                      <a:pt x="154" y="77"/>
                    </a:cubicBezTo>
                    <a:cubicBezTo>
                      <a:pt x="154" y="35"/>
                      <a:pt x="120" y="0"/>
                      <a:pt x="77" y="0"/>
                    </a:cubicBezTo>
                    <a:cubicBezTo>
                      <a:pt x="35" y="0"/>
                      <a:pt x="0" y="35"/>
                      <a:pt x="0" y="77"/>
                    </a:cubicBezTo>
                    <a:cubicBezTo>
                      <a:pt x="0" y="120"/>
                      <a:pt x="35" y="154"/>
                      <a:pt x="77" y="154"/>
                    </a:cubicBezTo>
                    <a:close/>
                    <a:moveTo>
                      <a:pt x="42" y="77"/>
                    </a:moveTo>
                    <a:cubicBezTo>
                      <a:pt x="42" y="58"/>
                      <a:pt x="58" y="42"/>
                      <a:pt x="77" y="42"/>
                    </a:cubicBezTo>
                    <a:cubicBezTo>
                      <a:pt x="97" y="42"/>
                      <a:pt x="113" y="58"/>
                      <a:pt x="113" y="77"/>
                    </a:cubicBezTo>
                    <a:cubicBezTo>
                      <a:pt x="113" y="97"/>
                      <a:pt x="97" y="113"/>
                      <a:pt x="77" y="113"/>
                    </a:cubicBezTo>
                    <a:cubicBezTo>
                      <a:pt x="58" y="113"/>
                      <a:pt x="42" y="97"/>
                      <a:pt x="4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 name="Freeform 14">
                <a:extLst>
                  <a:ext uri="{FF2B5EF4-FFF2-40B4-BE49-F238E27FC236}">
                    <a16:creationId xmlns:a16="http://schemas.microsoft.com/office/drawing/2014/main" id="{3A2F08BE-5E5F-42B7-8BDD-6356C85D6845}"/>
                  </a:ext>
                </a:extLst>
              </p:cNvPr>
              <p:cNvSpPr>
                <a:spLocks noEditPoints="1"/>
              </p:cNvSpPr>
              <p:nvPr/>
            </p:nvSpPr>
            <p:spPr bwMode="auto">
              <a:xfrm>
                <a:off x="5389563" y="2814638"/>
                <a:ext cx="338138" cy="331787"/>
              </a:xfrm>
              <a:custGeom>
                <a:avLst/>
                <a:gdLst>
                  <a:gd name="T0" fmla="*/ 80 w 313"/>
                  <a:gd name="T1" fmla="*/ 305 h 307"/>
                  <a:gd name="T2" fmla="*/ 103 w 313"/>
                  <a:gd name="T3" fmla="*/ 307 h 307"/>
                  <a:gd name="T4" fmla="*/ 189 w 313"/>
                  <a:gd name="T5" fmla="*/ 253 h 307"/>
                  <a:gd name="T6" fmla="*/ 204 w 313"/>
                  <a:gd name="T7" fmla="*/ 221 h 307"/>
                  <a:gd name="T8" fmla="*/ 223 w 313"/>
                  <a:gd name="T9" fmla="*/ 185 h 307"/>
                  <a:gd name="T10" fmla="*/ 255 w 313"/>
                  <a:gd name="T11" fmla="*/ 124 h 307"/>
                  <a:gd name="T12" fmla="*/ 309 w 313"/>
                  <a:gd name="T13" fmla="*/ 34 h 307"/>
                  <a:gd name="T14" fmla="*/ 305 w 313"/>
                  <a:gd name="T15" fmla="*/ 9 h 307"/>
                  <a:gd name="T16" fmla="*/ 280 w 313"/>
                  <a:gd name="T17" fmla="*/ 5 h 307"/>
                  <a:gd name="T18" fmla="*/ 190 w 313"/>
                  <a:gd name="T19" fmla="*/ 59 h 307"/>
                  <a:gd name="T20" fmla="*/ 93 w 313"/>
                  <a:gd name="T21" fmla="*/ 110 h 307"/>
                  <a:gd name="T22" fmla="*/ 61 w 313"/>
                  <a:gd name="T23" fmla="*/ 125 h 307"/>
                  <a:gd name="T24" fmla="*/ 9 w 313"/>
                  <a:gd name="T25" fmla="*/ 234 h 307"/>
                  <a:gd name="T26" fmla="*/ 80 w 313"/>
                  <a:gd name="T27" fmla="*/ 305 h 307"/>
                  <a:gd name="T28" fmla="*/ 90 w 313"/>
                  <a:gd name="T29" fmla="*/ 264 h 307"/>
                  <a:gd name="T30" fmla="*/ 51 w 313"/>
                  <a:gd name="T31" fmla="*/ 224 h 307"/>
                  <a:gd name="T32" fmla="*/ 80 w 313"/>
                  <a:gd name="T33" fmla="*/ 162 h 307"/>
                  <a:gd name="T34" fmla="*/ 98 w 313"/>
                  <a:gd name="T35" fmla="*/ 154 h 307"/>
                  <a:gd name="T36" fmla="*/ 111 w 313"/>
                  <a:gd name="T37" fmla="*/ 147 h 307"/>
                  <a:gd name="T38" fmla="*/ 132 w 313"/>
                  <a:gd name="T39" fmla="*/ 137 h 307"/>
                  <a:gd name="T40" fmla="*/ 213 w 313"/>
                  <a:gd name="T41" fmla="*/ 95 h 307"/>
                  <a:gd name="T42" fmla="*/ 230 w 313"/>
                  <a:gd name="T43" fmla="*/ 84 h 307"/>
                  <a:gd name="T44" fmla="*/ 219 w 313"/>
                  <a:gd name="T45" fmla="*/ 101 h 307"/>
                  <a:gd name="T46" fmla="*/ 167 w 313"/>
                  <a:gd name="T47" fmla="*/ 203 h 307"/>
                  <a:gd name="T48" fmla="*/ 156 w 313"/>
                  <a:gd name="T49" fmla="*/ 226 h 307"/>
                  <a:gd name="T50" fmla="*/ 152 w 313"/>
                  <a:gd name="T51" fmla="*/ 235 h 307"/>
                  <a:gd name="T52" fmla="*/ 90 w 313"/>
                  <a:gd name="T53" fmla="*/ 26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3" h="307">
                    <a:moveTo>
                      <a:pt x="80" y="305"/>
                    </a:moveTo>
                    <a:cubicBezTo>
                      <a:pt x="88" y="307"/>
                      <a:pt x="96" y="307"/>
                      <a:pt x="103" y="307"/>
                    </a:cubicBezTo>
                    <a:cubicBezTo>
                      <a:pt x="139" y="307"/>
                      <a:pt x="172" y="286"/>
                      <a:pt x="189" y="253"/>
                    </a:cubicBezTo>
                    <a:cubicBezTo>
                      <a:pt x="193" y="244"/>
                      <a:pt x="199" y="233"/>
                      <a:pt x="204" y="221"/>
                    </a:cubicBezTo>
                    <a:cubicBezTo>
                      <a:pt x="211" y="209"/>
                      <a:pt x="217" y="197"/>
                      <a:pt x="223" y="185"/>
                    </a:cubicBezTo>
                    <a:cubicBezTo>
                      <a:pt x="233" y="165"/>
                      <a:pt x="243" y="144"/>
                      <a:pt x="255" y="124"/>
                    </a:cubicBezTo>
                    <a:cubicBezTo>
                      <a:pt x="309" y="34"/>
                      <a:pt x="309" y="34"/>
                      <a:pt x="309" y="34"/>
                    </a:cubicBezTo>
                    <a:cubicBezTo>
                      <a:pt x="313" y="26"/>
                      <a:pt x="312" y="18"/>
                      <a:pt x="305" y="9"/>
                    </a:cubicBezTo>
                    <a:cubicBezTo>
                      <a:pt x="300" y="2"/>
                      <a:pt x="290" y="0"/>
                      <a:pt x="280" y="5"/>
                    </a:cubicBezTo>
                    <a:cubicBezTo>
                      <a:pt x="190" y="59"/>
                      <a:pt x="190" y="59"/>
                      <a:pt x="190" y="59"/>
                    </a:cubicBezTo>
                    <a:cubicBezTo>
                      <a:pt x="163" y="75"/>
                      <a:pt x="132" y="92"/>
                      <a:pt x="93" y="110"/>
                    </a:cubicBezTo>
                    <a:cubicBezTo>
                      <a:pt x="83" y="114"/>
                      <a:pt x="72" y="119"/>
                      <a:pt x="61" y="125"/>
                    </a:cubicBezTo>
                    <a:cubicBezTo>
                      <a:pt x="20" y="146"/>
                      <a:pt x="0" y="190"/>
                      <a:pt x="9" y="234"/>
                    </a:cubicBezTo>
                    <a:cubicBezTo>
                      <a:pt x="17" y="269"/>
                      <a:pt x="45" y="297"/>
                      <a:pt x="80" y="305"/>
                    </a:cubicBezTo>
                    <a:close/>
                    <a:moveTo>
                      <a:pt x="90" y="264"/>
                    </a:moveTo>
                    <a:cubicBezTo>
                      <a:pt x="70" y="260"/>
                      <a:pt x="54" y="244"/>
                      <a:pt x="51" y="224"/>
                    </a:cubicBezTo>
                    <a:cubicBezTo>
                      <a:pt x="45" y="198"/>
                      <a:pt x="57" y="173"/>
                      <a:pt x="80" y="162"/>
                    </a:cubicBezTo>
                    <a:cubicBezTo>
                      <a:pt x="85" y="159"/>
                      <a:pt x="91" y="156"/>
                      <a:pt x="98" y="154"/>
                    </a:cubicBezTo>
                    <a:cubicBezTo>
                      <a:pt x="102" y="152"/>
                      <a:pt x="107" y="150"/>
                      <a:pt x="111" y="147"/>
                    </a:cubicBezTo>
                    <a:cubicBezTo>
                      <a:pt x="118" y="144"/>
                      <a:pt x="125" y="141"/>
                      <a:pt x="132" y="137"/>
                    </a:cubicBezTo>
                    <a:cubicBezTo>
                      <a:pt x="159" y="124"/>
                      <a:pt x="187" y="110"/>
                      <a:pt x="213" y="95"/>
                    </a:cubicBezTo>
                    <a:cubicBezTo>
                      <a:pt x="230" y="84"/>
                      <a:pt x="230" y="84"/>
                      <a:pt x="230" y="84"/>
                    </a:cubicBezTo>
                    <a:cubicBezTo>
                      <a:pt x="219" y="101"/>
                      <a:pt x="219" y="101"/>
                      <a:pt x="219" y="101"/>
                    </a:cubicBezTo>
                    <a:cubicBezTo>
                      <a:pt x="201" y="132"/>
                      <a:pt x="184" y="165"/>
                      <a:pt x="167" y="203"/>
                    </a:cubicBezTo>
                    <a:cubicBezTo>
                      <a:pt x="164" y="211"/>
                      <a:pt x="160" y="219"/>
                      <a:pt x="156" y="226"/>
                    </a:cubicBezTo>
                    <a:cubicBezTo>
                      <a:pt x="155" y="229"/>
                      <a:pt x="153" y="232"/>
                      <a:pt x="152" y="235"/>
                    </a:cubicBezTo>
                    <a:cubicBezTo>
                      <a:pt x="141" y="258"/>
                      <a:pt x="117" y="269"/>
                      <a:pt x="9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 name="Freeform 15">
                <a:extLst>
                  <a:ext uri="{FF2B5EF4-FFF2-40B4-BE49-F238E27FC236}">
                    <a16:creationId xmlns:a16="http://schemas.microsoft.com/office/drawing/2014/main" id="{B7401B32-12E8-4A3C-B508-E5E41AB8B92B}"/>
                  </a:ext>
                </a:extLst>
              </p:cNvPr>
              <p:cNvSpPr>
                <a:spLocks/>
              </p:cNvSpPr>
              <p:nvPr/>
            </p:nvSpPr>
            <p:spPr bwMode="auto">
              <a:xfrm>
                <a:off x="4903788" y="2422526"/>
                <a:ext cx="1193800" cy="1008062"/>
              </a:xfrm>
              <a:custGeom>
                <a:avLst/>
                <a:gdLst>
                  <a:gd name="T0" fmla="*/ 1068 w 1106"/>
                  <a:gd name="T1" fmla="*/ 368 h 932"/>
                  <a:gd name="T2" fmla="*/ 1059 w 1106"/>
                  <a:gd name="T3" fmla="*/ 351 h 932"/>
                  <a:gd name="T4" fmla="*/ 551 w 1106"/>
                  <a:gd name="T5" fmla="*/ 0 h 932"/>
                  <a:gd name="T6" fmla="*/ 46 w 1106"/>
                  <a:gd name="T7" fmla="*/ 350 h 932"/>
                  <a:gd name="T8" fmla="*/ 40 w 1106"/>
                  <a:gd name="T9" fmla="*/ 366 h 932"/>
                  <a:gd name="T10" fmla="*/ 37 w 1106"/>
                  <a:gd name="T11" fmla="*/ 779 h 932"/>
                  <a:gd name="T12" fmla="*/ 40 w 1106"/>
                  <a:gd name="T13" fmla="*/ 786 h 932"/>
                  <a:gd name="T14" fmla="*/ 145 w 1106"/>
                  <a:gd name="T15" fmla="*/ 932 h 932"/>
                  <a:gd name="T16" fmla="*/ 849 w 1106"/>
                  <a:gd name="T17" fmla="*/ 912 h 932"/>
                  <a:gd name="T18" fmla="*/ 153 w 1106"/>
                  <a:gd name="T19" fmla="*/ 892 h 932"/>
                  <a:gd name="T20" fmla="*/ 126 w 1106"/>
                  <a:gd name="T21" fmla="*/ 768 h 932"/>
                  <a:gd name="T22" fmla="*/ 137 w 1106"/>
                  <a:gd name="T23" fmla="*/ 741 h 932"/>
                  <a:gd name="T24" fmla="*/ 110 w 1106"/>
                  <a:gd name="T25" fmla="*/ 731 h 932"/>
                  <a:gd name="T26" fmla="*/ 40 w 1106"/>
                  <a:gd name="T27" fmla="*/ 594 h 932"/>
                  <a:gd name="T28" fmla="*/ 180 w 1106"/>
                  <a:gd name="T29" fmla="*/ 573 h 932"/>
                  <a:gd name="T30" fmla="*/ 40 w 1106"/>
                  <a:gd name="T31" fmla="*/ 552 h 932"/>
                  <a:gd name="T32" fmla="*/ 113 w 1106"/>
                  <a:gd name="T33" fmla="*/ 410 h 932"/>
                  <a:gd name="T34" fmla="*/ 140 w 1106"/>
                  <a:gd name="T35" fmla="*/ 399 h 932"/>
                  <a:gd name="T36" fmla="*/ 88 w 1106"/>
                  <a:gd name="T37" fmla="*/ 355 h 932"/>
                  <a:gd name="T38" fmla="*/ 206 w 1106"/>
                  <a:gd name="T39" fmla="*/ 256 h 932"/>
                  <a:gd name="T40" fmla="*/ 236 w 1106"/>
                  <a:gd name="T41" fmla="*/ 256 h 932"/>
                  <a:gd name="T42" fmla="*/ 199 w 1106"/>
                  <a:gd name="T43" fmla="*/ 190 h 932"/>
                  <a:gd name="T44" fmla="*/ 358 w 1106"/>
                  <a:gd name="T45" fmla="*/ 146 h 932"/>
                  <a:gd name="T46" fmla="*/ 385 w 1106"/>
                  <a:gd name="T47" fmla="*/ 157 h 932"/>
                  <a:gd name="T48" fmla="*/ 395 w 1106"/>
                  <a:gd name="T49" fmla="*/ 130 h 932"/>
                  <a:gd name="T50" fmla="*/ 532 w 1106"/>
                  <a:gd name="T51" fmla="*/ 41 h 932"/>
                  <a:gd name="T52" fmla="*/ 553 w 1106"/>
                  <a:gd name="T53" fmla="*/ 200 h 932"/>
                  <a:gd name="T54" fmla="*/ 574 w 1106"/>
                  <a:gd name="T55" fmla="*/ 41 h 932"/>
                  <a:gd name="T56" fmla="*/ 716 w 1106"/>
                  <a:gd name="T57" fmla="*/ 133 h 932"/>
                  <a:gd name="T58" fmla="*/ 735 w 1106"/>
                  <a:gd name="T59" fmla="*/ 162 h 932"/>
                  <a:gd name="T60" fmla="*/ 777 w 1106"/>
                  <a:gd name="T61" fmla="*/ 95 h 932"/>
                  <a:gd name="T62" fmla="*/ 870 w 1106"/>
                  <a:gd name="T63" fmla="*/ 227 h 932"/>
                  <a:gd name="T64" fmla="*/ 885 w 1106"/>
                  <a:gd name="T65" fmla="*/ 262 h 932"/>
                  <a:gd name="T66" fmla="*/ 933 w 1106"/>
                  <a:gd name="T67" fmla="*/ 222 h 932"/>
                  <a:gd name="T68" fmla="*/ 980 w 1106"/>
                  <a:gd name="T69" fmla="*/ 378 h 932"/>
                  <a:gd name="T70" fmla="*/ 988 w 1106"/>
                  <a:gd name="T71" fmla="*/ 418 h 932"/>
                  <a:gd name="T72" fmla="*/ 996 w 1106"/>
                  <a:gd name="T73" fmla="*/ 416 h 932"/>
                  <a:gd name="T74" fmla="*/ 1066 w 1106"/>
                  <a:gd name="T75" fmla="*/ 552 h 932"/>
                  <a:gd name="T76" fmla="*/ 926 w 1106"/>
                  <a:gd name="T77" fmla="*/ 573 h 932"/>
                  <a:gd name="T78" fmla="*/ 1066 w 1106"/>
                  <a:gd name="T79" fmla="*/ 594 h 932"/>
                  <a:gd name="T80" fmla="*/ 993 w 1106"/>
                  <a:gd name="T81" fmla="*/ 736 h 932"/>
                  <a:gd name="T82" fmla="*/ 965 w 1106"/>
                  <a:gd name="T83" fmla="*/ 763 h 932"/>
                  <a:gd name="T84" fmla="*/ 1021 w 1106"/>
                  <a:gd name="T85" fmla="*/ 790 h 932"/>
                  <a:gd name="T86" fmla="*/ 951 w 1106"/>
                  <a:gd name="T87" fmla="*/ 925 h 932"/>
                  <a:gd name="T88" fmla="*/ 979 w 1106"/>
                  <a:gd name="T89" fmla="*/ 926 h 932"/>
                  <a:gd name="T90" fmla="*/ 1070 w 1106"/>
                  <a:gd name="T91" fmla="*/ 378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06" h="932">
                    <a:moveTo>
                      <a:pt x="1070" y="378"/>
                    </a:moveTo>
                    <a:cubicBezTo>
                      <a:pt x="1070" y="375"/>
                      <a:pt x="1070" y="371"/>
                      <a:pt x="1068" y="368"/>
                    </a:cubicBezTo>
                    <a:cubicBezTo>
                      <a:pt x="1068" y="367"/>
                      <a:pt x="1068" y="366"/>
                      <a:pt x="1067" y="365"/>
                    </a:cubicBezTo>
                    <a:cubicBezTo>
                      <a:pt x="1065" y="360"/>
                      <a:pt x="1063" y="354"/>
                      <a:pt x="1059" y="351"/>
                    </a:cubicBezTo>
                    <a:cubicBezTo>
                      <a:pt x="1035" y="295"/>
                      <a:pt x="1002" y="241"/>
                      <a:pt x="962" y="194"/>
                    </a:cubicBezTo>
                    <a:cubicBezTo>
                      <a:pt x="857" y="69"/>
                      <a:pt x="711" y="0"/>
                      <a:pt x="551" y="0"/>
                    </a:cubicBezTo>
                    <a:cubicBezTo>
                      <a:pt x="346" y="0"/>
                      <a:pt x="215" y="105"/>
                      <a:pt x="142" y="193"/>
                    </a:cubicBezTo>
                    <a:cubicBezTo>
                      <a:pt x="102" y="240"/>
                      <a:pt x="70" y="294"/>
                      <a:pt x="46" y="350"/>
                    </a:cubicBezTo>
                    <a:cubicBezTo>
                      <a:pt x="44" y="352"/>
                      <a:pt x="43" y="354"/>
                      <a:pt x="41" y="357"/>
                    </a:cubicBezTo>
                    <a:cubicBezTo>
                      <a:pt x="40" y="360"/>
                      <a:pt x="40" y="363"/>
                      <a:pt x="40" y="366"/>
                    </a:cubicBezTo>
                    <a:cubicBezTo>
                      <a:pt x="14" y="433"/>
                      <a:pt x="0" y="502"/>
                      <a:pt x="0" y="569"/>
                    </a:cubicBezTo>
                    <a:cubicBezTo>
                      <a:pt x="0" y="656"/>
                      <a:pt x="16" y="725"/>
                      <a:pt x="37" y="779"/>
                    </a:cubicBezTo>
                    <a:cubicBezTo>
                      <a:pt x="37" y="780"/>
                      <a:pt x="37" y="781"/>
                      <a:pt x="38" y="782"/>
                    </a:cubicBezTo>
                    <a:cubicBezTo>
                      <a:pt x="38" y="783"/>
                      <a:pt x="39" y="785"/>
                      <a:pt x="40" y="786"/>
                    </a:cubicBezTo>
                    <a:cubicBezTo>
                      <a:pt x="77" y="879"/>
                      <a:pt x="129" y="924"/>
                      <a:pt x="133" y="927"/>
                    </a:cubicBezTo>
                    <a:cubicBezTo>
                      <a:pt x="136" y="930"/>
                      <a:pt x="141" y="932"/>
                      <a:pt x="145" y="932"/>
                    </a:cubicBezTo>
                    <a:cubicBezTo>
                      <a:pt x="829" y="932"/>
                      <a:pt x="829" y="932"/>
                      <a:pt x="829" y="932"/>
                    </a:cubicBezTo>
                    <a:cubicBezTo>
                      <a:pt x="840" y="932"/>
                      <a:pt x="849" y="923"/>
                      <a:pt x="849" y="912"/>
                    </a:cubicBezTo>
                    <a:cubicBezTo>
                      <a:pt x="849" y="901"/>
                      <a:pt x="840" y="892"/>
                      <a:pt x="829" y="892"/>
                    </a:cubicBezTo>
                    <a:cubicBezTo>
                      <a:pt x="153" y="892"/>
                      <a:pt x="153" y="892"/>
                      <a:pt x="153" y="892"/>
                    </a:cubicBezTo>
                    <a:cubicBezTo>
                      <a:pt x="141" y="880"/>
                      <a:pt x="110" y="845"/>
                      <a:pt x="83" y="785"/>
                    </a:cubicBezTo>
                    <a:cubicBezTo>
                      <a:pt x="126" y="768"/>
                      <a:pt x="126" y="768"/>
                      <a:pt x="126" y="768"/>
                    </a:cubicBezTo>
                    <a:cubicBezTo>
                      <a:pt x="131" y="766"/>
                      <a:pt x="135" y="762"/>
                      <a:pt x="137" y="757"/>
                    </a:cubicBezTo>
                    <a:cubicBezTo>
                      <a:pt x="139" y="752"/>
                      <a:pt x="139" y="746"/>
                      <a:pt x="137" y="741"/>
                    </a:cubicBezTo>
                    <a:cubicBezTo>
                      <a:pt x="135" y="736"/>
                      <a:pt x="131" y="732"/>
                      <a:pt x="125" y="730"/>
                    </a:cubicBezTo>
                    <a:cubicBezTo>
                      <a:pt x="120" y="729"/>
                      <a:pt x="115" y="729"/>
                      <a:pt x="110" y="731"/>
                    </a:cubicBezTo>
                    <a:cubicBezTo>
                      <a:pt x="68" y="747"/>
                      <a:pt x="68" y="747"/>
                      <a:pt x="68" y="747"/>
                    </a:cubicBezTo>
                    <a:cubicBezTo>
                      <a:pt x="54" y="705"/>
                      <a:pt x="43" y="654"/>
                      <a:pt x="40" y="594"/>
                    </a:cubicBezTo>
                    <a:cubicBezTo>
                      <a:pt x="159" y="594"/>
                      <a:pt x="159" y="594"/>
                      <a:pt x="159" y="594"/>
                    </a:cubicBezTo>
                    <a:cubicBezTo>
                      <a:pt x="172" y="594"/>
                      <a:pt x="180" y="586"/>
                      <a:pt x="180" y="573"/>
                    </a:cubicBezTo>
                    <a:cubicBezTo>
                      <a:pt x="180" y="561"/>
                      <a:pt x="172" y="552"/>
                      <a:pt x="159" y="552"/>
                    </a:cubicBezTo>
                    <a:cubicBezTo>
                      <a:pt x="40" y="552"/>
                      <a:pt x="40" y="552"/>
                      <a:pt x="40" y="552"/>
                    </a:cubicBezTo>
                    <a:cubicBezTo>
                      <a:pt x="42" y="502"/>
                      <a:pt x="53" y="447"/>
                      <a:pt x="73" y="393"/>
                    </a:cubicBezTo>
                    <a:cubicBezTo>
                      <a:pt x="113" y="410"/>
                      <a:pt x="113" y="410"/>
                      <a:pt x="113" y="410"/>
                    </a:cubicBezTo>
                    <a:cubicBezTo>
                      <a:pt x="115" y="412"/>
                      <a:pt x="120" y="412"/>
                      <a:pt x="122" y="412"/>
                    </a:cubicBezTo>
                    <a:cubicBezTo>
                      <a:pt x="130" y="412"/>
                      <a:pt x="136" y="408"/>
                      <a:pt x="140" y="399"/>
                    </a:cubicBezTo>
                    <a:cubicBezTo>
                      <a:pt x="145" y="389"/>
                      <a:pt x="140" y="376"/>
                      <a:pt x="130" y="372"/>
                    </a:cubicBezTo>
                    <a:cubicBezTo>
                      <a:pt x="88" y="355"/>
                      <a:pt x="88" y="355"/>
                      <a:pt x="88" y="355"/>
                    </a:cubicBezTo>
                    <a:cubicBezTo>
                      <a:pt x="109" y="308"/>
                      <a:pt x="137" y="262"/>
                      <a:pt x="171" y="220"/>
                    </a:cubicBezTo>
                    <a:cubicBezTo>
                      <a:pt x="206" y="256"/>
                      <a:pt x="206" y="256"/>
                      <a:pt x="206" y="256"/>
                    </a:cubicBezTo>
                    <a:cubicBezTo>
                      <a:pt x="211" y="260"/>
                      <a:pt x="215" y="262"/>
                      <a:pt x="221" y="262"/>
                    </a:cubicBezTo>
                    <a:cubicBezTo>
                      <a:pt x="227" y="262"/>
                      <a:pt x="231" y="260"/>
                      <a:pt x="236" y="256"/>
                    </a:cubicBezTo>
                    <a:cubicBezTo>
                      <a:pt x="244" y="247"/>
                      <a:pt x="244" y="235"/>
                      <a:pt x="236" y="227"/>
                    </a:cubicBezTo>
                    <a:cubicBezTo>
                      <a:pt x="199" y="190"/>
                      <a:pt x="199" y="190"/>
                      <a:pt x="199" y="190"/>
                    </a:cubicBezTo>
                    <a:cubicBezTo>
                      <a:pt x="237" y="150"/>
                      <a:pt x="283" y="115"/>
                      <a:pt x="335" y="90"/>
                    </a:cubicBezTo>
                    <a:cubicBezTo>
                      <a:pt x="358" y="146"/>
                      <a:pt x="358" y="146"/>
                      <a:pt x="358" y="146"/>
                    </a:cubicBezTo>
                    <a:cubicBezTo>
                      <a:pt x="360" y="155"/>
                      <a:pt x="369" y="159"/>
                      <a:pt x="377" y="159"/>
                    </a:cubicBezTo>
                    <a:cubicBezTo>
                      <a:pt x="379" y="159"/>
                      <a:pt x="381" y="159"/>
                      <a:pt x="385" y="157"/>
                    </a:cubicBezTo>
                    <a:cubicBezTo>
                      <a:pt x="390" y="155"/>
                      <a:pt x="394" y="151"/>
                      <a:pt x="396" y="145"/>
                    </a:cubicBezTo>
                    <a:cubicBezTo>
                      <a:pt x="398" y="140"/>
                      <a:pt x="397" y="135"/>
                      <a:pt x="395" y="130"/>
                    </a:cubicBezTo>
                    <a:cubicBezTo>
                      <a:pt x="372" y="73"/>
                      <a:pt x="372" y="73"/>
                      <a:pt x="372" y="73"/>
                    </a:cubicBezTo>
                    <a:cubicBezTo>
                      <a:pt x="421" y="54"/>
                      <a:pt x="474" y="43"/>
                      <a:pt x="532" y="41"/>
                    </a:cubicBezTo>
                    <a:cubicBezTo>
                      <a:pt x="532" y="179"/>
                      <a:pt x="532" y="179"/>
                      <a:pt x="532" y="179"/>
                    </a:cubicBezTo>
                    <a:cubicBezTo>
                      <a:pt x="532" y="192"/>
                      <a:pt x="541" y="200"/>
                      <a:pt x="553" y="200"/>
                    </a:cubicBezTo>
                    <a:cubicBezTo>
                      <a:pt x="565" y="200"/>
                      <a:pt x="574" y="192"/>
                      <a:pt x="574" y="179"/>
                    </a:cubicBezTo>
                    <a:cubicBezTo>
                      <a:pt x="574" y="41"/>
                      <a:pt x="574" y="41"/>
                      <a:pt x="574" y="41"/>
                    </a:cubicBezTo>
                    <a:cubicBezTo>
                      <a:pt x="635" y="44"/>
                      <a:pt x="690" y="57"/>
                      <a:pt x="740" y="78"/>
                    </a:cubicBezTo>
                    <a:cubicBezTo>
                      <a:pt x="716" y="133"/>
                      <a:pt x="716" y="133"/>
                      <a:pt x="716" y="133"/>
                    </a:cubicBezTo>
                    <a:cubicBezTo>
                      <a:pt x="712" y="144"/>
                      <a:pt x="716" y="156"/>
                      <a:pt x="726" y="160"/>
                    </a:cubicBezTo>
                    <a:cubicBezTo>
                      <a:pt x="729" y="162"/>
                      <a:pt x="733" y="162"/>
                      <a:pt x="735" y="162"/>
                    </a:cubicBezTo>
                    <a:cubicBezTo>
                      <a:pt x="744" y="162"/>
                      <a:pt x="752" y="156"/>
                      <a:pt x="754" y="150"/>
                    </a:cubicBezTo>
                    <a:cubicBezTo>
                      <a:pt x="777" y="95"/>
                      <a:pt x="777" y="95"/>
                      <a:pt x="777" y="95"/>
                    </a:cubicBezTo>
                    <a:cubicBezTo>
                      <a:pt x="826" y="121"/>
                      <a:pt x="869" y="154"/>
                      <a:pt x="905" y="192"/>
                    </a:cubicBezTo>
                    <a:cubicBezTo>
                      <a:pt x="870" y="227"/>
                      <a:pt x="870" y="227"/>
                      <a:pt x="870" y="227"/>
                    </a:cubicBezTo>
                    <a:cubicBezTo>
                      <a:pt x="862" y="235"/>
                      <a:pt x="862" y="247"/>
                      <a:pt x="870" y="256"/>
                    </a:cubicBezTo>
                    <a:cubicBezTo>
                      <a:pt x="875" y="260"/>
                      <a:pt x="879" y="262"/>
                      <a:pt x="885" y="262"/>
                    </a:cubicBezTo>
                    <a:cubicBezTo>
                      <a:pt x="889" y="262"/>
                      <a:pt x="895" y="260"/>
                      <a:pt x="900" y="256"/>
                    </a:cubicBezTo>
                    <a:cubicBezTo>
                      <a:pt x="933" y="222"/>
                      <a:pt x="933" y="222"/>
                      <a:pt x="933" y="222"/>
                    </a:cubicBezTo>
                    <a:cubicBezTo>
                      <a:pt x="969" y="266"/>
                      <a:pt x="998" y="313"/>
                      <a:pt x="1019" y="362"/>
                    </a:cubicBezTo>
                    <a:cubicBezTo>
                      <a:pt x="980" y="378"/>
                      <a:pt x="980" y="378"/>
                      <a:pt x="980" y="378"/>
                    </a:cubicBezTo>
                    <a:cubicBezTo>
                      <a:pt x="970" y="382"/>
                      <a:pt x="965" y="394"/>
                      <a:pt x="969" y="405"/>
                    </a:cubicBezTo>
                    <a:cubicBezTo>
                      <a:pt x="972" y="414"/>
                      <a:pt x="980" y="418"/>
                      <a:pt x="988" y="418"/>
                    </a:cubicBezTo>
                    <a:cubicBezTo>
                      <a:pt x="989" y="418"/>
                      <a:pt x="990" y="417"/>
                      <a:pt x="991" y="417"/>
                    </a:cubicBezTo>
                    <a:cubicBezTo>
                      <a:pt x="993" y="416"/>
                      <a:pt x="994" y="416"/>
                      <a:pt x="996" y="416"/>
                    </a:cubicBezTo>
                    <a:cubicBezTo>
                      <a:pt x="1036" y="403"/>
                      <a:pt x="1036" y="403"/>
                      <a:pt x="1036" y="403"/>
                    </a:cubicBezTo>
                    <a:cubicBezTo>
                      <a:pt x="1054" y="454"/>
                      <a:pt x="1064" y="505"/>
                      <a:pt x="1066" y="552"/>
                    </a:cubicBezTo>
                    <a:cubicBezTo>
                      <a:pt x="947" y="552"/>
                      <a:pt x="947" y="552"/>
                      <a:pt x="947" y="552"/>
                    </a:cubicBezTo>
                    <a:cubicBezTo>
                      <a:pt x="935" y="552"/>
                      <a:pt x="926" y="561"/>
                      <a:pt x="926" y="573"/>
                    </a:cubicBezTo>
                    <a:cubicBezTo>
                      <a:pt x="926" y="586"/>
                      <a:pt x="935" y="594"/>
                      <a:pt x="947" y="594"/>
                    </a:cubicBezTo>
                    <a:cubicBezTo>
                      <a:pt x="1066" y="594"/>
                      <a:pt x="1066" y="594"/>
                      <a:pt x="1066" y="594"/>
                    </a:cubicBezTo>
                    <a:cubicBezTo>
                      <a:pt x="1063" y="656"/>
                      <a:pt x="1051" y="709"/>
                      <a:pt x="1036" y="752"/>
                    </a:cubicBezTo>
                    <a:cubicBezTo>
                      <a:pt x="993" y="736"/>
                      <a:pt x="993" y="736"/>
                      <a:pt x="993" y="736"/>
                    </a:cubicBezTo>
                    <a:cubicBezTo>
                      <a:pt x="982" y="732"/>
                      <a:pt x="970" y="737"/>
                      <a:pt x="966" y="747"/>
                    </a:cubicBezTo>
                    <a:cubicBezTo>
                      <a:pt x="964" y="752"/>
                      <a:pt x="964" y="758"/>
                      <a:pt x="965" y="763"/>
                    </a:cubicBezTo>
                    <a:cubicBezTo>
                      <a:pt x="967" y="768"/>
                      <a:pt x="971" y="772"/>
                      <a:pt x="976" y="774"/>
                    </a:cubicBezTo>
                    <a:cubicBezTo>
                      <a:pt x="1021" y="790"/>
                      <a:pt x="1021" y="790"/>
                      <a:pt x="1021" y="790"/>
                    </a:cubicBezTo>
                    <a:cubicBezTo>
                      <a:pt x="989" y="860"/>
                      <a:pt x="952" y="897"/>
                      <a:pt x="952" y="897"/>
                    </a:cubicBezTo>
                    <a:cubicBezTo>
                      <a:pt x="944" y="905"/>
                      <a:pt x="943" y="918"/>
                      <a:pt x="951" y="925"/>
                    </a:cubicBezTo>
                    <a:cubicBezTo>
                      <a:pt x="955" y="930"/>
                      <a:pt x="960" y="932"/>
                      <a:pt x="966" y="932"/>
                    </a:cubicBezTo>
                    <a:cubicBezTo>
                      <a:pt x="971" y="932"/>
                      <a:pt x="976" y="930"/>
                      <a:pt x="979" y="926"/>
                    </a:cubicBezTo>
                    <a:cubicBezTo>
                      <a:pt x="985" y="921"/>
                      <a:pt x="1106" y="802"/>
                      <a:pt x="1106" y="566"/>
                    </a:cubicBezTo>
                    <a:cubicBezTo>
                      <a:pt x="1106" y="505"/>
                      <a:pt x="1093" y="440"/>
                      <a:pt x="1070"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4" name="Rectangle 3">
            <a:extLst>
              <a:ext uri="{FF2B5EF4-FFF2-40B4-BE49-F238E27FC236}">
                <a16:creationId xmlns:a16="http://schemas.microsoft.com/office/drawing/2014/main" id="{501F163C-2D59-42B0-B2A3-47A20A5D6539}"/>
              </a:ext>
            </a:extLst>
          </p:cNvPr>
          <p:cNvSpPr/>
          <p:nvPr/>
        </p:nvSpPr>
        <p:spPr>
          <a:xfrm>
            <a:off x="6830643" y="1950710"/>
            <a:ext cx="4429886" cy="246221"/>
          </a:xfrm>
          <a:prstGeom prst="rect">
            <a:avLst/>
          </a:prstGeom>
        </p:spPr>
        <p:txBody>
          <a:bodyPr wrap="square" lIns="0" tIns="0" rIns="0" bIns="0">
            <a:noAutofit/>
          </a:bodyPr>
          <a:lstStyle/>
          <a:p>
            <a:endParaRPr lang="en-US" sz="1200"/>
          </a:p>
        </p:txBody>
      </p:sp>
      <p:sp>
        <p:nvSpPr>
          <p:cNvPr id="48" name="Inhaltsplatzhalter 4">
            <a:extLst>
              <a:ext uri="{FF2B5EF4-FFF2-40B4-BE49-F238E27FC236}">
                <a16:creationId xmlns:a16="http://schemas.microsoft.com/office/drawing/2014/main" id="{99F499DF-28A2-46DD-A02F-CDF93E9A62BB}"/>
              </a:ext>
            </a:extLst>
          </p:cNvPr>
          <p:cNvSpPr txBox="1">
            <a:spLocks/>
          </p:cNvSpPr>
          <p:nvPr/>
        </p:nvSpPr>
        <p:spPr>
          <a:xfrm>
            <a:off x="6830642" y="3179527"/>
            <a:ext cx="4549661" cy="323678"/>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6"/>
                </a:solidFill>
                <a:latin typeface="+mj-lt"/>
              </a:rPr>
              <a:t>Continuous Monitor of Repayment Stress/Risks</a:t>
            </a:r>
            <a:endParaRPr lang="en-US" sz="1400" dirty="0">
              <a:solidFill>
                <a:schemeClr val="accent6"/>
              </a:solidFill>
              <a:latin typeface="+mj-lt"/>
            </a:endParaRPr>
          </a:p>
        </p:txBody>
      </p:sp>
      <p:sp>
        <p:nvSpPr>
          <p:cNvPr id="49" name="Rectangle 48">
            <a:extLst>
              <a:ext uri="{FF2B5EF4-FFF2-40B4-BE49-F238E27FC236}">
                <a16:creationId xmlns:a16="http://schemas.microsoft.com/office/drawing/2014/main" id="{766039BE-C674-409F-AF6E-C0C265938F6B}"/>
              </a:ext>
            </a:extLst>
          </p:cNvPr>
          <p:cNvSpPr/>
          <p:nvPr/>
        </p:nvSpPr>
        <p:spPr>
          <a:xfrm>
            <a:off x="6830641" y="3564254"/>
            <a:ext cx="5105719" cy="1022980"/>
          </a:xfrm>
          <a:prstGeom prst="rect">
            <a:avLst/>
          </a:prstGeom>
        </p:spPr>
        <p:txBody>
          <a:bodyPr wrap="square" lIns="0" tIns="0" rIns="0" bIns="0" anchor="t">
            <a:noAutofit/>
          </a:bodyPr>
          <a:lstStyle/>
          <a:p>
            <a:pPr marL="171450" indent="-171450">
              <a:lnSpc>
                <a:spcPct val="150000"/>
              </a:lnSpc>
              <a:buFont typeface="Arial" panose="020B0604020202020204" pitchFamily="34" charset="0"/>
              <a:buChar char="•"/>
            </a:pPr>
            <a:r>
              <a:rPr lang="en-US" sz="1050" b="1" dirty="0"/>
              <a:t>Historical Credit Ratings </a:t>
            </a:r>
            <a:r>
              <a:rPr lang="en-US" sz="1050" dirty="0"/>
              <a:t>are less significant now with current dynamics of COVID-19 crisis. Previous correlations are broken</a:t>
            </a:r>
          </a:p>
          <a:p>
            <a:pPr marL="171450" indent="-171450">
              <a:lnSpc>
                <a:spcPct val="150000"/>
              </a:lnSpc>
              <a:buFont typeface="Arial" panose="020B0604020202020204" pitchFamily="34" charset="0"/>
              <a:buChar char="•"/>
            </a:pPr>
            <a:r>
              <a:rPr lang="en-US" sz="1050" dirty="0"/>
              <a:t>Fin Smart-Lend uses PSD2 </a:t>
            </a:r>
            <a:r>
              <a:rPr lang="en-US" sz="1050" b="1" dirty="0"/>
              <a:t>Account Monitoring Consent</a:t>
            </a:r>
            <a:r>
              <a:rPr lang="en-US" sz="1050" dirty="0"/>
              <a:t> to enable lenders to </a:t>
            </a:r>
            <a:r>
              <a:rPr lang="en-US" sz="1050" b="1" dirty="0"/>
              <a:t>monitor Repayment Risks</a:t>
            </a:r>
            <a:r>
              <a:rPr lang="en-US" sz="1050" dirty="0"/>
              <a:t> on Loans (Real-time Stress on Accounts)</a:t>
            </a:r>
            <a:endParaRPr lang="en-US" sz="1050" b="1" dirty="0"/>
          </a:p>
        </p:txBody>
      </p:sp>
      <p:sp>
        <p:nvSpPr>
          <p:cNvPr id="50" name="Inhaltsplatzhalter 4">
            <a:extLst>
              <a:ext uri="{FF2B5EF4-FFF2-40B4-BE49-F238E27FC236}">
                <a16:creationId xmlns:a16="http://schemas.microsoft.com/office/drawing/2014/main" id="{FB48CC07-FE6C-4917-88A6-39586C525E33}"/>
              </a:ext>
            </a:extLst>
          </p:cNvPr>
          <p:cNvSpPr txBox="1">
            <a:spLocks/>
          </p:cNvSpPr>
          <p:nvPr/>
        </p:nvSpPr>
        <p:spPr>
          <a:xfrm>
            <a:off x="6830641" y="4824755"/>
            <a:ext cx="4722262" cy="323678"/>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tx2"/>
                </a:solidFill>
                <a:latin typeface="+mj-lt"/>
              </a:rPr>
              <a:t>Collaborate as a Lender Bank - Opportunity</a:t>
            </a:r>
            <a:endParaRPr lang="en-US" sz="1400" dirty="0">
              <a:solidFill>
                <a:schemeClr val="tx2"/>
              </a:solidFill>
              <a:latin typeface="+mj-lt"/>
            </a:endParaRPr>
          </a:p>
        </p:txBody>
      </p:sp>
      <p:sp>
        <p:nvSpPr>
          <p:cNvPr id="51" name="Rectangle 50">
            <a:extLst>
              <a:ext uri="{FF2B5EF4-FFF2-40B4-BE49-F238E27FC236}">
                <a16:creationId xmlns:a16="http://schemas.microsoft.com/office/drawing/2014/main" id="{FFD4826E-4A2E-4F92-8970-50309C47C8B6}"/>
              </a:ext>
            </a:extLst>
          </p:cNvPr>
          <p:cNvSpPr/>
          <p:nvPr/>
        </p:nvSpPr>
        <p:spPr>
          <a:xfrm>
            <a:off x="6785349" y="1869531"/>
            <a:ext cx="4968072" cy="1218784"/>
          </a:xfrm>
          <a:prstGeom prst="rect">
            <a:avLst/>
          </a:prstGeom>
        </p:spPr>
        <p:txBody>
          <a:bodyPr wrap="square" lIns="0" tIns="0" rIns="0" bIns="0" anchor="t">
            <a:noAutofit/>
          </a:bodyPr>
          <a:lstStyle/>
          <a:p>
            <a:pPr marL="171450" indent="-171450">
              <a:lnSpc>
                <a:spcPct val="150000"/>
              </a:lnSpc>
              <a:buFont typeface="Arial" panose="020B0604020202020204" pitchFamily="34" charset="0"/>
              <a:buChar char="•"/>
            </a:pPr>
            <a:r>
              <a:rPr lang="en-US" sz="1050" dirty="0"/>
              <a:t>Fin Smart-Lend  enables </a:t>
            </a:r>
            <a:r>
              <a:rPr lang="en-US" sz="1050" b="1" dirty="0"/>
              <a:t>Digital Cashflow Analysis </a:t>
            </a:r>
            <a:r>
              <a:rPr lang="en-US" sz="1050" dirty="0"/>
              <a:t>using PSD2 Consent</a:t>
            </a:r>
          </a:p>
          <a:p>
            <a:pPr marL="171450" indent="-171450">
              <a:lnSpc>
                <a:spcPct val="150000"/>
              </a:lnSpc>
              <a:buFont typeface="Arial" panose="020B0604020202020204" pitchFamily="34" charset="0"/>
              <a:buChar char="•"/>
            </a:pPr>
            <a:r>
              <a:rPr lang="en-US" sz="1050" dirty="0"/>
              <a:t>Direct </a:t>
            </a:r>
            <a:r>
              <a:rPr lang="en-US" sz="1050" b="1" dirty="0"/>
              <a:t>Insights to Borrower’s Financial Wealth (real time). </a:t>
            </a:r>
            <a:r>
              <a:rPr lang="en-US" sz="1050" dirty="0"/>
              <a:t>Eliminates Manual Processing of Salary/Income Statement</a:t>
            </a:r>
          </a:p>
          <a:p>
            <a:pPr marL="171450" indent="-171450">
              <a:lnSpc>
                <a:spcPct val="150000"/>
              </a:lnSpc>
              <a:buFont typeface="Arial" panose="020B0604020202020204" pitchFamily="34" charset="0"/>
              <a:buChar char="•"/>
            </a:pPr>
            <a:r>
              <a:rPr lang="en-US" sz="1050" dirty="0">
                <a:cs typeface="Arial"/>
              </a:rPr>
              <a:t>Customer Details along with </a:t>
            </a:r>
            <a:r>
              <a:rPr lang="en-US" sz="1050" b="1" dirty="0">
                <a:cs typeface="Arial"/>
              </a:rPr>
              <a:t>Alternative Data Points </a:t>
            </a:r>
            <a:r>
              <a:rPr lang="en-US" sz="1050" dirty="0">
                <a:cs typeface="Arial"/>
              </a:rPr>
              <a:t>viz Smartphone, GPS coordinates for Loan Decisioning</a:t>
            </a:r>
          </a:p>
        </p:txBody>
      </p:sp>
      <p:sp>
        <p:nvSpPr>
          <p:cNvPr id="9" name="Title 8">
            <a:extLst>
              <a:ext uri="{FF2B5EF4-FFF2-40B4-BE49-F238E27FC236}">
                <a16:creationId xmlns:a16="http://schemas.microsoft.com/office/drawing/2014/main" id="{93B8BCF1-47E4-4520-9D11-0836508E42C2}"/>
              </a:ext>
            </a:extLst>
          </p:cNvPr>
          <p:cNvSpPr>
            <a:spLocks noGrp="1"/>
          </p:cNvSpPr>
          <p:nvPr>
            <p:ph type="title"/>
          </p:nvPr>
        </p:nvSpPr>
        <p:spPr/>
        <p:txBody>
          <a:bodyPr/>
          <a:lstStyle/>
          <a:p>
            <a:r>
              <a:rPr lang="en-GB"/>
              <a:t>Fin Smart-Lend</a:t>
            </a:r>
          </a:p>
        </p:txBody>
      </p:sp>
      <p:sp>
        <p:nvSpPr>
          <p:cNvPr id="11" name="Text Placeholder 10">
            <a:extLst>
              <a:ext uri="{FF2B5EF4-FFF2-40B4-BE49-F238E27FC236}">
                <a16:creationId xmlns:a16="http://schemas.microsoft.com/office/drawing/2014/main" id="{7B8274EC-410B-4AEB-B3DF-32550710E7E3}"/>
              </a:ext>
            </a:extLst>
          </p:cNvPr>
          <p:cNvSpPr>
            <a:spLocks noGrp="1"/>
          </p:cNvSpPr>
          <p:nvPr>
            <p:ph type="body" sz="quarter" idx="13"/>
          </p:nvPr>
        </p:nvSpPr>
        <p:spPr>
          <a:xfrm>
            <a:off x="623887" y="928318"/>
            <a:ext cx="10499839" cy="486723"/>
          </a:xfrm>
        </p:spPr>
        <p:txBody>
          <a:bodyPr/>
          <a:lstStyle/>
          <a:p>
            <a:r>
              <a:rPr lang="en-GB" sz="1800" dirty="0"/>
              <a:t>Innovation with PSD2 – Lending Marketplace (Personal Loans) with Best of Breed Solutions</a:t>
            </a:r>
          </a:p>
        </p:txBody>
      </p:sp>
      <p:grpSp>
        <p:nvGrpSpPr>
          <p:cNvPr id="52" name="Group 51">
            <a:extLst>
              <a:ext uri="{FF2B5EF4-FFF2-40B4-BE49-F238E27FC236}">
                <a16:creationId xmlns:a16="http://schemas.microsoft.com/office/drawing/2014/main" id="{A182498C-F3EE-485E-B58D-B66902FAA529}"/>
              </a:ext>
            </a:extLst>
          </p:cNvPr>
          <p:cNvGrpSpPr/>
          <p:nvPr/>
        </p:nvGrpSpPr>
        <p:grpSpPr>
          <a:xfrm>
            <a:off x="831011" y="2529693"/>
            <a:ext cx="1568589" cy="513596"/>
            <a:chOff x="4962318" y="1180760"/>
            <a:chExt cx="1568589" cy="513596"/>
          </a:xfrm>
        </p:grpSpPr>
        <p:sp>
          <p:nvSpPr>
            <p:cNvPr id="53" name="Rectangle 52">
              <a:extLst>
                <a:ext uri="{FF2B5EF4-FFF2-40B4-BE49-F238E27FC236}">
                  <a16:creationId xmlns:a16="http://schemas.microsoft.com/office/drawing/2014/main" id="{88DF9839-FF3A-4E1B-94B4-8CEE2F6F78BA}"/>
                </a:ext>
              </a:extLst>
            </p:cNvPr>
            <p:cNvSpPr/>
            <p:nvPr/>
          </p:nvSpPr>
          <p:spPr>
            <a:xfrm>
              <a:off x="4962318" y="1180760"/>
              <a:ext cx="108843" cy="5040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a:p>
          </p:txBody>
        </p:sp>
        <p:sp>
          <p:nvSpPr>
            <p:cNvPr id="54" name="Rectangle 53">
              <a:extLst>
                <a:ext uri="{FF2B5EF4-FFF2-40B4-BE49-F238E27FC236}">
                  <a16:creationId xmlns:a16="http://schemas.microsoft.com/office/drawing/2014/main" id="{2BBCA6BE-2384-4E32-AD53-7BADC94A94C0}"/>
                </a:ext>
              </a:extLst>
            </p:cNvPr>
            <p:cNvSpPr/>
            <p:nvPr/>
          </p:nvSpPr>
          <p:spPr>
            <a:xfrm>
              <a:off x="5160719" y="1190356"/>
              <a:ext cx="1370188" cy="504000"/>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Customers</a:t>
              </a:r>
              <a:r>
                <a:rPr lang="en-GB" sz="1200"/>
                <a:t> </a:t>
              </a:r>
            </a:p>
            <a:p>
              <a:pPr algn="ctr"/>
              <a:r>
                <a:rPr lang="en-GB" sz="1200"/>
                <a:t>Loan Request</a:t>
              </a:r>
            </a:p>
          </p:txBody>
        </p:sp>
      </p:grpSp>
      <p:grpSp>
        <p:nvGrpSpPr>
          <p:cNvPr id="55" name="Group 54">
            <a:extLst>
              <a:ext uri="{FF2B5EF4-FFF2-40B4-BE49-F238E27FC236}">
                <a16:creationId xmlns:a16="http://schemas.microsoft.com/office/drawing/2014/main" id="{FE1B4030-FFBC-43B0-9CBD-1F4548A8616A}"/>
              </a:ext>
            </a:extLst>
          </p:cNvPr>
          <p:cNvGrpSpPr/>
          <p:nvPr/>
        </p:nvGrpSpPr>
        <p:grpSpPr>
          <a:xfrm>
            <a:off x="828015" y="4071509"/>
            <a:ext cx="1565403" cy="504000"/>
            <a:chOff x="4977430" y="1180760"/>
            <a:chExt cx="2006123" cy="504000"/>
          </a:xfrm>
        </p:grpSpPr>
        <p:sp>
          <p:nvSpPr>
            <p:cNvPr id="56" name="Rectangle 55">
              <a:extLst>
                <a:ext uri="{FF2B5EF4-FFF2-40B4-BE49-F238E27FC236}">
                  <a16:creationId xmlns:a16="http://schemas.microsoft.com/office/drawing/2014/main" id="{DB09CCAD-95B5-411C-88CE-61EA1E243000}"/>
                </a:ext>
              </a:extLst>
            </p:cNvPr>
            <p:cNvSpPr/>
            <p:nvPr/>
          </p:nvSpPr>
          <p:spPr>
            <a:xfrm>
              <a:off x="4977430" y="1180760"/>
              <a:ext cx="144000" cy="5040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7" name="Rectangle 56">
              <a:extLst>
                <a:ext uri="{FF2B5EF4-FFF2-40B4-BE49-F238E27FC236}">
                  <a16:creationId xmlns:a16="http://schemas.microsoft.com/office/drawing/2014/main" id="{6A0F8B37-CF79-427D-A690-36372E31BDAA}"/>
                </a:ext>
              </a:extLst>
            </p:cNvPr>
            <p:cNvSpPr/>
            <p:nvPr/>
          </p:nvSpPr>
          <p:spPr>
            <a:xfrm>
              <a:off x="5216575" y="1180760"/>
              <a:ext cx="1766978" cy="504000"/>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Lender Banks</a:t>
              </a:r>
            </a:p>
            <a:p>
              <a:pPr algn="ctr"/>
              <a:r>
                <a:rPr lang="en-GB" sz="1200"/>
                <a:t>Loan Offers</a:t>
              </a:r>
            </a:p>
          </p:txBody>
        </p:sp>
      </p:grpSp>
      <p:grpSp>
        <p:nvGrpSpPr>
          <p:cNvPr id="58" name="Group 57">
            <a:extLst>
              <a:ext uri="{FF2B5EF4-FFF2-40B4-BE49-F238E27FC236}">
                <a16:creationId xmlns:a16="http://schemas.microsoft.com/office/drawing/2014/main" id="{D9D98327-E56A-4462-AD7A-97B9BBBCC7ED}"/>
              </a:ext>
            </a:extLst>
          </p:cNvPr>
          <p:cNvGrpSpPr/>
          <p:nvPr/>
        </p:nvGrpSpPr>
        <p:grpSpPr>
          <a:xfrm>
            <a:off x="823487" y="4895814"/>
            <a:ext cx="1545190" cy="504000"/>
            <a:chOff x="4993036" y="1180760"/>
            <a:chExt cx="1599378" cy="396982"/>
          </a:xfrm>
        </p:grpSpPr>
        <p:sp>
          <p:nvSpPr>
            <p:cNvPr id="59" name="Rectangle 58">
              <a:extLst>
                <a:ext uri="{FF2B5EF4-FFF2-40B4-BE49-F238E27FC236}">
                  <a16:creationId xmlns:a16="http://schemas.microsoft.com/office/drawing/2014/main" id="{88BFBE06-E150-426D-834C-3029843683EE}"/>
                </a:ext>
              </a:extLst>
            </p:cNvPr>
            <p:cNvSpPr/>
            <p:nvPr/>
          </p:nvSpPr>
          <p:spPr>
            <a:xfrm>
              <a:off x="4993036" y="1180760"/>
              <a:ext cx="112660" cy="396982"/>
            </a:xfrm>
            <a:prstGeom prst="rect">
              <a:avLst/>
            </a:prstGeom>
            <a:solidFill>
              <a:schemeClr val="accent1"/>
            </a:solidFill>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2" name="Rectangle 61">
              <a:extLst>
                <a:ext uri="{FF2B5EF4-FFF2-40B4-BE49-F238E27FC236}">
                  <a16:creationId xmlns:a16="http://schemas.microsoft.com/office/drawing/2014/main" id="{CF09C9BC-A5E7-42C7-AC87-BB279FAFB373}"/>
                </a:ext>
              </a:extLst>
            </p:cNvPr>
            <p:cNvSpPr/>
            <p:nvPr/>
          </p:nvSpPr>
          <p:spPr>
            <a:xfrm>
              <a:off x="5206183" y="1180760"/>
              <a:ext cx="1386231" cy="396982"/>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Payment Providers</a:t>
              </a:r>
              <a:endParaRPr lang="en-GB" sz="1200" b="1">
                <a:cs typeface="Arial"/>
              </a:endParaRPr>
            </a:p>
          </p:txBody>
        </p:sp>
      </p:grpSp>
      <p:pic>
        <p:nvPicPr>
          <p:cNvPr id="65" name="Picture 64">
            <a:extLst>
              <a:ext uri="{FF2B5EF4-FFF2-40B4-BE49-F238E27FC236}">
                <a16:creationId xmlns:a16="http://schemas.microsoft.com/office/drawing/2014/main" id="{94AC96DA-CC54-4EFC-8BB9-7CC24EBA496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9725" y="4947100"/>
            <a:ext cx="455147" cy="455147"/>
          </a:xfrm>
          <a:prstGeom prst="rect">
            <a:avLst/>
          </a:prstGeom>
        </p:spPr>
      </p:pic>
      <p:sp>
        <p:nvSpPr>
          <p:cNvPr id="69" name="Graphic 2">
            <a:extLst>
              <a:ext uri="{FF2B5EF4-FFF2-40B4-BE49-F238E27FC236}">
                <a16:creationId xmlns:a16="http://schemas.microsoft.com/office/drawing/2014/main" id="{002EF0FD-84D9-48AF-A524-20E68256A729}"/>
              </a:ext>
            </a:extLst>
          </p:cNvPr>
          <p:cNvSpPr>
            <a:spLocks noChangeAspect="1"/>
          </p:cNvSpPr>
          <p:nvPr/>
        </p:nvSpPr>
        <p:spPr>
          <a:xfrm>
            <a:off x="222198" y="4086758"/>
            <a:ext cx="448736" cy="448736"/>
          </a:xfrm>
          <a:custGeom>
            <a:avLst/>
            <a:gdLst>
              <a:gd name="connsiteX0" fmla="*/ 4667 w 266700"/>
              <a:gd name="connsiteY0" fmla="*/ 266700 h 266700"/>
              <a:gd name="connsiteX1" fmla="*/ 262033 w 266700"/>
              <a:gd name="connsiteY1" fmla="*/ 266700 h 266700"/>
              <a:gd name="connsiteX2" fmla="*/ 266700 w 266700"/>
              <a:gd name="connsiteY2" fmla="*/ 262033 h 266700"/>
              <a:gd name="connsiteX3" fmla="*/ 266700 w 266700"/>
              <a:gd name="connsiteY3" fmla="*/ 241459 h 266700"/>
              <a:gd name="connsiteX4" fmla="*/ 262033 w 266700"/>
              <a:gd name="connsiteY4" fmla="*/ 236792 h 266700"/>
              <a:gd name="connsiteX5" fmla="*/ 246126 w 266700"/>
              <a:gd name="connsiteY5" fmla="*/ 236792 h 266700"/>
              <a:gd name="connsiteX6" fmla="*/ 246126 w 266700"/>
              <a:gd name="connsiteY6" fmla="*/ 220885 h 266700"/>
              <a:gd name="connsiteX7" fmla="*/ 241459 w 266700"/>
              <a:gd name="connsiteY7" fmla="*/ 216218 h 266700"/>
              <a:gd name="connsiteX8" fmla="*/ 225552 w 266700"/>
              <a:gd name="connsiteY8" fmla="*/ 216218 h 266700"/>
              <a:gd name="connsiteX9" fmla="*/ 225552 w 266700"/>
              <a:gd name="connsiteY9" fmla="*/ 102013 h 266700"/>
              <a:gd name="connsiteX10" fmla="*/ 241459 w 266700"/>
              <a:gd name="connsiteY10" fmla="*/ 102013 h 266700"/>
              <a:gd name="connsiteX11" fmla="*/ 246126 w 266700"/>
              <a:gd name="connsiteY11" fmla="*/ 97346 h 266700"/>
              <a:gd name="connsiteX12" fmla="*/ 246126 w 266700"/>
              <a:gd name="connsiteY12" fmla="*/ 81439 h 266700"/>
              <a:gd name="connsiteX13" fmla="*/ 262033 w 266700"/>
              <a:gd name="connsiteY13" fmla="*/ 81439 h 266700"/>
              <a:gd name="connsiteX14" fmla="*/ 266510 w 266700"/>
              <a:gd name="connsiteY14" fmla="*/ 77915 h 266700"/>
              <a:gd name="connsiteX15" fmla="*/ 264319 w 266700"/>
              <a:gd name="connsiteY15" fmla="*/ 72676 h 266700"/>
              <a:gd name="connsiteX16" fmla="*/ 135636 w 266700"/>
              <a:gd name="connsiteY16" fmla="*/ 572 h 266700"/>
              <a:gd name="connsiteX17" fmla="*/ 131064 w 266700"/>
              <a:gd name="connsiteY17" fmla="*/ 572 h 266700"/>
              <a:gd name="connsiteX18" fmla="*/ 2381 w 266700"/>
              <a:gd name="connsiteY18" fmla="*/ 72676 h 266700"/>
              <a:gd name="connsiteX19" fmla="*/ 191 w 266700"/>
              <a:gd name="connsiteY19" fmla="*/ 77915 h 266700"/>
              <a:gd name="connsiteX20" fmla="*/ 4667 w 266700"/>
              <a:gd name="connsiteY20" fmla="*/ 81439 h 266700"/>
              <a:gd name="connsiteX21" fmla="*/ 20574 w 266700"/>
              <a:gd name="connsiteY21" fmla="*/ 81439 h 266700"/>
              <a:gd name="connsiteX22" fmla="*/ 20574 w 266700"/>
              <a:gd name="connsiteY22" fmla="*/ 97346 h 266700"/>
              <a:gd name="connsiteX23" fmla="*/ 25241 w 266700"/>
              <a:gd name="connsiteY23" fmla="*/ 102013 h 266700"/>
              <a:gd name="connsiteX24" fmla="*/ 41148 w 266700"/>
              <a:gd name="connsiteY24" fmla="*/ 102013 h 266700"/>
              <a:gd name="connsiteX25" fmla="*/ 41148 w 266700"/>
              <a:gd name="connsiteY25" fmla="*/ 190024 h 266700"/>
              <a:gd name="connsiteX26" fmla="*/ 45815 w 266700"/>
              <a:gd name="connsiteY26" fmla="*/ 194691 h 266700"/>
              <a:gd name="connsiteX27" fmla="*/ 50483 w 266700"/>
              <a:gd name="connsiteY27" fmla="*/ 190024 h 266700"/>
              <a:gd name="connsiteX28" fmla="*/ 50483 w 266700"/>
              <a:gd name="connsiteY28" fmla="*/ 102013 h 266700"/>
              <a:gd name="connsiteX29" fmla="*/ 72009 w 266700"/>
              <a:gd name="connsiteY29" fmla="*/ 102013 h 266700"/>
              <a:gd name="connsiteX30" fmla="*/ 72009 w 266700"/>
              <a:gd name="connsiteY30" fmla="*/ 216218 h 266700"/>
              <a:gd name="connsiteX31" fmla="*/ 25241 w 266700"/>
              <a:gd name="connsiteY31" fmla="*/ 216218 h 266700"/>
              <a:gd name="connsiteX32" fmla="*/ 20574 w 266700"/>
              <a:gd name="connsiteY32" fmla="*/ 220885 h 266700"/>
              <a:gd name="connsiteX33" fmla="*/ 20574 w 266700"/>
              <a:gd name="connsiteY33" fmla="*/ 236792 h 266700"/>
              <a:gd name="connsiteX34" fmla="*/ 4667 w 266700"/>
              <a:gd name="connsiteY34" fmla="*/ 236792 h 266700"/>
              <a:gd name="connsiteX35" fmla="*/ 0 w 266700"/>
              <a:gd name="connsiteY35" fmla="*/ 241459 h 266700"/>
              <a:gd name="connsiteX36" fmla="*/ 0 w 266700"/>
              <a:gd name="connsiteY36" fmla="*/ 262033 h 266700"/>
              <a:gd name="connsiteX37" fmla="*/ 4667 w 266700"/>
              <a:gd name="connsiteY37" fmla="*/ 266700 h 266700"/>
              <a:gd name="connsiteX38" fmla="*/ 22574 w 266700"/>
              <a:gd name="connsiteY38" fmla="*/ 72104 h 266700"/>
              <a:gd name="connsiteX39" fmla="*/ 24194 w 266700"/>
              <a:gd name="connsiteY39" fmla="*/ 71247 h 266700"/>
              <a:gd name="connsiteX40" fmla="*/ 133350 w 266700"/>
              <a:gd name="connsiteY40" fmla="*/ 10001 h 266700"/>
              <a:gd name="connsiteX41" fmla="*/ 244126 w 266700"/>
              <a:gd name="connsiteY41" fmla="*/ 72009 h 266700"/>
              <a:gd name="connsiteX42" fmla="*/ 22574 w 266700"/>
              <a:gd name="connsiteY42" fmla="*/ 72009 h 266700"/>
              <a:gd name="connsiteX43" fmla="*/ 29909 w 266700"/>
              <a:gd name="connsiteY43" fmla="*/ 92678 h 266700"/>
              <a:gd name="connsiteX44" fmla="*/ 29909 w 266700"/>
              <a:gd name="connsiteY44" fmla="*/ 81439 h 266700"/>
              <a:gd name="connsiteX45" fmla="*/ 236696 w 266700"/>
              <a:gd name="connsiteY45" fmla="*/ 81439 h 266700"/>
              <a:gd name="connsiteX46" fmla="*/ 236696 w 266700"/>
              <a:gd name="connsiteY46" fmla="*/ 92678 h 266700"/>
              <a:gd name="connsiteX47" fmla="*/ 29909 w 266700"/>
              <a:gd name="connsiteY47" fmla="*/ 92678 h 266700"/>
              <a:gd name="connsiteX48" fmla="*/ 216218 w 266700"/>
              <a:gd name="connsiteY48" fmla="*/ 102013 h 266700"/>
              <a:gd name="connsiteX49" fmla="*/ 216218 w 266700"/>
              <a:gd name="connsiteY49" fmla="*/ 216218 h 266700"/>
              <a:gd name="connsiteX50" fmla="*/ 194691 w 266700"/>
              <a:gd name="connsiteY50" fmla="*/ 216218 h 266700"/>
              <a:gd name="connsiteX51" fmla="*/ 194691 w 266700"/>
              <a:gd name="connsiteY51" fmla="*/ 102013 h 266700"/>
              <a:gd name="connsiteX52" fmla="*/ 216218 w 266700"/>
              <a:gd name="connsiteY52" fmla="*/ 102013 h 266700"/>
              <a:gd name="connsiteX53" fmla="*/ 185261 w 266700"/>
              <a:gd name="connsiteY53" fmla="*/ 102013 h 266700"/>
              <a:gd name="connsiteX54" fmla="*/ 185261 w 266700"/>
              <a:gd name="connsiteY54" fmla="*/ 216218 h 266700"/>
              <a:gd name="connsiteX55" fmla="*/ 153448 w 266700"/>
              <a:gd name="connsiteY55" fmla="*/ 216218 h 266700"/>
              <a:gd name="connsiteX56" fmla="*/ 153448 w 266700"/>
              <a:gd name="connsiteY56" fmla="*/ 102013 h 266700"/>
              <a:gd name="connsiteX57" fmla="*/ 185261 w 266700"/>
              <a:gd name="connsiteY57" fmla="*/ 102013 h 266700"/>
              <a:gd name="connsiteX58" fmla="*/ 144113 w 266700"/>
              <a:gd name="connsiteY58" fmla="*/ 102013 h 266700"/>
              <a:gd name="connsiteX59" fmla="*/ 144113 w 266700"/>
              <a:gd name="connsiteY59" fmla="*/ 216218 h 266700"/>
              <a:gd name="connsiteX60" fmla="*/ 122587 w 266700"/>
              <a:gd name="connsiteY60" fmla="*/ 216218 h 266700"/>
              <a:gd name="connsiteX61" fmla="*/ 122587 w 266700"/>
              <a:gd name="connsiteY61" fmla="*/ 102013 h 266700"/>
              <a:gd name="connsiteX62" fmla="*/ 144113 w 266700"/>
              <a:gd name="connsiteY62" fmla="*/ 102013 h 266700"/>
              <a:gd name="connsiteX63" fmla="*/ 113252 w 266700"/>
              <a:gd name="connsiteY63" fmla="*/ 102013 h 266700"/>
              <a:gd name="connsiteX64" fmla="*/ 113252 w 266700"/>
              <a:gd name="connsiteY64" fmla="*/ 216218 h 266700"/>
              <a:gd name="connsiteX65" fmla="*/ 81439 w 266700"/>
              <a:gd name="connsiteY65" fmla="*/ 216218 h 266700"/>
              <a:gd name="connsiteX66" fmla="*/ 81439 w 266700"/>
              <a:gd name="connsiteY66" fmla="*/ 102013 h 266700"/>
              <a:gd name="connsiteX67" fmla="*/ 113252 w 266700"/>
              <a:gd name="connsiteY67" fmla="*/ 102013 h 266700"/>
              <a:gd name="connsiteX68" fmla="*/ 29909 w 266700"/>
              <a:gd name="connsiteY68" fmla="*/ 225552 h 266700"/>
              <a:gd name="connsiteX69" fmla="*/ 236696 w 266700"/>
              <a:gd name="connsiteY69" fmla="*/ 225552 h 266700"/>
              <a:gd name="connsiteX70" fmla="*/ 236696 w 266700"/>
              <a:gd name="connsiteY70" fmla="*/ 236792 h 266700"/>
              <a:gd name="connsiteX71" fmla="*/ 29909 w 266700"/>
              <a:gd name="connsiteY71" fmla="*/ 236792 h 266700"/>
              <a:gd name="connsiteX72" fmla="*/ 29909 w 266700"/>
              <a:gd name="connsiteY72" fmla="*/ 225552 h 266700"/>
              <a:gd name="connsiteX73" fmla="*/ 9335 w 266700"/>
              <a:gd name="connsiteY73" fmla="*/ 246126 h 266700"/>
              <a:gd name="connsiteX74" fmla="*/ 257366 w 266700"/>
              <a:gd name="connsiteY74" fmla="*/ 246126 h 266700"/>
              <a:gd name="connsiteX75" fmla="*/ 257366 w 266700"/>
              <a:gd name="connsiteY75" fmla="*/ 257366 h 266700"/>
              <a:gd name="connsiteX76" fmla="*/ 9335 w 266700"/>
              <a:gd name="connsiteY76" fmla="*/ 257366 h 266700"/>
              <a:gd name="connsiteX77" fmla="*/ 9335 w 266700"/>
              <a:gd name="connsiteY77" fmla="*/ 246126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66700" h="266700">
                <a:moveTo>
                  <a:pt x="4667" y="266700"/>
                </a:moveTo>
                <a:lnTo>
                  <a:pt x="262033" y="266700"/>
                </a:lnTo>
                <a:cubicBezTo>
                  <a:pt x="264605" y="266700"/>
                  <a:pt x="266700" y="264605"/>
                  <a:pt x="266700" y="262033"/>
                </a:cubicBezTo>
                <a:lnTo>
                  <a:pt x="266700" y="241459"/>
                </a:lnTo>
                <a:cubicBezTo>
                  <a:pt x="266700" y="238887"/>
                  <a:pt x="264605" y="236792"/>
                  <a:pt x="262033" y="236792"/>
                </a:cubicBezTo>
                <a:lnTo>
                  <a:pt x="246126" y="236792"/>
                </a:lnTo>
                <a:lnTo>
                  <a:pt x="246126" y="220885"/>
                </a:lnTo>
                <a:cubicBezTo>
                  <a:pt x="246126" y="218313"/>
                  <a:pt x="244031" y="216218"/>
                  <a:pt x="241459" y="216218"/>
                </a:cubicBezTo>
                <a:lnTo>
                  <a:pt x="225552" y="216218"/>
                </a:lnTo>
                <a:lnTo>
                  <a:pt x="225552" y="102013"/>
                </a:lnTo>
                <a:lnTo>
                  <a:pt x="241459" y="102013"/>
                </a:lnTo>
                <a:cubicBezTo>
                  <a:pt x="244031" y="102013"/>
                  <a:pt x="246126" y="99917"/>
                  <a:pt x="246126" y="97346"/>
                </a:cubicBezTo>
                <a:lnTo>
                  <a:pt x="246126" y="81439"/>
                </a:lnTo>
                <a:lnTo>
                  <a:pt x="262033" y="81439"/>
                </a:lnTo>
                <a:cubicBezTo>
                  <a:pt x="264128" y="81439"/>
                  <a:pt x="266033" y="80010"/>
                  <a:pt x="266510" y="77915"/>
                </a:cubicBezTo>
                <a:cubicBezTo>
                  <a:pt x="267081" y="75819"/>
                  <a:pt x="266129" y="73724"/>
                  <a:pt x="264319" y="72676"/>
                </a:cubicBezTo>
                <a:lnTo>
                  <a:pt x="135636" y="572"/>
                </a:lnTo>
                <a:cubicBezTo>
                  <a:pt x="134207" y="-191"/>
                  <a:pt x="132493" y="-191"/>
                  <a:pt x="131064" y="572"/>
                </a:cubicBezTo>
                <a:lnTo>
                  <a:pt x="2381" y="72676"/>
                </a:lnTo>
                <a:cubicBezTo>
                  <a:pt x="572" y="73724"/>
                  <a:pt x="-381" y="75819"/>
                  <a:pt x="191" y="77915"/>
                </a:cubicBezTo>
                <a:cubicBezTo>
                  <a:pt x="762" y="80010"/>
                  <a:pt x="2572" y="81439"/>
                  <a:pt x="4667" y="81439"/>
                </a:cubicBezTo>
                <a:lnTo>
                  <a:pt x="20574" y="81439"/>
                </a:lnTo>
                <a:lnTo>
                  <a:pt x="20574" y="97346"/>
                </a:lnTo>
                <a:cubicBezTo>
                  <a:pt x="20574" y="99917"/>
                  <a:pt x="22670" y="102013"/>
                  <a:pt x="25241" y="102013"/>
                </a:cubicBezTo>
                <a:lnTo>
                  <a:pt x="41148" y="102013"/>
                </a:lnTo>
                <a:lnTo>
                  <a:pt x="41148" y="190024"/>
                </a:lnTo>
                <a:cubicBezTo>
                  <a:pt x="41148" y="192596"/>
                  <a:pt x="43244" y="194691"/>
                  <a:pt x="45815" y="194691"/>
                </a:cubicBezTo>
                <a:cubicBezTo>
                  <a:pt x="48387" y="194691"/>
                  <a:pt x="50483" y="192596"/>
                  <a:pt x="50483" y="190024"/>
                </a:cubicBezTo>
                <a:lnTo>
                  <a:pt x="50483" y="102013"/>
                </a:lnTo>
                <a:lnTo>
                  <a:pt x="72009" y="102013"/>
                </a:lnTo>
                <a:lnTo>
                  <a:pt x="72009" y="216218"/>
                </a:lnTo>
                <a:lnTo>
                  <a:pt x="25241" y="216218"/>
                </a:lnTo>
                <a:cubicBezTo>
                  <a:pt x="22670" y="216218"/>
                  <a:pt x="20574" y="218313"/>
                  <a:pt x="20574" y="220885"/>
                </a:cubicBezTo>
                <a:lnTo>
                  <a:pt x="20574" y="236792"/>
                </a:lnTo>
                <a:lnTo>
                  <a:pt x="4667" y="236792"/>
                </a:lnTo>
                <a:cubicBezTo>
                  <a:pt x="2096" y="236792"/>
                  <a:pt x="0" y="238887"/>
                  <a:pt x="0" y="241459"/>
                </a:cubicBezTo>
                <a:lnTo>
                  <a:pt x="0" y="262033"/>
                </a:lnTo>
                <a:cubicBezTo>
                  <a:pt x="0" y="264605"/>
                  <a:pt x="2096" y="266700"/>
                  <a:pt x="4667" y="266700"/>
                </a:cubicBezTo>
                <a:close/>
                <a:moveTo>
                  <a:pt x="22574" y="72104"/>
                </a:moveTo>
                <a:lnTo>
                  <a:pt x="24194" y="71247"/>
                </a:lnTo>
                <a:lnTo>
                  <a:pt x="133350" y="10001"/>
                </a:lnTo>
                <a:lnTo>
                  <a:pt x="244126" y="72009"/>
                </a:lnTo>
                <a:lnTo>
                  <a:pt x="22574" y="72009"/>
                </a:lnTo>
                <a:close/>
                <a:moveTo>
                  <a:pt x="29909" y="92678"/>
                </a:moveTo>
                <a:lnTo>
                  <a:pt x="29909" y="81439"/>
                </a:lnTo>
                <a:lnTo>
                  <a:pt x="236696" y="81439"/>
                </a:lnTo>
                <a:lnTo>
                  <a:pt x="236696" y="92678"/>
                </a:lnTo>
                <a:lnTo>
                  <a:pt x="29909" y="92678"/>
                </a:lnTo>
                <a:close/>
                <a:moveTo>
                  <a:pt x="216218" y="102013"/>
                </a:moveTo>
                <a:lnTo>
                  <a:pt x="216218" y="216218"/>
                </a:lnTo>
                <a:lnTo>
                  <a:pt x="194691" y="216218"/>
                </a:lnTo>
                <a:lnTo>
                  <a:pt x="194691" y="102013"/>
                </a:lnTo>
                <a:lnTo>
                  <a:pt x="216218" y="102013"/>
                </a:lnTo>
                <a:close/>
                <a:moveTo>
                  <a:pt x="185261" y="102013"/>
                </a:moveTo>
                <a:lnTo>
                  <a:pt x="185261" y="216218"/>
                </a:lnTo>
                <a:lnTo>
                  <a:pt x="153448" y="216218"/>
                </a:lnTo>
                <a:lnTo>
                  <a:pt x="153448" y="102013"/>
                </a:lnTo>
                <a:lnTo>
                  <a:pt x="185261" y="102013"/>
                </a:lnTo>
                <a:close/>
                <a:moveTo>
                  <a:pt x="144113" y="102013"/>
                </a:moveTo>
                <a:lnTo>
                  <a:pt x="144113" y="216218"/>
                </a:lnTo>
                <a:lnTo>
                  <a:pt x="122587" y="216218"/>
                </a:lnTo>
                <a:lnTo>
                  <a:pt x="122587" y="102013"/>
                </a:lnTo>
                <a:lnTo>
                  <a:pt x="144113" y="102013"/>
                </a:lnTo>
                <a:close/>
                <a:moveTo>
                  <a:pt x="113252" y="102013"/>
                </a:moveTo>
                <a:lnTo>
                  <a:pt x="113252" y="216218"/>
                </a:lnTo>
                <a:lnTo>
                  <a:pt x="81439" y="216218"/>
                </a:lnTo>
                <a:lnTo>
                  <a:pt x="81439" y="102013"/>
                </a:lnTo>
                <a:lnTo>
                  <a:pt x="113252" y="102013"/>
                </a:lnTo>
                <a:close/>
                <a:moveTo>
                  <a:pt x="29909" y="225552"/>
                </a:moveTo>
                <a:lnTo>
                  <a:pt x="236696" y="225552"/>
                </a:lnTo>
                <a:lnTo>
                  <a:pt x="236696" y="236792"/>
                </a:lnTo>
                <a:lnTo>
                  <a:pt x="29909" y="236792"/>
                </a:lnTo>
                <a:lnTo>
                  <a:pt x="29909" y="225552"/>
                </a:lnTo>
                <a:close/>
                <a:moveTo>
                  <a:pt x="9335" y="246126"/>
                </a:moveTo>
                <a:lnTo>
                  <a:pt x="257366" y="246126"/>
                </a:lnTo>
                <a:lnTo>
                  <a:pt x="257366" y="257366"/>
                </a:lnTo>
                <a:lnTo>
                  <a:pt x="9335" y="257366"/>
                </a:lnTo>
                <a:lnTo>
                  <a:pt x="9335" y="246126"/>
                </a:lnTo>
                <a:close/>
              </a:path>
            </a:pathLst>
          </a:custGeom>
          <a:solidFill>
            <a:schemeClr val="accent1"/>
          </a:solidFill>
          <a:ln w="9525" cap="flat">
            <a:noFill/>
            <a:prstDash val="solid"/>
            <a:miter/>
          </a:ln>
        </p:spPr>
        <p:txBody>
          <a:bodyPr rtlCol="0" anchor="ctr"/>
          <a:lstStyle/>
          <a:p>
            <a:endParaRPr lang="en-GB"/>
          </a:p>
        </p:txBody>
      </p:sp>
      <p:sp>
        <p:nvSpPr>
          <p:cNvPr id="70" name="Graphic 57">
            <a:extLst>
              <a:ext uri="{FF2B5EF4-FFF2-40B4-BE49-F238E27FC236}">
                <a16:creationId xmlns:a16="http://schemas.microsoft.com/office/drawing/2014/main" id="{F5508AD3-D976-4F00-A0BF-579BC30EAA57}"/>
              </a:ext>
            </a:extLst>
          </p:cNvPr>
          <p:cNvSpPr>
            <a:spLocks noChangeAspect="1"/>
          </p:cNvSpPr>
          <p:nvPr/>
        </p:nvSpPr>
        <p:spPr>
          <a:xfrm>
            <a:off x="265869" y="2569120"/>
            <a:ext cx="491904" cy="425145"/>
          </a:xfrm>
          <a:custGeom>
            <a:avLst/>
            <a:gdLst>
              <a:gd name="connsiteX0" fmla="*/ 228505 w 266700"/>
              <a:gd name="connsiteY0" fmla="*/ 119539 h 230505"/>
              <a:gd name="connsiteX1" fmla="*/ 226505 w 266700"/>
              <a:gd name="connsiteY1" fmla="*/ 106013 h 230505"/>
              <a:gd name="connsiteX2" fmla="*/ 239078 w 266700"/>
              <a:gd name="connsiteY2" fmla="*/ 81915 h 230505"/>
              <a:gd name="connsiteX3" fmla="*/ 209550 w 266700"/>
              <a:gd name="connsiteY3" fmla="*/ 52388 h 230505"/>
              <a:gd name="connsiteX4" fmla="*/ 184976 w 266700"/>
              <a:gd name="connsiteY4" fmla="*/ 65532 h 230505"/>
              <a:gd name="connsiteX5" fmla="*/ 171450 w 266700"/>
              <a:gd name="connsiteY5" fmla="*/ 63818 h 230505"/>
              <a:gd name="connsiteX6" fmla="*/ 133350 w 266700"/>
              <a:gd name="connsiteY6" fmla="*/ 78486 h 230505"/>
              <a:gd name="connsiteX7" fmla="*/ 95250 w 266700"/>
              <a:gd name="connsiteY7" fmla="*/ 63818 h 230505"/>
              <a:gd name="connsiteX8" fmla="*/ 81725 w 266700"/>
              <a:gd name="connsiteY8" fmla="*/ 65532 h 230505"/>
              <a:gd name="connsiteX9" fmla="*/ 57150 w 266700"/>
              <a:gd name="connsiteY9" fmla="*/ 52388 h 230505"/>
              <a:gd name="connsiteX10" fmla="*/ 27623 w 266700"/>
              <a:gd name="connsiteY10" fmla="*/ 81915 h 230505"/>
              <a:gd name="connsiteX11" fmla="*/ 40195 w 266700"/>
              <a:gd name="connsiteY11" fmla="*/ 106013 h 230505"/>
              <a:gd name="connsiteX12" fmla="*/ 38195 w 266700"/>
              <a:gd name="connsiteY12" fmla="*/ 119539 h 230505"/>
              <a:gd name="connsiteX13" fmla="*/ 0 w 266700"/>
              <a:gd name="connsiteY13" fmla="*/ 173355 h 230505"/>
              <a:gd name="connsiteX14" fmla="*/ 4763 w 266700"/>
              <a:gd name="connsiteY14" fmla="*/ 178118 h 230505"/>
              <a:gd name="connsiteX15" fmla="*/ 101822 w 266700"/>
              <a:gd name="connsiteY15" fmla="*/ 178118 h 230505"/>
              <a:gd name="connsiteX16" fmla="*/ 76200 w 266700"/>
              <a:gd name="connsiteY16" fmla="*/ 225743 h 230505"/>
              <a:gd name="connsiteX17" fmla="*/ 80963 w 266700"/>
              <a:gd name="connsiteY17" fmla="*/ 230505 h 230505"/>
              <a:gd name="connsiteX18" fmla="*/ 157163 w 266700"/>
              <a:gd name="connsiteY18" fmla="*/ 230505 h 230505"/>
              <a:gd name="connsiteX19" fmla="*/ 161925 w 266700"/>
              <a:gd name="connsiteY19" fmla="*/ 225743 h 230505"/>
              <a:gd name="connsiteX20" fmla="*/ 157163 w 266700"/>
              <a:gd name="connsiteY20" fmla="*/ 220980 h 230505"/>
              <a:gd name="connsiteX21" fmla="*/ 85916 w 266700"/>
              <a:gd name="connsiteY21" fmla="*/ 220980 h 230505"/>
              <a:gd name="connsiteX22" fmla="*/ 133350 w 266700"/>
              <a:gd name="connsiteY22" fmla="*/ 178118 h 230505"/>
              <a:gd name="connsiteX23" fmla="*/ 180975 w 266700"/>
              <a:gd name="connsiteY23" fmla="*/ 225743 h 230505"/>
              <a:gd name="connsiteX24" fmla="*/ 185738 w 266700"/>
              <a:gd name="connsiteY24" fmla="*/ 230505 h 230505"/>
              <a:gd name="connsiteX25" fmla="*/ 190500 w 266700"/>
              <a:gd name="connsiteY25" fmla="*/ 225743 h 230505"/>
              <a:gd name="connsiteX26" fmla="*/ 164878 w 266700"/>
              <a:gd name="connsiteY26" fmla="*/ 178118 h 230505"/>
              <a:gd name="connsiteX27" fmla="*/ 261938 w 266700"/>
              <a:gd name="connsiteY27" fmla="*/ 178118 h 230505"/>
              <a:gd name="connsiteX28" fmla="*/ 266700 w 266700"/>
              <a:gd name="connsiteY28" fmla="*/ 173355 h 230505"/>
              <a:gd name="connsiteX29" fmla="*/ 228505 w 266700"/>
              <a:gd name="connsiteY29" fmla="*/ 119539 h 230505"/>
              <a:gd name="connsiteX30" fmla="*/ 171450 w 266700"/>
              <a:gd name="connsiteY30" fmla="*/ 73343 h 230505"/>
              <a:gd name="connsiteX31" fmla="*/ 181166 w 266700"/>
              <a:gd name="connsiteY31" fmla="*/ 74390 h 230505"/>
              <a:gd name="connsiteX32" fmla="*/ 180023 w 266700"/>
              <a:gd name="connsiteY32" fmla="*/ 81915 h 230505"/>
              <a:gd name="connsiteX33" fmla="*/ 209550 w 266700"/>
              <a:gd name="connsiteY33" fmla="*/ 111443 h 230505"/>
              <a:gd name="connsiteX34" fmla="*/ 217646 w 266700"/>
              <a:gd name="connsiteY34" fmla="*/ 110204 h 230505"/>
              <a:gd name="connsiteX35" fmla="*/ 218789 w 266700"/>
              <a:gd name="connsiteY35" fmla="*/ 116205 h 230505"/>
              <a:gd name="connsiteX36" fmla="*/ 209550 w 266700"/>
              <a:gd name="connsiteY36" fmla="*/ 116205 h 230505"/>
              <a:gd name="connsiteX37" fmla="*/ 156496 w 266700"/>
              <a:gd name="connsiteY37" fmla="*/ 116205 h 230505"/>
              <a:gd name="connsiteX38" fmla="*/ 151448 w 266700"/>
              <a:gd name="connsiteY38" fmla="*/ 111157 h 230505"/>
              <a:gd name="connsiteX39" fmla="*/ 139827 w 266700"/>
              <a:gd name="connsiteY39" fmla="*/ 85344 h 230505"/>
              <a:gd name="connsiteX40" fmla="*/ 171450 w 266700"/>
              <a:gd name="connsiteY40" fmla="*/ 73343 h 230505"/>
              <a:gd name="connsiteX41" fmla="*/ 153353 w 266700"/>
              <a:gd name="connsiteY41" fmla="*/ 134303 h 230505"/>
              <a:gd name="connsiteX42" fmla="*/ 133350 w 266700"/>
              <a:gd name="connsiteY42" fmla="*/ 154305 h 230505"/>
              <a:gd name="connsiteX43" fmla="*/ 113348 w 266700"/>
              <a:gd name="connsiteY43" fmla="*/ 134303 h 230505"/>
              <a:gd name="connsiteX44" fmla="*/ 115348 w 266700"/>
              <a:gd name="connsiteY44" fmla="*/ 125730 h 230505"/>
              <a:gd name="connsiteX45" fmla="*/ 116015 w 266700"/>
              <a:gd name="connsiteY45" fmla="*/ 124587 h 230505"/>
              <a:gd name="connsiteX46" fmla="*/ 124968 w 266700"/>
              <a:gd name="connsiteY46" fmla="*/ 116205 h 230505"/>
              <a:gd name="connsiteX47" fmla="*/ 133350 w 266700"/>
              <a:gd name="connsiteY47" fmla="*/ 114300 h 230505"/>
              <a:gd name="connsiteX48" fmla="*/ 141732 w 266700"/>
              <a:gd name="connsiteY48" fmla="*/ 116205 h 230505"/>
              <a:gd name="connsiteX49" fmla="*/ 150686 w 266700"/>
              <a:gd name="connsiteY49" fmla="*/ 124587 h 230505"/>
              <a:gd name="connsiteX50" fmla="*/ 151352 w 266700"/>
              <a:gd name="connsiteY50" fmla="*/ 125730 h 230505"/>
              <a:gd name="connsiteX51" fmla="*/ 153353 w 266700"/>
              <a:gd name="connsiteY51" fmla="*/ 134303 h 230505"/>
              <a:gd name="connsiteX52" fmla="*/ 105061 w 266700"/>
              <a:gd name="connsiteY52" fmla="*/ 142304 h 230505"/>
              <a:gd name="connsiteX53" fmla="*/ 88678 w 266700"/>
              <a:gd name="connsiteY53" fmla="*/ 125730 h 230505"/>
              <a:gd name="connsiteX54" fmla="*/ 105251 w 266700"/>
              <a:gd name="connsiteY54" fmla="*/ 125730 h 230505"/>
              <a:gd name="connsiteX55" fmla="*/ 103823 w 266700"/>
              <a:gd name="connsiteY55" fmla="*/ 134303 h 230505"/>
              <a:gd name="connsiteX56" fmla="*/ 105061 w 266700"/>
              <a:gd name="connsiteY56" fmla="*/ 142304 h 230505"/>
              <a:gd name="connsiteX57" fmla="*/ 37148 w 266700"/>
              <a:gd name="connsiteY57" fmla="*/ 81915 h 230505"/>
              <a:gd name="connsiteX58" fmla="*/ 57150 w 266700"/>
              <a:gd name="connsiteY58" fmla="*/ 61913 h 230505"/>
              <a:gd name="connsiteX59" fmla="*/ 72104 w 266700"/>
              <a:gd name="connsiteY59" fmla="*/ 68771 h 230505"/>
              <a:gd name="connsiteX60" fmla="*/ 76581 w 266700"/>
              <a:gd name="connsiteY60" fmla="*/ 77248 h 230505"/>
              <a:gd name="connsiteX61" fmla="*/ 77153 w 266700"/>
              <a:gd name="connsiteY61" fmla="*/ 81915 h 230505"/>
              <a:gd name="connsiteX62" fmla="*/ 57150 w 266700"/>
              <a:gd name="connsiteY62" fmla="*/ 101918 h 230505"/>
              <a:gd name="connsiteX63" fmla="*/ 52102 w 266700"/>
              <a:gd name="connsiteY63" fmla="*/ 101156 h 230505"/>
              <a:gd name="connsiteX64" fmla="*/ 43625 w 266700"/>
              <a:gd name="connsiteY64" fmla="*/ 96584 h 230505"/>
              <a:gd name="connsiteX65" fmla="*/ 37148 w 266700"/>
              <a:gd name="connsiteY65" fmla="*/ 81915 h 230505"/>
              <a:gd name="connsiteX66" fmla="*/ 47816 w 266700"/>
              <a:gd name="connsiteY66" fmla="*/ 116205 h 230505"/>
              <a:gd name="connsiteX67" fmla="*/ 48959 w 266700"/>
              <a:gd name="connsiteY67" fmla="*/ 110204 h 230505"/>
              <a:gd name="connsiteX68" fmla="*/ 57150 w 266700"/>
              <a:gd name="connsiteY68" fmla="*/ 111443 h 230505"/>
              <a:gd name="connsiteX69" fmla="*/ 86678 w 266700"/>
              <a:gd name="connsiteY69" fmla="*/ 81915 h 230505"/>
              <a:gd name="connsiteX70" fmla="*/ 85630 w 266700"/>
              <a:gd name="connsiteY70" fmla="*/ 74390 h 230505"/>
              <a:gd name="connsiteX71" fmla="*/ 95250 w 266700"/>
              <a:gd name="connsiteY71" fmla="*/ 73343 h 230505"/>
              <a:gd name="connsiteX72" fmla="*/ 126778 w 266700"/>
              <a:gd name="connsiteY72" fmla="*/ 85344 h 230505"/>
              <a:gd name="connsiteX73" fmla="*/ 133350 w 266700"/>
              <a:gd name="connsiteY73" fmla="*/ 92488 h 230505"/>
              <a:gd name="connsiteX74" fmla="*/ 140208 w 266700"/>
              <a:gd name="connsiteY74" fmla="*/ 105632 h 230505"/>
              <a:gd name="connsiteX75" fmla="*/ 133350 w 266700"/>
              <a:gd name="connsiteY75" fmla="*/ 104775 h 230505"/>
              <a:gd name="connsiteX76" fmla="*/ 126492 w 266700"/>
              <a:gd name="connsiteY76" fmla="*/ 105632 h 230505"/>
              <a:gd name="connsiteX77" fmla="*/ 115157 w 266700"/>
              <a:gd name="connsiteY77" fmla="*/ 111157 h 230505"/>
              <a:gd name="connsiteX78" fmla="*/ 110109 w 266700"/>
              <a:gd name="connsiteY78" fmla="*/ 116205 h 230505"/>
              <a:gd name="connsiteX79" fmla="*/ 57150 w 266700"/>
              <a:gd name="connsiteY79" fmla="*/ 116205 h 230505"/>
              <a:gd name="connsiteX80" fmla="*/ 47816 w 266700"/>
              <a:gd name="connsiteY80" fmla="*/ 116205 h 230505"/>
              <a:gd name="connsiteX81" fmla="*/ 9716 w 266700"/>
              <a:gd name="connsiteY81" fmla="*/ 168593 h 230505"/>
              <a:gd name="connsiteX82" fmla="*/ 57150 w 266700"/>
              <a:gd name="connsiteY82" fmla="*/ 125730 h 230505"/>
              <a:gd name="connsiteX83" fmla="*/ 104584 w 266700"/>
              <a:gd name="connsiteY83" fmla="*/ 168593 h 230505"/>
              <a:gd name="connsiteX84" fmla="*/ 9716 w 266700"/>
              <a:gd name="connsiteY84" fmla="*/ 168593 h 230505"/>
              <a:gd name="connsiteX85" fmla="*/ 133350 w 266700"/>
              <a:gd name="connsiteY85" fmla="*/ 168593 h 230505"/>
              <a:gd name="connsiteX86" fmla="*/ 114205 w 266700"/>
              <a:gd name="connsiteY86" fmla="*/ 171926 h 230505"/>
              <a:gd name="connsiteX87" fmla="*/ 110300 w 266700"/>
              <a:gd name="connsiteY87" fmla="*/ 152495 h 230505"/>
              <a:gd name="connsiteX88" fmla="*/ 133350 w 266700"/>
              <a:gd name="connsiteY88" fmla="*/ 163735 h 230505"/>
              <a:gd name="connsiteX89" fmla="*/ 156401 w 266700"/>
              <a:gd name="connsiteY89" fmla="*/ 152495 h 230505"/>
              <a:gd name="connsiteX90" fmla="*/ 152495 w 266700"/>
              <a:gd name="connsiteY90" fmla="*/ 171926 h 230505"/>
              <a:gd name="connsiteX91" fmla="*/ 133350 w 266700"/>
              <a:gd name="connsiteY91" fmla="*/ 168593 h 230505"/>
              <a:gd name="connsiteX92" fmla="*/ 161639 w 266700"/>
              <a:gd name="connsiteY92" fmla="*/ 142304 h 230505"/>
              <a:gd name="connsiteX93" fmla="*/ 162878 w 266700"/>
              <a:gd name="connsiteY93" fmla="*/ 134303 h 230505"/>
              <a:gd name="connsiteX94" fmla="*/ 161449 w 266700"/>
              <a:gd name="connsiteY94" fmla="*/ 125730 h 230505"/>
              <a:gd name="connsiteX95" fmla="*/ 178022 w 266700"/>
              <a:gd name="connsiteY95" fmla="*/ 125730 h 230505"/>
              <a:gd name="connsiteX96" fmla="*/ 161639 w 266700"/>
              <a:gd name="connsiteY96" fmla="*/ 142304 h 230505"/>
              <a:gd name="connsiteX97" fmla="*/ 95250 w 266700"/>
              <a:gd name="connsiteY97" fmla="*/ 59055 h 230505"/>
              <a:gd name="connsiteX98" fmla="*/ 124778 w 266700"/>
              <a:gd name="connsiteY98" fmla="*/ 29528 h 230505"/>
              <a:gd name="connsiteX99" fmla="*/ 95250 w 266700"/>
              <a:gd name="connsiteY99" fmla="*/ 0 h 230505"/>
              <a:gd name="connsiteX100" fmla="*/ 65723 w 266700"/>
              <a:gd name="connsiteY100" fmla="*/ 29528 h 230505"/>
              <a:gd name="connsiteX101" fmla="*/ 95250 w 266700"/>
              <a:gd name="connsiteY101" fmla="*/ 59055 h 230505"/>
              <a:gd name="connsiteX102" fmla="*/ 95250 w 266700"/>
              <a:gd name="connsiteY102" fmla="*/ 9525 h 230505"/>
              <a:gd name="connsiteX103" fmla="*/ 115253 w 266700"/>
              <a:gd name="connsiteY103" fmla="*/ 29528 h 230505"/>
              <a:gd name="connsiteX104" fmla="*/ 95250 w 266700"/>
              <a:gd name="connsiteY104" fmla="*/ 49530 h 230505"/>
              <a:gd name="connsiteX105" fmla="*/ 75248 w 266700"/>
              <a:gd name="connsiteY105" fmla="*/ 29528 h 230505"/>
              <a:gd name="connsiteX106" fmla="*/ 95250 w 266700"/>
              <a:gd name="connsiteY106" fmla="*/ 9525 h 230505"/>
              <a:gd name="connsiteX107" fmla="*/ 171450 w 266700"/>
              <a:gd name="connsiteY107" fmla="*/ 59055 h 230505"/>
              <a:gd name="connsiteX108" fmla="*/ 200978 w 266700"/>
              <a:gd name="connsiteY108" fmla="*/ 29528 h 230505"/>
              <a:gd name="connsiteX109" fmla="*/ 171450 w 266700"/>
              <a:gd name="connsiteY109" fmla="*/ 0 h 230505"/>
              <a:gd name="connsiteX110" fmla="*/ 141923 w 266700"/>
              <a:gd name="connsiteY110" fmla="*/ 29528 h 230505"/>
              <a:gd name="connsiteX111" fmla="*/ 171450 w 266700"/>
              <a:gd name="connsiteY111" fmla="*/ 59055 h 230505"/>
              <a:gd name="connsiteX112" fmla="*/ 171450 w 266700"/>
              <a:gd name="connsiteY112" fmla="*/ 9525 h 230505"/>
              <a:gd name="connsiteX113" fmla="*/ 191453 w 266700"/>
              <a:gd name="connsiteY113" fmla="*/ 29528 h 230505"/>
              <a:gd name="connsiteX114" fmla="*/ 171450 w 266700"/>
              <a:gd name="connsiteY114" fmla="*/ 49530 h 230505"/>
              <a:gd name="connsiteX115" fmla="*/ 151448 w 266700"/>
              <a:gd name="connsiteY115" fmla="*/ 29528 h 230505"/>
              <a:gd name="connsiteX116" fmla="*/ 171450 w 266700"/>
              <a:gd name="connsiteY116" fmla="*/ 9525 h 23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66700" h="230505">
                <a:moveTo>
                  <a:pt x="228505" y="119539"/>
                </a:moveTo>
                <a:cubicBezTo>
                  <a:pt x="228410" y="114872"/>
                  <a:pt x="227743" y="110300"/>
                  <a:pt x="226505" y="106013"/>
                </a:cubicBezTo>
                <a:cubicBezTo>
                  <a:pt x="234029" y="100679"/>
                  <a:pt x="239078" y="91916"/>
                  <a:pt x="239078" y="81915"/>
                </a:cubicBezTo>
                <a:cubicBezTo>
                  <a:pt x="239078" y="65627"/>
                  <a:pt x="225838" y="52388"/>
                  <a:pt x="209550" y="52388"/>
                </a:cubicBezTo>
                <a:cubicBezTo>
                  <a:pt x="199358" y="52388"/>
                  <a:pt x="190310" y="57626"/>
                  <a:pt x="184976" y="65532"/>
                </a:cubicBezTo>
                <a:cubicBezTo>
                  <a:pt x="180689" y="64484"/>
                  <a:pt x="176117" y="63818"/>
                  <a:pt x="171450" y="63818"/>
                </a:cubicBezTo>
                <a:cubicBezTo>
                  <a:pt x="156781" y="63818"/>
                  <a:pt x="143447" y="69437"/>
                  <a:pt x="133350" y="78486"/>
                </a:cubicBezTo>
                <a:cubicBezTo>
                  <a:pt x="123253" y="69437"/>
                  <a:pt x="109919" y="63818"/>
                  <a:pt x="95250" y="63818"/>
                </a:cubicBezTo>
                <a:cubicBezTo>
                  <a:pt x="90583" y="63818"/>
                  <a:pt x="86011" y="64484"/>
                  <a:pt x="81725" y="65532"/>
                </a:cubicBezTo>
                <a:cubicBezTo>
                  <a:pt x="76391" y="57626"/>
                  <a:pt x="67342" y="52388"/>
                  <a:pt x="57150" y="52388"/>
                </a:cubicBezTo>
                <a:cubicBezTo>
                  <a:pt x="40862" y="52388"/>
                  <a:pt x="27623" y="65627"/>
                  <a:pt x="27623" y="81915"/>
                </a:cubicBezTo>
                <a:cubicBezTo>
                  <a:pt x="27623" y="91821"/>
                  <a:pt x="32576" y="100679"/>
                  <a:pt x="40195" y="106013"/>
                </a:cubicBezTo>
                <a:cubicBezTo>
                  <a:pt x="39053" y="110300"/>
                  <a:pt x="38291" y="114872"/>
                  <a:pt x="38195" y="119539"/>
                </a:cubicBezTo>
                <a:cubicBezTo>
                  <a:pt x="16002" y="127349"/>
                  <a:pt x="0" y="148495"/>
                  <a:pt x="0" y="173355"/>
                </a:cubicBezTo>
                <a:cubicBezTo>
                  <a:pt x="0" y="176022"/>
                  <a:pt x="2096" y="178118"/>
                  <a:pt x="4763" y="178118"/>
                </a:cubicBezTo>
                <a:lnTo>
                  <a:pt x="101822" y="178118"/>
                </a:lnTo>
                <a:cubicBezTo>
                  <a:pt x="86392" y="188405"/>
                  <a:pt x="76200" y="205835"/>
                  <a:pt x="76200" y="225743"/>
                </a:cubicBezTo>
                <a:cubicBezTo>
                  <a:pt x="76200" y="228410"/>
                  <a:pt x="78296" y="230505"/>
                  <a:pt x="80963" y="230505"/>
                </a:cubicBezTo>
                <a:lnTo>
                  <a:pt x="157163" y="230505"/>
                </a:lnTo>
                <a:cubicBezTo>
                  <a:pt x="159830" y="230505"/>
                  <a:pt x="161925" y="228410"/>
                  <a:pt x="161925" y="225743"/>
                </a:cubicBezTo>
                <a:cubicBezTo>
                  <a:pt x="161925" y="223076"/>
                  <a:pt x="159830" y="220980"/>
                  <a:pt x="157163" y="220980"/>
                </a:cubicBezTo>
                <a:lnTo>
                  <a:pt x="85916" y="220980"/>
                </a:lnTo>
                <a:cubicBezTo>
                  <a:pt x="88297" y="196977"/>
                  <a:pt x="108680" y="178118"/>
                  <a:pt x="133350" y="178118"/>
                </a:cubicBezTo>
                <a:cubicBezTo>
                  <a:pt x="159639" y="178118"/>
                  <a:pt x="180975" y="199454"/>
                  <a:pt x="180975" y="225743"/>
                </a:cubicBezTo>
                <a:cubicBezTo>
                  <a:pt x="180975" y="228410"/>
                  <a:pt x="183071" y="230505"/>
                  <a:pt x="185738" y="230505"/>
                </a:cubicBezTo>
                <a:cubicBezTo>
                  <a:pt x="188405" y="230505"/>
                  <a:pt x="190500" y="228410"/>
                  <a:pt x="190500" y="225743"/>
                </a:cubicBezTo>
                <a:cubicBezTo>
                  <a:pt x="190500" y="205835"/>
                  <a:pt x="180308" y="188405"/>
                  <a:pt x="164878" y="178118"/>
                </a:cubicBezTo>
                <a:lnTo>
                  <a:pt x="261938" y="178118"/>
                </a:lnTo>
                <a:cubicBezTo>
                  <a:pt x="264605" y="178118"/>
                  <a:pt x="266700" y="176022"/>
                  <a:pt x="266700" y="173355"/>
                </a:cubicBezTo>
                <a:cubicBezTo>
                  <a:pt x="266700" y="148495"/>
                  <a:pt x="250698" y="127349"/>
                  <a:pt x="228505" y="119539"/>
                </a:cubicBezTo>
                <a:close/>
                <a:moveTo>
                  <a:pt x="171450" y="73343"/>
                </a:moveTo>
                <a:cubicBezTo>
                  <a:pt x="174784" y="73343"/>
                  <a:pt x="178022" y="73724"/>
                  <a:pt x="181166" y="74390"/>
                </a:cubicBezTo>
                <a:cubicBezTo>
                  <a:pt x="180499" y="76772"/>
                  <a:pt x="180023" y="79343"/>
                  <a:pt x="180023" y="81915"/>
                </a:cubicBezTo>
                <a:cubicBezTo>
                  <a:pt x="180023" y="98203"/>
                  <a:pt x="193262" y="111443"/>
                  <a:pt x="209550" y="111443"/>
                </a:cubicBezTo>
                <a:cubicBezTo>
                  <a:pt x="212408" y="111443"/>
                  <a:pt x="215075" y="110871"/>
                  <a:pt x="217646" y="110204"/>
                </a:cubicBezTo>
                <a:cubicBezTo>
                  <a:pt x="218123" y="112205"/>
                  <a:pt x="218599" y="114205"/>
                  <a:pt x="218789" y="116205"/>
                </a:cubicBezTo>
                <a:lnTo>
                  <a:pt x="209550" y="116205"/>
                </a:lnTo>
                <a:lnTo>
                  <a:pt x="156496" y="116205"/>
                </a:lnTo>
                <a:cubicBezTo>
                  <a:pt x="155067" y="114300"/>
                  <a:pt x="153353" y="112681"/>
                  <a:pt x="151448" y="111157"/>
                </a:cubicBezTo>
                <a:cubicBezTo>
                  <a:pt x="149733" y="101537"/>
                  <a:pt x="145733" y="92678"/>
                  <a:pt x="139827" y="85344"/>
                </a:cubicBezTo>
                <a:cubicBezTo>
                  <a:pt x="148304" y="77915"/>
                  <a:pt x="159353" y="73343"/>
                  <a:pt x="171450" y="73343"/>
                </a:cubicBezTo>
                <a:close/>
                <a:moveTo>
                  <a:pt x="153353" y="134303"/>
                </a:moveTo>
                <a:cubicBezTo>
                  <a:pt x="153353" y="145352"/>
                  <a:pt x="144399" y="154305"/>
                  <a:pt x="133350" y="154305"/>
                </a:cubicBezTo>
                <a:cubicBezTo>
                  <a:pt x="122301" y="154305"/>
                  <a:pt x="113348" y="145352"/>
                  <a:pt x="113348" y="134303"/>
                </a:cubicBezTo>
                <a:cubicBezTo>
                  <a:pt x="113348" y="131255"/>
                  <a:pt x="114109" y="128302"/>
                  <a:pt x="115348" y="125730"/>
                </a:cubicBezTo>
                <a:cubicBezTo>
                  <a:pt x="115538" y="125349"/>
                  <a:pt x="115729" y="124968"/>
                  <a:pt x="116015" y="124587"/>
                </a:cubicBezTo>
                <a:cubicBezTo>
                  <a:pt x="118110" y="120968"/>
                  <a:pt x="121158" y="118015"/>
                  <a:pt x="124968" y="116205"/>
                </a:cubicBezTo>
                <a:cubicBezTo>
                  <a:pt x="127540" y="114967"/>
                  <a:pt x="130302" y="114300"/>
                  <a:pt x="133350" y="114300"/>
                </a:cubicBezTo>
                <a:cubicBezTo>
                  <a:pt x="136398" y="114300"/>
                  <a:pt x="139160" y="114967"/>
                  <a:pt x="141732" y="116205"/>
                </a:cubicBezTo>
                <a:cubicBezTo>
                  <a:pt x="145542" y="118015"/>
                  <a:pt x="148685" y="120872"/>
                  <a:pt x="150686" y="124587"/>
                </a:cubicBezTo>
                <a:cubicBezTo>
                  <a:pt x="150876" y="124968"/>
                  <a:pt x="151162" y="125349"/>
                  <a:pt x="151352" y="125730"/>
                </a:cubicBezTo>
                <a:cubicBezTo>
                  <a:pt x="152591" y="128302"/>
                  <a:pt x="153353" y="131255"/>
                  <a:pt x="153353" y="134303"/>
                </a:cubicBezTo>
                <a:close/>
                <a:moveTo>
                  <a:pt x="105061" y="142304"/>
                </a:moveTo>
                <a:cubicBezTo>
                  <a:pt x="100775" y="135731"/>
                  <a:pt x="95250" y="130112"/>
                  <a:pt x="88678" y="125730"/>
                </a:cubicBezTo>
                <a:lnTo>
                  <a:pt x="105251" y="125730"/>
                </a:lnTo>
                <a:cubicBezTo>
                  <a:pt x="104394" y="128492"/>
                  <a:pt x="103823" y="131350"/>
                  <a:pt x="103823" y="134303"/>
                </a:cubicBezTo>
                <a:cubicBezTo>
                  <a:pt x="103823" y="137065"/>
                  <a:pt x="104299" y="139732"/>
                  <a:pt x="105061" y="142304"/>
                </a:cubicBezTo>
                <a:close/>
                <a:moveTo>
                  <a:pt x="37148" y="81915"/>
                </a:moveTo>
                <a:cubicBezTo>
                  <a:pt x="37148" y="70866"/>
                  <a:pt x="46101" y="61913"/>
                  <a:pt x="57150" y="61913"/>
                </a:cubicBezTo>
                <a:cubicBezTo>
                  <a:pt x="63151" y="61913"/>
                  <a:pt x="68390" y="64580"/>
                  <a:pt x="72104" y="68771"/>
                </a:cubicBezTo>
                <a:cubicBezTo>
                  <a:pt x="74200" y="71152"/>
                  <a:pt x="75819" y="74105"/>
                  <a:pt x="76581" y="77248"/>
                </a:cubicBezTo>
                <a:cubicBezTo>
                  <a:pt x="76962" y="78772"/>
                  <a:pt x="77153" y="80296"/>
                  <a:pt x="77153" y="81915"/>
                </a:cubicBezTo>
                <a:cubicBezTo>
                  <a:pt x="77153" y="92964"/>
                  <a:pt x="68199" y="101918"/>
                  <a:pt x="57150" y="101918"/>
                </a:cubicBezTo>
                <a:cubicBezTo>
                  <a:pt x="55436" y="101918"/>
                  <a:pt x="53721" y="101632"/>
                  <a:pt x="52102" y="101156"/>
                </a:cubicBezTo>
                <a:cubicBezTo>
                  <a:pt x="48863" y="100298"/>
                  <a:pt x="46006" y="98679"/>
                  <a:pt x="43625" y="96584"/>
                </a:cubicBezTo>
                <a:cubicBezTo>
                  <a:pt x="39719" y="92964"/>
                  <a:pt x="37148" y="87725"/>
                  <a:pt x="37148" y="81915"/>
                </a:cubicBezTo>
                <a:close/>
                <a:moveTo>
                  <a:pt x="47816" y="116205"/>
                </a:moveTo>
                <a:cubicBezTo>
                  <a:pt x="48006" y="114109"/>
                  <a:pt x="48578" y="112205"/>
                  <a:pt x="48959" y="110204"/>
                </a:cubicBezTo>
                <a:cubicBezTo>
                  <a:pt x="51626" y="110871"/>
                  <a:pt x="54293" y="111443"/>
                  <a:pt x="57150" y="111443"/>
                </a:cubicBezTo>
                <a:cubicBezTo>
                  <a:pt x="73438" y="111443"/>
                  <a:pt x="86678" y="98203"/>
                  <a:pt x="86678" y="81915"/>
                </a:cubicBezTo>
                <a:cubicBezTo>
                  <a:pt x="86678" y="79343"/>
                  <a:pt x="86201" y="76772"/>
                  <a:pt x="85630" y="74390"/>
                </a:cubicBezTo>
                <a:cubicBezTo>
                  <a:pt x="88678" y="73724"/>
                  <a:pt x="91916" y="73343"/>
                  <a:pt x="95250" y="73343"/>
                </a:cubicBezTo>
                <a:cubicBezTo>
                  <a:pt x="107347" y="73343"/>
                  <a:pt x="118396" y="77915"/>
                  <a:pt x="126778" y="85344"/>
                </a:cubicBezTo>
                <a:cubicBezTo>
                  <a:pt x="129254" y="87535"/>
                  <a:pt x="131445" y="89916"/>
                  <a:pt x="133350" y="92488"/>
                </a:cubicBezTo>
                <a:cubicBezTo>
                  <a:pt x="136303" y="96393"/>
                  <a:pt x="138589" y="100870"/>
                  <a:pt x="140208" y="105632"/>
                </a:cubicBezTo>
                <a:cubicBezTo>
                  <a:pt x="138017" y="105156"/>
                  <a:pt x="135731" y="104775"/>
                  <a:pt x="133350" y="104775"/>
                </a:cubicBezTo>
                <a:cubicBezTo>
                  <a:pt x="130969" y="104775"/>
                  <a:pt x="128683" y="105156"/>
                  <a:pt x="126492" y="105632"/>
                </a:cubicBezTo>
                <a:cubicBezTo>
                  <a:pt x="122301" y="106680"/>
                  <a:pt x="118491" y="108585"/>
                  <a:pt x="115157" y="111157"/>
                </a:cubicBezTo>
                <a:cubicBezTo>
                  <a:pt x="113252" y="112586"/>
                  <a:pt x="111633" y="114300"/>
                  <a:pt x="110109" y="116205"/>
                </a:cubicBezTo>
                <a:lnTo>
                  <a:pt x="57150" y="116205"/>
                </a:lnTo>
                <a:lnTo>
                  <a:pt x="47816" y="116205"/>
                </a:lnTo>
                <a:close/>
                <a:moveTo>
                  <a:pt x="9716" y="168593"/>
                </a:moveTo>
                <a:cubicBezTo>
                  <a:pt x="12097" y="144590"/>
                  <a:pt x="32480" y="125730"/>
                  <a:pt x="57150" y="125730"/>
                </a:cubicBezTo>
                <a:cubicBezTo>
                  <a:pt x="81820" y="125730"/>
                  <a:pt x="102108" y="144590"/>
                  <a:pt x="104584" y="168593"/>
                </a:cubicBezTo>
                <a:lnTo>
                  <a:pt x="9716" y="168593"/>
                </a:lnTo>
                <a:close/>
                <a:moveTo>
                  <a:pt x="133350" y="168593"/>
                </a:moveTo>
                <a:cubicBezTo>
                  <a:pt x="126683" y="168593"/>
                  <a:pt x="120206" y="169831"/>
                  <a:pt x="114205" y="171926"/>
                </a:cubicBezTo>
                <a:cubicBezTo>
                  <a:pt x="114014" y="165068"/>
                  <a:pt x="112681" y="158591"/>
                  <a:pt x="110300" y="152495"/>
                </a:cubicBezTo>
                <a:cubicBezTo>
                  <a:pt x="115729" y="159258"/>
                  <a:pt x="123920" y="163735"/>
                  <a:pt x="133350" y="163735"/>
                </a:cubicBezTo>
                <a:cubicBezTo>
                  <a:pt x="142685" y="163735"/>
                  <a:pt x="150971" y="159258"/>
                  <a:pt x="156401" y="152495"/>
                </a:cubicBezTo>
                <a:cubicBezTo>
                  <a:pt x="154019" y="158496"/>
                  <a:pt x="152686" y="165068"/>
                  <a:pt x="152495" y="171926"/>
                </a:cubicBezTo>
                <a:cubicBezTo>
                  <a:pt x="146495" y="169831"/>
                  <a:pt x="140018" y="168593"/>
                  <a:pt x="133350" y="168593"/>
                </a:cubicBezTo>
                <a:close/>
                <a:moveTo>
                  <a:pt x="161639" y="142304"/>
                </a:moveTo>
                <a:cubicBezTo>
                  <a:pt x="162401" y="139732"/>
                  <a:pt x="162878" y="137065"/>
                  <a:pt x="162878" y="134303"/>
                </a:cubicBezTo>
                <a:cubicBezTo>
                  <a:pt x="162878" y="131255"/>
                  <a:pt x="162306" y="128492"/>
                  <a:pt x="161449" y="125730"/>
                </a:cubicBezTo>
                <a:lnTo>
                  <a:pt x="178022" y="125730"/>
                </a:lnTo>
                <a:cubicBezTo>
                  <a:pt x="171450" y="130112"/>
                  <a:pt x="165926" y="135731"/>
                  <a:pt x="161639" y="142304"/>
                </a:cubicBezTo>
                <a:close/>
                <a:moveTo>
                  <a:pt x="95250" y="59055"/>
                </a:moveTo>
                <a:cubicBezTo>
                  <a:pt x="111538" y="59055"/>
                  <a:pt x="124778" y="45815"/>
                  <a:pt x="124778" y="29528"/>
                </a:cubicBezTo>
                <a:cubicBezTo>
                  <a:pt x="124778" y="13240"/>
                  <a:pt x="111538" y="0"/>
                  <a:pt x="95250" y="0"/>
                </a:cubicBezTo>
                <a:cubicBezTo>
                  <a:pt x="78962" y="0"/>
                  <a:pt x="65723" y="13240"/>
                  <a:pt x="65723" y="29528"/>
                </a:cubicBezTo>
                <a:cubicBezTo>
                  <a:pt x="65723" y="45815"/>
                  <a:pt x="78962" y="59055"/>
                  <a:pt x="95250" y="59055"/>
                </a:cubicBezTo>
                <a:close/>
                <a:moveTo>
                  <a:pt x="95250" y="9525"/>
                </a:moveTo>
                <a:cubicBezTo>
                  <a:pt x="106299" y="9525"/>
                  <a:pt x="115253" y="18479"/>
                  <a:pt x="115253" y="29528"/>
                </a:cubicBezTo>
                <a:cubicBezTo>
                  <a:pt x="115253" y="40577"/>
                  <a:pt x="106299" y="49530"/>
                  <a:pt x="95250" y="49530"/>
                </a:cubicBezTo>
                <a:cubicBezTo>
                  <a:pt x="84201" y="49530"/>
                  <a:pt x="75248" y="40577"/>
                  <a:pt x="75248" y="29528"/>
                </a:cubicBezTo>
                <a:cubicBezTo>
                  <a:pt x="75248" y="18479"/>
                  <a:pt x="84201" y="9525"/>
                  <a:pt x="95250" y="9525"/>
                </a:cubicBezTo>
                <a:close/>
                <a:moveTo>
                  <a:pt x="171450" y="59055"/>
                </a:moveTo>
                <a:cubicBezTo>
                  <a:pt x="187738" y="59055"/>
                  <a:pt x="200978" y="45815"/>
                  <a:pt x="200978" y="29528"/>
                </a:cubicBezTo>
                <a:cubicBezTo>
                  <a:pt x="200978" y="13240"/>
                  <a:pt x="187738" y="0"/>
                  <a:pt x="171450" y="0"/>
                </a:cubicBezTo>
                <a:cubicBezTo>
                  <a:pt x="155162" y="0"/>
                  <a:pt x="141923" y="13240"/>
                  <a:pt x="141923" y="29528"/>
                </a:cubicBezTo>
                <a:cubicBezTo>
                  <a:pt x="141923" y="45815"/>
                  <a:pt x="155162" y="59055"/>
                  <a:pt x="171450" y="59055"/>
                </a:cubicBezTo>
                <a:close/>
                <a:moveTo>
                  <a:pt x="171450" y="9525"/>
                </a:moveTo>
                <a:cubicBezTo>
                  <a:pt x="182499" y="9525"/>
                  <a:pt x="191453" y="18479"/>
                  <a:pt x="191453" y="29528"/>
                </a:cubicBezTo>
                <a:cubicBezTo>
                  <a:pt x="191453" y="40577"/>
                  <a:pt x="182499" y="49530"/>
                  <a:pt x="171450" y="49530"/>
                </a:cubicBezTo>
                <a:cubicBezTo>
                  <a:pt x="160401" y="49530"/>
                  <a:pt x="151448" y="40577"/>
                  <a:pt x="151448" y="29528"/>
                </a:cubicBezTo>
                <a:cubicBezTo>
                  <a:pt x="151448" y="18479"/>
                  <a:pt x="160401" y="9525"/>
                  <a:pt x="171450" y="9525"/>
                </a:cubicBezTo>
                <a:close/>
              </a:path>
            </a:pathLst>
          </a:custGeom>
          <a:solidFill>
            <a:schemeClr val="accent1"/>
          </a:solidFill>
          <a:ln w="9525" cap="flat">
            <a:noFill/>
            <a:prstDash val="solid"/>
            <a:miter/>
          </a:ln>
        </p:spPr>
        <p:txBody>
          <a:bodyPr rtlCol="0" anchor="ctr"/>
          <a:lstStyle/>
          <a:p>
            <a:endParaRPr lang="en-GB"/>
          </a:p>
        </p:txBody>
      </p:sp>
      <p:sp>
        <p:nvSpPr>
          <p:cNvPr id="72" name="Rectangle 71">
            <a:extLst>
              <a:ext uri="{FF2B5EF4-FFF2-40B4-BE49-F238E27FC236}">
                <a16:creationId xmlns:a16="http://schemas.microsoft.com/office/drawing/2014/main" id="{AAE91C02-CCDA-455A-9C53-65EBF6E6F127}"/>
              </a:ext>
            </a:extLst>
          </p:cNvPr>
          <p:cNvSpPr/>
          <p:nvPr/>
        </p:nvSpPr>
        <p:spPr>
          <a:xfrm>
            <a:off x="3252055" y="3641395"/>
            <a:ext cx="1066519" cy="374722"/>
          </a:xfrm>
          <a:prstGeom prst="rect">
            <a:avLst/>
          </a:prstGeom>
          <a:gradFill>
            <a:gsLst>
              <a:gs pos="0">
                <a:schemeClr val="bg1">
                  <a:lumMod val="85000"/>
                </a:schemeClr>
              </a:gs>
              <a:gs pos="0">
                <a:schemeClr val="accent2"/>
              </a:gs>
              <a:gs pos="56000">
                <a:schemeClr val="accent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t>Accounts</a:t>
            </a:r>
          </a:p>
          <a:p>
            <a:pPr algn="ctr"/>
            <a:r>
              <a:rPr lang="en-US" sz="900" b="1"/>
              <a:t>Transactions</a:t>
            </a:r>
          </a:p>
        </p:txBody>
      </p:sp>
      <p:sp>
        <p:nvSpPr>
          <p:cNvPr id="73" name="Rectangle 72">
            <a:extLst>
              <a:ext uri="{FF2B5EF4-FFF2-40B4-BE49-F238E27FC236}">
                <a16:creationId xmlns:a16="http://schemas.microsoft.com/office/drawing/2014/main" id="{111CD372-D12A-4821-9DC4-8B59A2177FAC}"/>
              </a:ext>
            </a:extLst>
          </p:cNvPr>
          <p:cNvSpPr/>
          <p:nvPr/>
        </p:nvSpPr>
        <p:spPr>
          <a:xfrm>
            <a:off x="2643199" y="2478923"/>
            <a:ext cx="46376" cy="3010654"/>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4" name="Rectangle 73">
            <a:extLst>
              <a:ext uri="{FF2B5EF4-FFF2-40B4-BE49-F238E27FC236}">
                <a16:creationId xmlns:a16="http://schemas.microsoft.com/office/drawing/2014/main" id="{058F0C19-C52B-46EA-9EDE-E0462A0EB5F5}"/>
              </a:ext>
            </a:extLst>
          </p:cNvPr>
          <p:cNvSpPr/>
          <p:nvPr/>
        </p:nvSpPr>
        <p:spPr>
          <a:xfrm>
            <a:off x="6830641" y="5191513"/>
            <a:ext cx="4899243" cy="1239170"/>
          </a:xfrm>
          <a:prstGeom prst="rect">
            <a:avLst/>
          </a:prstGeom>
        </p:spPr>
        <p:txBody>
          <a:bodyPr wrap="square" lIns="0" tIns="0" rIns="0" bIns="0">
            <a:noAutofit/>
          </a:bodyPr>
          <a:lstStyle/>
          <a:p>
            <a:pPr marL="171450" indent="-171450">
              <a:lnSpc>
                <a:spcPct val="150000"/>
              </a:lnSpc>
              <a:buFont typeface="Arial" panose="020B0604020202020204" pitchFamily="34" charset="0"/>
              <a:buChar char="•"/>
            </a:pPr>
            <a:r>
              <a:rPr lang="en-US" sz="1050"/>
              <a:t>Fin Smart-Lend creates a platform to </a:t>
            </a:r>
            <a:r>
              <a:rPr lang="en-US" sz="1050" b="1"/>
              <a:t>connect customers </a:t>
            </a:r>
            <a:r>
              <a:rPr lang="en-US" sz="1050"/>
              <a:t>with </a:t>
            </a:r>
            <a:r>
              <a:rPr lang="en-US" sz="1050" b="1"/>
              <a:t>multiple Lender Banks </a:t>
            </a:r>
            <a:r>
              <a:rPr lang="en-US" sz="1050"/>
              <a:t>for comparative Loan Offers</a:t>
            </a:r>
          </a:p>
          <a:p>
            <a:pPr marL="171450" indent="-171450">
              <a:lnSpc>
                <a:spcPct val="150000"/>
              </a:lnSpc>
              <a:buFont typeface="Arial" panose="020B0604020202020204" pitchFamily="34" charset="0"/>
              <a:buChar char="•"/>
            </a:pPr>
            <a:r>
              <a:rPr lang="en-US" sz="1050"/>
              <a:t>Lender Banks get </a:t>
            </a:r>
            <a:r>
              <a:rPr lang="en-US" sz="1050" b="1"/>
              <a:t>PSD2 Consent </a:t>
            </a:r>
            <a:r>
              <a:rPr lang="en-US" sz="1050"/>
              <a:t>to access customer’s Financial Information (</a:t>
            </a:r>
            <a:r>
              <a:rPr lang="en-US" sz="1050" b="1"/>
              <a:t>real time</a:t>
            </a:r>
            <a:r>
              <a:rPr lang="en-US" sz="1050"/>
              <a:t>) to </a:t>
            </a:r>
            <a:r>
              <a:rPr lang="en-US" sz="1050" b="1"/>
              <a:t>determine Loan Eligibility </a:t>
            </a:r>
            <a:r>
              <a:rPr lang="en-US" sz="1050"/>
              <a:t>and Personalized Offers </a:t>
            </a:r>
          </a:p>
        </p:txBody>
      </p:sp>
      <p:sp>
        <p:nvSpPr>
          <p:cNvPr id="61" name="Oval 60"/>
          <p:cNvSpPr/>
          <p:nvPr/>
        </p:nvSpPr>
        <p:spPr>
          <a:xfrm rot="10800000" flipV="1">
            <a:off x="5636755" y="4795836"/>
            <a:ext cx="944104" cy="951407"/>
          </a:xfrm>
          <a:prstGeom prst="ellipse">
            <a:avLst/>
          </a:pr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lstStyle/>
          <a:p>
            <a:pPr algn="ctr"/>
            <a:endParaRPr lang="en-US" sz="1867" b="1">
              <a:latin typeface="+mj-lt"/>
            </a:endParaRPr>
          </a:p>
        </p:txBody>
      </p:sp>
      <p:sp>
        <p:nvSpPr>
          <p:cNvPr id="75" name="Graphic 84">
            <a:extLst>
              <a:ext uri="{FF2B5EF4-FFF2-40B4-BE49-F238E27FC236}">
                <a16:creationId xmlns:a16="http://schemas.microsoft.com/office/drawing/2014/main" id="{A4F9C39D-3497-4DEA-8822-655E7ADD3478}"/>
              </a:ext>
            </a:extLst>
          </p:cNvPr>
          <p:cNvSpPr>
            <a:spLocks noChangeAspect="1"/>
          </p:cNvSpPr>
          <p:nvPr/>
        </p:nvSpPr>
        <p:spPr>
          <a:xfrm>
            <a:off x="5874096" y="1719206"/>
            <a:ext cx="432962" cy="538556"/>
          </a:xfrm>
          <a:custGeom>
            <a:avLst/>
            <a:gdLst>
              <a:gd name="connsiteX0" fmla="*/ 106109 w 216067"/>
              <a:gd name="connsiteY0" fmla="*/ 228600 h 266700"/>
              <a:gd name="connsiteX1" fmla="*/ 113062 w 216067"/>
              <a:gd name="connsiteY1" fmla="*/ 235553 h 266700"/>
              <a:gd name="connsiteX2" fmla="*/ 106109 w 216067"/>
              <a:gd name="connsiteY2" fmla="*/ 242506 h 266700"/>
              <a:gd name="connsiteX3" fmla="*/ 99155 w 216067"/>
              <a:gd name="connsiteY3" fmla="*/ 235553 h 266700"/>
              <a:gd name="connsiteX4" fmla="*/ 106109 w 216067"/>
              <a:gd name="connsiteY4" fmla="*/ 228600 h 266700"/>
              <a:gd name="connsiteX5" fmla="*/ 212217 w 216067"/>
              <a:gd name="connsiteY5" fmla="*/ 250031 h 266700"/>
              <a:gd name="connsiteX6" fmla="*/ 195072 w 216067"/>
              <a:gd name="connsiteY6" fmla="*/ 259842 h 266700"/>
              <a:gd name="connsiteX7" fmla="*/ 163068 w 216067"/>
              <a:gd name="connsiteY7" fmla="*/ 266700 h 266700"/>
              <a:gd name="connsiteX8" fmla="*/ 162306 w 216067"/>
              <a:gd name="connsiteY8" fmla="*/ 266700 h 266700"/>
              <a:gd name="connsiteX9" fmla="*/ 154305 w 216067"/>
              <a:gd name="connsiteY9" fmla="*/ 262509 h 266700"/>
              <a:gd name="connsiteX10" fmla="*/ 153543 w 216067"/>
              <a:gd name="connsiteY10" fmla="*/ 261461 h 266700"/>
              <a:gd name="connsiteX11" fmla="*/ 134493 w 216067"/>
              <a:gd name="connsiteY11" fmla="*/ 239078 h 266700"/>
              <a:gd name="connsiteX12" fmla="*/ 119253 w 216067"/>
              <a:gd name="connsiteY12" fmla="*/ 227648 h 266700"/>
              <a:gd name="connsiteX13" fmla="*/ 117443 w 216067"/>
              <a:gd name="connsiteY13" fmla="*/ 226314 h 266700"/>
              <a:gd name="connsiteX14" fmla="*/ 111919 w 216067"/>
              <a:gd name="connsiteY14" fmla="*/ 221075 h 266700"/>
              <a:gd name="connsiteX15" fmla="*/ 33528 w 216067"/>
              <a:gd name="connsiteY15" fmla="*/ 220123 h 266700"/>
              <a:gd name="connsiteX16" fmla="*/ 28766 w 216067"/>
              <a:gd name="connsiteY16" fmla="*/ 215265 h 266700"/>
              <a:gd name="connsiteX17" fmla="*/ 28766 w 216067"/>
              <a:gd name="connsiteY17" fmla="*/ 31909 h 266700"/>
              <a:gd name="connsiteX18" fmla="*/ 33623 w 216067"/>
              <a:gd name="connsiteY18" fmla="*/ 27051 h 266700"/>
              <a:gd name="connsiteX19" fmla="*/ 178594 w 216067"/>
              <a:gd name="connsiteY19" fmla="*/ 27051 h 266700"/>
              <a:gd name="connsiteX20" fmla="*/ 183452 w 216067"/>
              <a:gd name="connsiteY20" fmla="*/ 31909 h 266700"/>
              <a:gd name="connsiteX21" fmla="*/ 183452 w 216067"/>
              <a:gd name="connsiteY21" fmla="*/ 179261 h 266700"/>
              <a:gd name="connsiteX22" fmla="*/ 191453 w 216067"/>
              <a:gd name="connsiteY22" fmla="*/ 178118 h 266700"/>
              <a:gd name="connsiteX23" fmla="*/ 200978 w 216067"/>
              <a:gd name="connsiteY23" fmla="*/ 185833 h 266700"/>
              <a:gd name="connsiteX24" fmla="*/ 202121 w 216067"/>
              <a:gd name="connsiteY24" fmla="*/ 188214 h 266700"/>
              <a:gd name="connsiteX25" fmla="*/ 202121 w 216067"/>
              <a:gd name="connsiteY25" fmla="*/ 12859 h 266700"/>
              <a:gd name="connsiteX26" fmla="*/ 198882 w 216067"/>
              <a:gd name="connsiteY26" fmla="*/ 9620 h 266700"/>
              <a:gd name="connsiteX27" fmla="*/ 12859 w 216067"/>
              <a:gd name="connsiteY27" fmla="*/ 9620 h 266700"/>
              <a:gd name="connsiteX28" fmla="*/ 9620 w 216067"/>
              <a:gd name="connsiteY28" fmla="*/ 12859 h 266700"/>
              <a:gd name="connsiteX29" fmla="*/ 9620 w 216067"/>
              <a:gd name="connsiteY29" fmla="*/ 246698 h 266700"/>
              <a:gd name="connsiteX30" fmla="*/ 12859 w 216067"/>
              <a:gd name="connsiteY30" fmla="*/ 249936 h 266700"/>
              <a:gd name="connsiteX31" fmla="*/ 115443 w 216067"/>
              <a:gd name="connsiteY31" fmla="*/ 249936 h 266700"/>
              <a:gd name="connsiteX32" fmla="*/ 120301 w 216067"/>
              <a:gd name="connsiteY32" fmla="*/ 254794 h 266700"/>
              <a:gd name="connsiteX33" fmla="*/ 115443 w 216067"/>
              <a:gd name="connsiteY33" fmla="*/ 259652 h 266700"/>
              <a:gd name="connsiteX34" fmla="*/ 12859 w 216067"/>
              <a:gd name="connsiteY34" fmla="*/ 259652 h 266700"/>
              <a:gd name="connsiteX35" fmla="*/ 0 w 216067"/>
              <a:gd name="connsiteY35" fmla="*/ 246698 h 266700"/>
              <a:gd name="connsiteX36" fmla="*/ 0 w 216067"/>
              <a:gd name="connsiteY36" fmla="*/ 12859 h 266700"/>
              <a:gd name="connsiteX37" fmla="*/ 12859 w 216067"/>
              <a:gd name="connsiteY37" fmla="*/ 0 h 266700"/>
              <a:gd name="connsiteX38" fmla="*/ 198692 w 216067"/>
              <a:gd name="connsiteY38" fmla="*/ 0 h 266700"/>
              <a:gd name="connsiteX39" fmla="*/ 211550 w 216067"/>
              <a:gd name="connsiteY39" fmla="*/ 12859 h 266700"/>
              <a:gd name="connsiteX40" fmla="*/ 211550 w 216067"/>
              <a:gd name="connsiteY40" fmla="*/ 213836 h 266700"/>
              <a:gd name="connsiteX41" fmla="*/ 216027 w 216067"/>
              <a:gd name="connsiteY41" fmla="*/ 240602 h 266700"/>
              <a:gd name="connsiteX42" fmla="*/ 212217 w 216067"/>
              <a:gd name="connsiteY42" fmla="*/ 250031 h 266700"/>
              <a:gd name="connsiteX43" fmla="*/ 129445 w 216067"/>
              <a:gd name="connsiteY43" fmla="*/ 202597 h 266700"/>
              <a:gd name="connsiteX44" fmla="*/ 135065 w 216067"/>
              <a:gd name="connsiteY44" fmla="*/ 205931 h 266700"/>
              <a:gd name="connsiteX45" fmla="*/ 127730 w 216067"/>
              <a:gd name="connsiteY45" fmla="*/ 187547 h 266700"/>
              <a:gd name="connsiteX46" fmla="*/ 120301 w 216067"/>
              <a:gd name="connsiteY46" fmla="*/ 168688 h 266700"/>
              <a:gd name="connsiteX47" fmla="*/ 118396 w 216067"/>
              <a:gd name="connsiteY47" fmla="*/ 160496 h 266700"/>
              <a:gd name="connsiteX48" fmla="*/ 128969 w 216067"/>
              <a:gd name="connsiteY48" fmla="*/ 148495 h 266700"/>
              <a:gd name="connsiteX49" fmla="*/ 143828 w 216067"/>
              <a:gd name="connsiteY49" fmla="*/ 156401 h 266700"/>
              <a:gd name="connsiteX50" fmla="*/ 152400 w 216067"/>
              <a:gd name="connsiteY50" fmla="*/ 176689 h 266700"/>
              <a:gd name="connsiteX51" fmla="*/ 154591 w 216067"/>
              <a:gd name="connsiteY51" fmla="*/ 182023 h 266700"/>
              <a:gd name="connsiteX52" fmla="*/ 166783 w 216067"/>
              <a:gd name="connsiteY52" fmla="*/ 182023 h 266700"/>
              <a:gd name="connsiteX53" fmla="*/ 173450 w 216067"/>
              <a:gd name="connsiteY53" fmla="*/ 179356 h 266700"/>
              <a:gd name="connsiteX54" fmla="*/ 173450 w 216067"/>
              <a:gd name="connsiteY54" fmla="*/ 36767 h 266700"/>
              <a:gd name="connsiteX55" fmla="*/ 38291 w 216067"/>
              <a:gd name="connsiteY55" fmla="*/ 36767 h 266700"/>
              <a:gd name="connsiteX56" fmla="*/ 38291 w 216067"/>
              <a:gd name="connsiteY56" fmla="*/ 210598 h 266700"/>
              <a:gd name="connsiteX57" fmla="*/ 110204 w 216067"/>
              <a:gd name="connsiteY57" fmla="*/ 211455 h 266700"/>
              <a:gd name="connsiteX58" fmla="*/ 116491 w 216067"/>
              <a:gd name="connsiteY58" fmla="*/ 202692 h 266700"/>
              <a:gd name="connsiteX59" fmla="*/ 129445 w 216067"/>
              <a:gd name="connsiteY59" fmla="*/ 202597 h 266700"/>
              <a:gd name="connsiteX60" fmla="*/ 206407 w 216067"/>
              <a:gd name="connsiteY60" fmla="*/ 241649 h 266700"/>
              <a:gd name="connsiteX61" fmla="*/ 202406 w 216067"/>
              <a:gd name="connsiteY61" fmla="*/ 217075 h 266700"/>
              <a:gd name="connsiteX62" fmla="*/ 201930 w 216067"/>
              <a:gd name="connsiteY62" fmla="*/ 215170 h 266700"/>
              <a:gd name="connsiteX63" fmla="*/ 200311 w 216067"/>
              <a:gd name="connsiteY63" fmla="*/ 209645 h 266700"/>
              <a:gd name="connsiteX64" fmla="*/ 192119 w 216067"/>
              <a:gd name="connsiteY64" fmla="*/ 189929 h 266700"/>
              <a:gd name="connsiteX65" fmla="*/ 189548 w 216067"/>
              <a:gd name="connsiteY65" fmla="*/ 187547 h 266700"/>
              <a:gd name="connsiteX66" fmla="*/ 185738 w 216067"/>
              <a:gd name="connsiteY66" fmla="*/ 189167 h 266700"/>
              <a:gd name="connsiteX67" fmla="*/ 184785 w 216067"/>
              <a:gd name="connsiteY67" fmla="*/ 190024 h 266700"/>
              <a:gd name="connsiteX68" fmla="*/ 184404 w 216067"/>
              <a:gd name="connsiteY68" fmla="*/ 190310 h 266700"/>
              <a:gd name="connsiteX69" fmla="*/ 179070 w 216067"/>
              <a:gd name="connsiteY69" fmla="*/ 190976 h 266700"/>
              <a:gd name="connsiteX70" fmla="*/ 178880 w 216067"/>
              <a:gd name="connsiteY70" fmla="*/ 190881 h 266700"/>
              <a:gd name="connsiteX71" fmla="*/ 177737 w 216067"/>
              <a:gd name="connsiteY71" fmla="*/ 190214 h 266700"/>
              <a:gd name="connsiteX72" fmla="*/ 176879 w 216067"/>
              <a:gd name="connsiteY72" fmla="*/ 189738 h 266700"/>
              <a:gd name="connsiteX73" fmla="*/ 175641 w 216067"/>
              <a:gd name="connsiteY73" fmla="*/ 189071 h 266700"/>
              <a:gd name="connsiteX74" fmla="*/ 171355 w 216067"/>
              <a:gd name="connsiteY74" fmla="*/ 190691 h 266700"/>
              <a:gd name="connsiteX75" fmla="*/ 163735 w 216067"/>
              <a:gd name="connsiteY75" fmla="*/ 191167 h 266700"/>
              <a:gd name="connsiteX76" fmla="*/ 157353 w 216067"/>
              <a:gd name="connsiteY76" fmla="*/ 192119 h 266700"/>
              <a:gd name="connsiteX77" fmla="*/ 155448 w 216067"/>
              <a:gd name="connsiteY77" fmla="*/ 193453 h 266700"/>
              <a:gd name="connsiteX78" fmla="*/ 155067 w 216067"/>
              <a:gd name="connsiteY78" fmla="*/ 193643 h 266700"/>
              <a:gd name="connsiteX79" fmla="*/ 150971 w 216067"/>
              <a:gd name="connsiteY79" fmla="*/ 194119 h 266700"/>
              <a:gd name="connsiteX80" fmla="*/ 148019 w 216067"/>
              <a:gd name="connsiteY80" fmla="*/ 191262 h 266700"/>
              <a:gd name="connsiteX81" fmla="*/ 147447 w 216067"/>
              <a:gd name="connsiteY81" fmla="*/ 189738 h 266700"/>
              <a:gd name="connsiteX82" fmla="*/ 146304 w 216067"/>
              <a:gd name="connsiteY82" fmla="*/ 186976 h 266700"/>
              <a:gd name="connsiteX83" fmla="*/ 143542 w 216067"/>
              <a:gd name="connsiteY83" fmla="*/ 180404 h 266700"/>
              <a:gd name="connsiteX84" fmla="*/ 134969 w 216067"/>
              <a:gd name="connsiteY84" fmla="*/ 160306 h 266700"/>
              <a:gd name="connsiteX85" fmla="*/ 130493 w 216067"/>
              <a:gd name="connsiteY85" fmla="*/ 158020 h 266700"/>
              <a:gd name="connsiteX86" fmla="*/ 128016 w 216067"/>
              <a:gd name="connsiteY86" fmla="*/ 160877 h 266700"/>
              <a:gd name="connsiteX87" fmla="*/ 129254 w 216067"/>
              <a:gd name="connsiteY87" fmla="*/ 165068 h 266700"/>
              <a:gd name="connsiteX88" fmla="*/ 136684 w 216067"/>
              <a:gd name="connsiteY88" fmla="*/ 183928 h 266700"/>
              <a:gd name="connsiteX89" fmla="*/ 144780 w 216067"/>
              <a:gd name="connsiteY89" fmla="*/ 204406 h 266700"/>
              <a:gd name="connsiteX90" fmla="*/ 147257 w 216067"/>
              <a:gd name="connsiteY90" fmla="*/ 211741 h 266700"/>
              <a:gd name="connsiteX91" fmla="*/ 148209 w 216067"/>
              <a:gd name="connsiteY91" fmla="*/ 214884 h 266700"/>
              <a:gd name="connsiteX92" fmla="*/ 146590 w 216067"/>
              <a:gd name="connsiteY92" fmla="*/ 220218 h 266700"/>
              <a:gd name="connsiteX93" fmla="*/ 146018 w 216067"/>
              <a:gd name="connsiteY93" fmla="*/ 220694 h 266700"/>
              <a:gd name="connsiteX94" fmla="*/ 140399 w 216067"/>
              <a:gd name="connsiteY94" fmla="*/ 220885 h 266700"/>
              <a:gd name="connsiteX95" fmla="*/ 139827 w 216067"/>
              <a:gd name="connsiteY95" fmla="*/ 220504 h 266700"/>
              <a:gd name="connsiteX96" fmla="*/ 138398 w 216067"/>
              <a:gd name="connsiteY96" fmla="*/ 219551 h 266700"/>
              <a:gd name="connsiteX97" fmla="*/ 134112 w 216067"/>
              <a:gd name="connsiteY97" fmla="*/ 216789 h 266700"/>
              <a:gd name="connsiteX98" fmla="*/ 124778 w 216067"/>
              <a:gd name="connsiteY98" fmla="*/ 210979 h 266700"/>
              <a:gd name="connsiteX99" fmla="*/ 121349 w 216067"/>
              <a:gd name="connsiteY99" fmla="*/ 210884 h 266700"/>
              <a:gd name="connsiteX100" fmla="*/ 119539 w 216067"/>
              <a:gd name="connsiteY100" fmla="*/ 214313 h 266700"/>
              <a:gd name="connsiteX101" fmla="*/ 122873 w 216067"/>
              <a:gd name="connsiteY101" fmla="*/ 218313 h 266700"/>
              <a:gd name="connsiteX102" fmla="*/ 124682 w 216067"/>
              <a:gd name="connsiteY102" fmla="*/ 219647 h 266700"/>
              <a:gd name="connsiteX103" fmla="*/ 140589 w 216067"/>
              <a:gd name="connsiteY103" fmla="*/ 231648 h 266700"/>
              <a:gd name="connsiteX104" fmla="*/ 161258 w 216067"/>
              <a:gd name="connsiteY104" fmla="*/ 255651 h 266700"/>
              <a:gd name="connsiteX105" fmla="*/ 162020 w 216067"/>
              <a:gd name="connsiteY105" fmla="*/ 256699 h 266700"/>
              <a:gd name="connsiteX106" fmla="*/ 162211 w 216067"/>
              <a:gd name="connsiteY106" fmla="*/ 256889 h 266700"/>
              <a:gd name="connsiteX107" fmla="*/ 162401 w 216067"/>
              <a:gd name="connsiteY107" fmla="*/ 256889 h 266700"/>
              <a:gd name="connsiteX108" fmla="*/ 191453 w 216067"/>
              <a:gd name="connsiteY108" fmla="*/ 250698 h 266700"/>
              <a:gd name="connsiteX109" fmla="*/ 205835 w 216067"/>
              <a:gd name="connsiteY109" fmla="*/ 242602 h 266700"/>
              <a:gd name="connsiteX110" fmla="*/ 206407 w 216067"/>
              <a:gd name="connsiteY110" fmla="*/ 24164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16067" h="266700">
                <a:moveTo>
                  <a:pt x="106109" y="228600"/>
                </a:moveTo>
                <a:cubicBezTo>
                  <a:pt x="109919" y="228600"/>
                  <a:pt x="113062" y="231648"/>
                  <a:pt x="113062" y="235553"/>
                </a:cubicBezTo>
                <a:cubicBezTo>
                  <a:pt x="113062" y="239363"/>
                  <a:pt x="110014" y="242506"/>
                  <a:pt x="106109" y="242506"/>
                </a:cubicBezTo>
                <a:cubicBezTo>
                  <a:pt x="102203" y="242506"/>
                  <a:pt x="99155" y="239459"/>
                  <a:pt x="99155" y="235553"/>
                </a:cubicBezTo>
                <a:cubicBezTo>
                  <a:pt x="99155" y="231743"/>
                  <a:pt x="102299" y="228600"/>
                  <a:pt x="106109" y="228600"/>
                </a:cubicBezTo>
                <a:close/>
                <a:moveTo>
                  <a:pt x="212217" y="250031"/>
                </a:moveTo>
                <a:cubicBezTo>
                  <a:pt x="206978" y="254794"/>
                  <a:pt x="200882" y="257461"/>
                  <a:pt x="195072" y="259842"/>
                </a:cubicBezTo>
                <a:cubicBezTo>
                  <a:pt x="185738" y="263652"/>
                  <a:pt x="175260" y="265938"/>
                  <a:pt x="163068" y="266700"/>
                </a:cubicBezTo>
                <a:cubicBezTo>
                  <a:pt x="162782" y="266700"/>
                  <a:pt x="162592" y="266700"/>
                  <a:pt x="162306" y="266700"/>
                </a:cubicBezTo>
                <a:cubicBezTo>
                  <a:pt x="159068" y="266700"/>
                  <a:pt x="156305" y="265271"/>
                  <a:pt x="154305" y="262509"/>
                </a:cubicBezTo>
                <a:lnTo>
                  <a:pt x="153543" y="261461"/>
                </a:lnTo>
                <a:cubicBezTo>
                  <a:pt x="147542" y="253175"/>
                  <a:pt x="141827" y="245364"/>
                  <a:pt x="134493" y="239078"/>
                </a:cubicBezTo>
                <a:cubicBezTo>
                  <a:pt x="129731" y="234982"/>
                  <a:pt x="124397" y="231267"/>
                  <a:pt x="119253" y="227648"/>
                </a:cubicBezTo>
                <a:lnTo>
                  <a:pt x="117443" y="226314"/>
                </a:lnTo>
                <a:cubicBezTo>
                  <a:pt x="115729" y="225076"/>
                  <a:pt x="113538" y="223552"/>
                  <a:pt x="111919" y="221075"/>
                </a:cubicBezTo>
                <a:lnTo>
                  <a:pt x="33528" y="220123"/>
                </a:lnTo>
                <a:cubicBezTo>
                  <a:pt x="30861" y="220123"/>
                  <a:pt x="28766" y="217932"/>
                  <a:pt x="28766" y="215265"/>
                </a:cubicBezTo>
                <a:lnTo>
                  <a:pt x="28766" y="31909"/>
                </a:lnTo>
                <a:cubicBezTo>
                  <a:pt x="28766" y="29242"/>
                  <a:pt x="30956" y="27051"/>
                  <a:pt x="33623" y="27051"/>
                </a:cubicBezTo>
                <a:lnTo>
                  <a:pt x="178594" y="27051"/>
                </a:lnTo>
                <a:cubicBezTo>
                  <a:pt x="181261" y="27051"/>
                  <a:pt x="183452" y="29242"/>
                  <a:pt x="183452" y="31909"/>
                </a:cubicBezTo>
                <a:lnTo>
                  <a:pt x="183452" y="179261"/>
                </a:lnTo>
                <a:cubicBezTo>
                  <a:pt x="186023" y="178022"/>
                  <a:pt x="188786" y="177546"/>
                  <a:pt x="191453" y="178118"/>
                </a:cubicBezTo>
                <a:cubicBezTo>
                  <a:pt x="195548" y="178880"/>
                  <a:pt x="198882" y="181642"/>
                  <a:pt x="200978" y="185833"/>
                </a:cubicBezTo>
                <a:cubicBezTo>
                  <a:pt x="201359" y="186595"/>
                  <a:pt x="201740" y="187357"/>
                  <a:pt x="202121" y="188214"/>
                </a:cubicBezTo>
                <a:lnTo>
                  <a:pt x="202121" y="12859"/>
                </a:lnTo>
                <a:cubicBezTo>
                  <a:pt x="202121" y="11049"/>
                  <a:pt x="200692" y="9620"/>
                  <a:pt x="198882" y="9620"/>
                </a:cubicBezTo>
                <a:lnTo>
                  <a:pt x="12859" y="9620"/>
                </a:lnTo>
                <a:cubicBezTo>
                  <a:pt x="11049" y="9620"/>
                  <a:pt x="9620" y="11049"/>
                  <a:pt x="9620" y="12859"/>
                </a:cubicBezTo>
                <a:lnTo>
                  <a:pt x="9620" y="246698"/>
                </a:lnTo>
                <a:cubicBezTo>
                  <a:pt x="9620" y="248507"/>
                  <a:pt x="11049" y="249936"/>
                  <a:pt x="12859" y="249936"/>
                </a:cubicBezTo>
                <a:lnTo>
                  <a:pt x="115443" y="249936"/>
                </a:lnTo>
                <a:cubicBezTo>
                  <a:pt x="118110" y="249936"/>
                  <a:pt x="120301" y="252127"/>
                  <a:pt x="120301" y="254794"/>
                </a:cubicBezTo>
                <a:cubicBezTo>
                  <a:pt x="120301" y="257461"/>
                  <a:pt x="118110" y="259652"/>
                  <a:pt x="115443" y="259652"/>
                </a:cubicBezTo>
                <a:lnTo>
                  <a:pt x="12859" y="259652"/>
                </a:lnTo>
                <a:cubicBezTo>
                  <a:pt x="5715" y="259461"/>
                  <a:pt x="0" y="253746"/>
                  <a:pt x="0" y="246698"/>
                </a:cubicBezTo>
                <a:lnTo>
                  <a:pt x="0" y="12859"/>
                </a:lnTo>
                <a:cubicBezTo>
                  <a:pt x="0" y="5715"/>
                  <a:pt x="5715" y="0"/>
                  <a:pt x="12859" y="0"/>
                </a:cubicBezTo>
                <a:lnTo>
                  <a:pt x="198692" y="0"/>
                </a:lnTo>
                <a:cubicBezTo>
                  <a:pt x="205740" y="0"/>
                  <a:pt x="211550" y="5715"/>
                  <a:pt x="211550" y="12859"/>
                </a:cubicBezTo>
                <a:lnTo>
                  <a:pt x="211550" y="213836"/>
                </a:lnTo>
                <a:cubicBezTo>
                  <a:pt x="213551" y="221552"/>
                  <a:pt x="214979" y="230029"/>
                  <a:pt x="216027" y="240602"/>
                </a:cubicBezTo>
                <a:cubicBezTo>
                  <a:pt x="216313" y="244316"/>
                  <a:pt x="215075" y="247364"/>
                  <a:pt x="212217" y="250031"/>
                </a:cubicBezTo>
                <a:close/>
                <a:moveTo>
                  <a:pt x="129445" y="202597"/>
                </a:moveTo>
                <a:cubicBezTo>
                  <a:pt x="131350" y="203644"/>
                  <a:pt x="133255" y="204788"/>
                  <a:pt x="135065" y="205931"/>
                </a:cubicBezTo>
                <a:cubicBezTo>
                  <a:pt x="132683" y="199739"/>
                  <a:pt x="130207" y="193548"/>
                  <a:pt x="127730" y="187547"/>
                </a:cubicBezTo>
                <a:cubicBezTo>
                  <a:pt x="125254" y="181261"/>
                  <a:pt x="122682" y="174974"/>
                  <a:pt x="120301" y="168688"/>
                </a:cubicBezTo>
                <a:cubicBezTo>
                  <a:pt x="119348" y="166402"/>
                  <a:pt x="118301" y="163544"/>
                  <a:pt x="118396" y="160496"/>
                </a:cubicBezTo>
                <a:cubicBezTo>
                  <a:pt x="118682" y="154591"/>
                  <a:pt x="123158" y="149447"/>
                  <a:pt x="128969" y="148495"/>
                </a:cubicBezTo>
                <a:cubicBezTo>
                  <a:pt x="135636" y="147447"/>
                  <a:pt x="141256" y="150400"/>
                  <a:pt x="143828" y="156401"/>
                </a:cubicBezTo>
                <a:cubicBezTo>
                  <a:pt x="146780" y="163163"/>
                  <a:pt x="149638" y="170021"/>
                  <a:pt x="152400" y="176689"/>
                </a:cubicBezTo>
                <a:lnTo>
                  <a:pt x="154591" y="182023"/>
                </a:lnTo>
                <a:cubicBezTo>
                  <a:pt x="158401" y="179832"/>
                  <a:pt x="162306" y="179927"/>
                  <a:pt x="166783" y="182023"/>
                </a:cubicBezTo>
                <a:cubicBezTo>
                  <a:pt x="169069" y="180404"/>
                  <a:pt x="171260" y="179546"/>
                  <a:pt x="173450" y="179356"/>
                </a:cubicBezTo>
                <a:lnTo>
                  <a:pt x="173450" y="36767"/>
                </a:lnTo>
                <a:lnTo>
                  <a:pt x="38291" y="36767"/>
                </a:lnTo>
                <a:lnTo>
                  <a:pt x="38291" y="210598"/>
                </a:lnTo>
                <a:lnTo>
                  <a:pt x="110204" y="211455"/>
                </a:lnTo>
                <a:cubicBezTo>
                  <a:pt x="110966" y="207740"/>
                  <a:pt x="113157" y="204597"/>
                  <a:pt x="116491" y="202692"/>
                </a:cubicBezTo>
                <a:cubicBezTo>
                  <a:pt x="120396" y="200406"/>
                  <a:pt x="125254" y="200311"/>
                  <a:pt x="129445" y="202597"/>
                </a:cubicBezTo>
                <a:close/>
                <a:moveTo>
                  <a:pt x="206407" y="241649"/>
                </a:moveTo>
                <a:cubicBezTo>
                  <a:pt x="205454" y="231934"/>
                  <a:pt x="204216" y="224123"/>
                  <a:pt x="202406" y="217075"/>
                </a:cubicBezTo>
                <a:cubicBezTo>
                  <a:pt x="202121" y="216503"/>
                  <a:pt x="201930" y="215837"/>
                  <a:pt x="201930" y="215170"/>
                </a:cubicBezTo>
                <a:cubicBezTo>
                  <a:pt x="201454" y="213265"/>
                  <a:pt x="200882" y="211455"/>
                  <a:pt x="200311" y="209645"/>
                </a:cubicBezTo>
                <a:cubicBezTo>
                  <a:pt x="198406" y="203740"/>
                  <a:pt x="195834" y="197549"/>
                  <a:pt x="192119" y="189929"/>
                </a:cubicBezTo>
                <a:cubicBezTo>
                  <a:pt x="191643" y="188976"/>
                  <a:pt x="190786" y="187738"/>
                  <a:pt x="189548" y="187547"/>
                </a:cubicBezTo>
                <a:cubicBezTo>
                  <a:pt x="188405" y="187357"/>
                  <a:pt x="186976" y="187928"/>
                  <a:pt x="185738" y="189167"/>
                </a:cubicBezTo>
                <a:cubicBezTo>
                  <a:pt x="185452" y="189452"/>
                  <a:pt x="185071" y="189738"/>
                  <a:pt x="184785" y="190024"/>
                </a:cubicBezTo>
                <a:lnTo>
                  <a:pt x="184404" y="190310"/>
                </a:lnTo>
                <a:cubicBezTo>
                  <a:pt x="182975" y="191548"/>
                  <a:pt x="180880" y="191834"/>
                  <a:pt x="179070" y="190976"/>
                </a:cubicBezTo>
                <a:lnTo>
                  <a:pt x="178880" y="190881"/>
                </a:lnTo>
                <a:cubicBezTo>
                  <a:pt x="178594" y="190786"/>
                  <a:pt x="178118" y="190500"/>
                  <a:pt x="177737" y="190214"/>
                </a:cubicBezTo>
                <a:cubicBezTo>
                  <a:pt x="177451" y="190024"/>
                  <a:pt x="177165" y="189833"/>
                  <a:pt x="176879" y="189738"/>
                </a:cubicBezTo>
                <a:cubicBezTo>
                  <a:pt x="176403" y="189548"/>
                  <a:pt x="176022" y="189357"/>
                  <a:pt x="175641" y="189071"/>
                </a:cubicBezTo>
                <a:cubicBezTo>
                  <a:pt x="174308" y="188595"/>
                  <a:pt x="173450" y="188976"/>
                  <a:pt x="171355" y="190691"/>
                </a:cubicBezTo>
                <a:cubicBezTo>
                  <a:pt x="169355" y="192310"/>
                  <a:pt x="166021" y="192500"/>
                  <a:pt x="163735" y="191167"/>
                </a:cubicBezTo>
                <a:cubicBezTo>
                  <a:pt x="160687" y="189452"/>
                  <a:pt x="159830" y="189548"/>
                  <a:pt x="157353" y="192119"/>
                </a:cubicBezTo>
                <a:cubicBezTo>
                  <a:pt x="156686" y="192786"/>
                  <a:pt x="155924" y="193167"/>
                  <a:pt x="155448" y="193453"/>
                </a:cubicBezTo>
                <a:cubicBezTo>
                  <a:pt x="155353" y="193548"/>
                  <a:pt x="155258" y="193548"/>
                  <a:pt x="155067" y="193643"/>
                </a:cubicBezTo>
                <a:cubicBezTo>
                  <a:pt x="153829" y="194405"/>
                  <a:pt x="152400" y="194596"/>
                  <a:pt x="150971" y="194119"/>
                </a:cubicBezTo>
                <a:cubicBezTo>
                  <a:pt x="149638" y="193643"/>
                  <a:pt x="148495" y="192596"/>
                  <a:pt x="148019" y="191262"/>
                </a:cubicBezTo>
                <a:cubicBezTo>
                  <a:pt x="147828" y="190691"/>
                  <a:pt x="147638" y="190214"/>
                  <a:pt x="147447" y="189738"/>
                </a:cubicBezTo>
                <a:cubicBezTo>
                  <a:pt x="147066" y="188786"/>
                  <a:pt x="146685" y="187833"/>
                  <a:pt x="146304" y="186976"/>
                </a:cubicBezTo>
                <a:lnTo>
                  <a:pt x="143542" y="180404"/>
                </a:lnTo>
                <a:cubicBezTo>
                  <a:pt x="140780" y="173831"/>
                  <a:pt x="137922" y="166973"/>
                  <a:pt x="134969" y="160306"/>
                </a:cubicBezTo>
                <a:cubicBezTo>
                  <a:pt x="134303" y="158877"/>
                  <a:pt x="133350" y="157544"/>
                  <a:pt x="130493" y="158020"/>
                </a:cubicBezTo>
                <a:cubicBezTo>
                  <a:pt x="129350" y="158210"/>
                  <a:pt x="128111" y="159353"/>
                  <a:pt x="128016" y="160877"/>
                </a:cubicBezTo>
                <a:cubicBezTo>
                  <a:pt x="128016" y="161925"/>
                  <a:pt x="128683" y="163640"/>
                  <a:pt x="129254" y="165068"/>
                </a:cubicBezTo>
                <a:cubicBezTo>
                  <a:pt x="131731" y="171355"/>
                  <a:pt x="134207" y="177641"/>
                  <a:pt x="136684" y="183928"/>
                </a:cubicBezTo>
                <a:cubicBezTo>
                  <a:pt x="139351" y="190595"/>
                  <a:pt x="142113" y="197549"/>
                  <a:pt x="144780" y="204406"/>
                </a:cubicBezTo>
                <a:cubicBezTo>
                  <a:pt x="145733" y="206883"/>
                  <a:pt x="146495" y="209360"/>
                  <a:pt x="147257" y="211741"/>
                </a:cubicBezTo>
                <a:cubicBezTo>
                  <a:pt x="147542" y="212789"/>
                  <a:pt x="147923" y="213836"/>
                  <a:pt x="148209" y="214884"/>
                </a:cubicBezTo>
                <a:cubicBezTo>
                  <a:pt x="148876" y="216789"/>
                  <a:pt x="148209" y="218980"/>
                  <a:pt x="146590" y="220218"/>
                </a:cubicBezTo>
                <a:lnTo>
                  <a:pt x="146018" y="220694"/>
                </a:lnTo>
                <a:cubicBezTo>
                  <a:pt x="144399" y="221933"/>
                  <a:pt x="142113" y="222028"/>
                  <a:pt x="140399" y="220885"/>
                </a:cubicBezTo>
                <a:lnTo>
                  <a:pt x="139827" y="220504"/>
                </a:lnTo>
                <a:cubicBezTo>
                  <a:pt x="139351" y="220218"/>
                  <a:pt x="138875" y="219932"/>
                  <a:pt x="138398" y="219551"/>
                </a:cubicBezTo>
                <a:cubicBezTo>
                  <a:pt x="136970" y="218599"/>
                  <a:pt x="135541" y="217742"/>
                  <a:pt x="134112" y="216789"/>
                </a:cubicBezTo>
                <a:cubicBezTo>
                  <a:pt x="130969" y="214694"/>
                  <a:pt x="127921" y="212693"/>
                  <a:pt x="124778" y="210979"/>
                </a:cubicBezTo>
                <a:cubicBezTo>
                  <a:pt x="123158" y="210122"/>
                  <a:pt x="121920" y="210598"/>
                  <a:pt x="121349" y="210884"/>
                </a:cubicBezTo>
                <a:cubicBezTo>
                  <a:pt x="120206" y="211550"/>
                  <a:pt x="119539" y="212884"/>
                  <a:pt x="119539" y="214313"/>
                </a:cubicBezTo>
                <a:cubicBezTo>
                  <a:pt x="119539" y="215551"/>
                  <a:pt x="119920" y="216218"/>
                  <a:pt x="122873" y="218313"/>
                </a:cubicBezTo>
                <a:lnTo>
                  <a:pt x="124682" y="219647"/>
                </a:lnTo>
                <a:cubicBezTo>
                  <a:pt x="130016" y="223361"/>
                  <a:pt x="135446" y="227267"/>
                  <a:pt x="140589" y="231648"/>
                </a:cubicBezTo>
                <a:cubicBezTo>
                  <a:pt x="148876" y="238697"/>
                  <a:pt x="155162" y="247364"/>
                  <a:pt x="161258" y="255651"/>
                </a:cubicBezTo>
                <a:lnTo>
                  <a:pt x="162020" y="256699"/>
                </a:lnTo>
                <a:cubicBezTo>
                  <a:pt x="162116" y="256794"/>
                  <a:pt x="162116" y="256889"/>
                  <a:pt x="162211" y="256889"/>
                </a:cubicBezTo>
                <a:cubicBezTo>
                  <a:pt x="162211" y="256889"/>
                  <a:pt x="162306" y="256889"/>
                  <a:pt x="162401" y="256889"/>
                </a:cubicBezTo>
                <a:cubicBezTo>
                  <a:pt x="173546" y="256127"/>
                  <a:pt x="183071" y="254127"/>
                  <a:pt x="191453" y="250698"/>
                </a:cubicBezTo>
                <a:cubicBezTo>
                  <a:pt x="196501" y="248603"/>
                  <a:pt x="201740" y="246317"/>
                  <a:pt x="205835" y="242602"/>
                </a:cubicBezTo>
                <a:cubicBezTo>
                  <a:pt x="206407" y="242221"/>
                  <a:pt x="206407" y="242030"/>
                  <a:pt x="206407" y="241649"/>
                </a:cubicBezTo>
                <a:close/>
              </a:path>
            </a:pathLst>
          </a:custGeom>
          <a:solidFill>
            <a:schemeClr val="bg1"/>
          </a:solidFill>
          <a:ln w="952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B8BC3397-DC6F-4C5C-9A35-42DCC3050EE2}"/>
              </a:ext>
            </a:extLst>
          </p:cNvPr>
          <p:cNvSpPr/>
          <p:nvPr/>
        </p:nvSpPr>
        <p:spPr>
          <a:xfrm>
            <a:off x="5820577" y="5055046"/>
            <a:ext cx="540000" cy="434531"/>
          </a:xfrm>
          <a:custGeom>
            <a:avLst/>
            <a:gdLst>
              <a:gd name="connsiteX0" fmla="*/ 538286 w 540000"/>
              <a:gd name="connsiteY0" fmla="*/ 241725 h 434531"/>
              <a:gd name="connsiteX1" fmla="*/ 527149 w 540000"/>
              <a:gd name="connsiteY1" fmla="*/ 240439 h 434531"/>
              <a:gd name="connsiteX2" fmla="*/ 511602 w 540000"/>
              <a:gd name="connsiteY2" fmla="*/ 252768 h 434531"/>
              <a:gd name="connsiteX3" fmla="*/ 385943 w 540000"/>
              <a:gd name="connsiteY3" fmla="*/ 87783 h 434531"/>
              <a:gd name="connsiteX4" fmla="*/ 457779 w 540000"/>
              <a:gd name="connsiteY4" fmla="*/ 41678 h 434531"/>
              <a:gd name="connsiteX5" fmla="*/ 460168 w 540000"/>
              <a:gd name="connsiteY5" fmla="*/ 30727 h 434531"/>
              <a:gd name="connsiteX6" fmla="*/ 449218 w 540000"/>
              <a:gd name="connsiteY6" fmla="*/ 28338 h 434531"/>
              <a:gd name="connsiteX7" fmla="*/ 370154 w 540000"/>
              <a:gd name="connsiteY7" fmla="*/ 79084 h 434531"/>
              <a:gd name="connsiteX8" fmla="*/ 368129 w 540000"/>
              <a:gd name="connsiteY8" fmla="*/ 90556 h 434531"/>
              <a:gd name="connsiteX9" fmla="*/ 382518 w 540000"/>
              <a:gd name="connsiteY9" fmla="*/ 109449 h 434531"/>
              <a:gd name="connsiteX10" fmla="*/ 372287 w 540000"/>
              <a:gd name="connsiteY10" fmla="*/ 117281 h 434531"/>
              <a:gd name="connsiteX11" fmla="*/ 331666 w 540000"/>
              <a:gd name="connsiteY11" fmla="*/ 103860 h 434531"/>
              <a:gd name="connsiteX12" fmla="*/ 329179 w 540000"/>
              <a:gd name="connsiteY12" fmla="*/ 103460 h 434531"/>
              <a:gd name="connsiteX13" fmla="*/ 236185 w 540000"/>
              <a:gd name="connsiteY13" fmla="*/ 103460 h 434531"/>
              <a:gd name="connsiteX14" fmla="*/ 228496 w 540000"/>
              <a:gd name="connsiteY14" fmla="*/ 109463 h 434531"/>
              <a:gd name="connsiteX15" fmla="*/ 223263 w 540000"/>
              <a:gd name="connsiteY15" fmla="*/ 130395 h 434531"/>
              <a:gd name="connsiteX16" fmla="*/ 210054 w 540000"/>
              <a:gd name="connsiteY16" fmla="*/ 124833 h 434531"/>
              <a:gd name="connsiteX17" fmla="*/ 206058 w 540000"/>
              <a:gd name="connsiteY17" fmla="*/ 124266 h 434531"/>
              <a:gd name="connsiteX18" fmla="*/ 169314 w 540000"/>
              <a:gd name="connsiteY18" fmla="*/ 128569 h 434531"/>
              <a:gd name="connsiteX19" fmla="*/ 156830 w 540000"/>
              <a:gd name="connsiteY19" fmla="*/ 121321 h 434531"/>
              <a:gd name="connsiteX20" fmla="*/ 168705 w 540000"/>
              <a:gd name="connsiteY20" fmla="*/ 100755 h 434531"/>
              <a:gd name="connsiteX21" fmla="*/ 165804 w 540000"/>
              <a:gd name="connsiteY21" fmla="*/ 89928 h 434531"/>
              <a:gd name="connsiteX22" fmla="*/ 11890 w 540000"/>
              <a:gd name="connsiteY22" fmla="*/ 1064 h 434531"/>
              <a:gd name="connsiteX23" fmla="*/ 1063 w 540000"/>
              <a:gd name="connsiteY23" fmla="*/ 3964 h 434531"/>
              <a:gd name="connsiteX24" fmla="*/ 3964 w 540000"/>
              <a:gd name="connsiteY24" fmla="*/ 14790 h 434531"/>
              <a:gd name="connsiteX25" fmla="*/ 124587 w 540000"/>
              <a:gd name="connsiteY25" fmla="*/ 84432 h 434531"/>
              <a:gd name="connsiteX26" fmla="*/ 20483 w 540000"/>
              <a:gd name="connsiteY26" fmla="*/ 264747 h 434531"/>
              <a:gd name="connsiteX27" fmla="*/ 11890 w 540000"/>
              <a:gd name="connsiteY27" fmla="*/ 259786 h 434531"/>
              <a:gd name="connsiteX28" fmla="*/ 1063 w 540000"/>
              <a:gd name="connsiteY28" fmla="*/ 262686 h 434531"/>
              <a:gd name="connsiteX29" fmla="*/ 3964 w 540000"/>
              <a:gd name="connsiteY29" fmla="*/ 273513 h 434531"/>
              <a:gd name="connsiteX30" fmla="*/ 45846 w 540000"/>
              <a:gd name="connsiteY30" fmla="*/ 297695 h 434531"/>
              <a:gd name="connsiteX31" fmla="*/ 56673 w 540000"/>
              <a:gd name="connsiteY31" fmla="*/ 294794 h 434531"/>
              <a:gd name="connsiteX32" fmla="*/ 62733 w 540000"/>
              <a:gd name="connsiteY32" fmla="*/ 284298 h 434531"/>
              <a:gd name="connsiteX33" fmla="*/ 79830 w 540000"/>
              <a:gd name="connsiteY33" fmla="*/ 293417 h 434531"/>
              <a:gd name="connsiteX34" fmla="*/ 82408 w 540000"/>
              <a:gd name="connsiteY34" fmla="*/ 328235 h 434531"/>
              <a:gd name="connsiteX35" fmla="*/ 109422 w 540000"/>
              <a:gd name="connsiteY35" fmla="*/ 341997 h 434531"/>
              <a:gd name="connsiteX36" fmla="*/ 119673 w 540000"/>
              <a:gd name="connsiteY36" fmla="*/ 340371 h 434531"/>
              <a:gd name="connsiteX37" fmla="*/ 126222 w 540000"/>
              <a:gd name="connsiteY37" fmla="*/ 359933 h 434531"/>
              <a:gd name="connsiteX38" fmla="*/ 152901 w 540000"/>
              <a:gd name="connsiteY38" fmla="*/ 373133 h 434531"/>
              <a:gd name="connsiteX39" fmla="*/ 162979 w 540000"/>
              <a:gd name="connsiteY39" fmla="*/ 371581 h 434531"/>
              <a:gd name="connsiteX40" fmla="*/ 169274 w 540000"/>
              <a:gd name="connsiteY40" fmla="*/ 390601 h 434531"/>
              <a:gd name="connsiteX41" fmla="*/ 190970 w 540000"/>
              <a:gd name="connsiteY41" fmla="*/ 403955 h 434531"/>
              <a:gd name="connsiteX42" fmla="*/ 196313 w 540000"/>
              <a:gd name="connsiteY42" fmla="*/ 404384 h 434531"/>
              <a:gd name="connsiteX43" fmla="*/ 206394 w 540000"/>
              <a:gd name="connsiteY43" fmla="*/ 402805 h 434531"/>
              <a:gd name="connsiteX44" fmla="*/ 212708 w 540000"/>
              <a:gd name="connsiteY44" fmla="*/ 421786 h 434531"/>
              <a:gd name="connsiteX45" fmla="*/ 234404 w 540000"/>
              <a:gd name="connsiteY45" fmla="*/ 435140 h 434531"/>
              <a:gd name="connsiteX46" fmla="*/ 239747 w 540000"/>
              <a:gd name="connsiteY46" fmla="*/ 435568 h 434531"/>
              <a:gd name="connsiteX47" fmla="*/ 259190 w 540000"/>
              <a:gd name="connsiteY47" fmla="*/ 429240 h 434531"/>
              <a:gd name="connsiteX48" fmla="*/ 277680 w 540000"/>
              <a:gd name="connsiteY48" fmla="*/ 415861 h 434531"/>
              <a:gd name="connsiteX49" fmla="*/ 287239 w 540000"/>
              <a:gd name="connsiteY49" fmla="*/ 405135 h 434531"/>
              <a:gd name="connsiteX50" fmla="*/ 319769 w 540000"/>
              <a:gd name="connsiteY50" fmla="*/ 422865 h 434531"/>
              <a:gd name="connsiteX51" fmla="*/ 335654 w 540000"/>
              <a:gd name="connsiteY51" fmla="*/ 426940 h 434531"/>
              <a:gd name="connsiteX52" fmla="*/ 345101 w 540000"/>
              <a:gd name="connsiteY52" fmla="*/ 425569 h 434531"/>
              <a:gd name="connsiteX53" fmla="*/ 364926 w 540000"/>
              <a:gd name="connsiteY53" fmla="*/ 409567 h 434531"/>
              <a:gd name="connsiteX54" fmla="*/ 368778 w 540000"/>
              <a:gd name="connsiteY54" fmla="*/ 389927 h 434531"/>
              <a:gd name="connsiteX55" fmla="*/ 374765 w 540000"/>
              <a:gd name="connsiteY55" fmla="*/ 390474 h 434531"/>
              <a:gd name="connsiteX56" fmla="*/ 404050 w 540000"/>
              <a:gd name="connsiteY56" fmla="*/ 373123 h 434531"/>
              <a:gd name="connsiteX57" fmla="*/ 407880 w 540000"/>
              <a:gd name="connsiteY57" fmla="*/ 353480 h 434531"/>
              <a:gd name="connsiteX58" fmla="*/ 413886 w 540000"/>
              <a:gd name="connsiteY58" fmla="*/ 354030 h 434531"/>
              <a:gd name="connsiteX59" fmla="*/ 443170 w 540000"/>
              <a:gd name="connsiteY59" fmla="*/ 336678 h 434531"/>
              <a:gd name="connsiteX60" fmla="*/ 447023 w 540000"/>
              <a:gd name="connsiteY60" fmla="*/ 317050 h 434531"/>
              <a:gd name="connsiteX61" fmla="*/ 453019 w 540000"/>
              <a:gd name="connsiteY61" fmla="*/ 317606 h 434531"/>
              <a:gd name="connsiteX62" fmla="*/ 462466 w 540000"/>
              <a:gd name="connsiteY62" fmla="*/ 316235 h 434531"/>
              <a:gd name="connsiteX63" fmla="*/ 482292 w 540000"/>
              <a:gd name="connsiteY63" fmla="*/ 300233 h 434531"/>
              <a:gd name="connsiteX64" fmla="*/ 484997 w 540000"/>
              <a:gd name="connsiteY64" fmla="*/ 274900 h 434531"/>
              <a:gd name="connsiteX65" fmla="*/ 482647 w 540000"/>
              <a:gd name="connsiteY65" fmla="*/ 269028 h 434531"/>
              <a:gd name="connsiteX66" fmla="*/ 496549 w 540000"/>
              <a:gd name="connsiteY66" fmla="*/ 259160 h 434531"/>
              <a:gd name="connsiteX67" fmla="*/ 503893 w 540000"/>
              <a:gd name="connsiteY67" fmla="*/ 268802 h 434531"/>
              <a:gd name="connsiteX68" fmla="*/ 515123 w 540000"/>
              <a:gd name="connsiteY68" fmla="*/ 270210 h 434531"/>
              <a:gd name="connsiteX69" fmla="*/ 537002 w 540000"/>
              <a:gd name="connsiteY69" fmla="*/ 252860 h 434531"/>
              <a:gd name="connsiteX70" fmla="*/ 538286 w 540000"/>
              <a:gd name="connsiteY70" fmla="*/ 241725 h 434531"/>
              <a:gd name="connsiteX71" fmla="*/ 46909 w 540000"/>
              <a:gd name="connsiteY71" fmla="*/ 280005 h 434531"/>
              <a:gd name="connsiteX72" fmla="*/ 34211 w 540000"/>
              <a:gd name="connsiteY72" fmla="*/ 272673 h 434531"/>
              <a:gd name="connsiteX73" fmla="*/ 138315 w 540000"/>
              <a:gd name="connsiteY73" fmla="*/ 92358 h 434531"/>
              <a:gd name="connsiteX74" fmla="*/ 151013 w 540000"/>
              <a:gd name="connsiteY74" fmla="*/ 99691 h 434531"/>
              <a:gd name="connsiteX75" fmla="*/ 46909 w 540000"/>
              <a:gd name="connsiteY75" fmla="*/ 280005 h 434531"/>
              <a:gd name="connsiteX76" fmla="*/ 119596 w 540000"/>
              <a:gd name="connsiteY76" fmla="*/ 322847 h 434531"/>
              <a:gd name="connsiteX77" fmla="*/ 95250 w 540000"/>
              <a:gd name="connsiteY77" fmla="*/ 318943 h 434531"/>
              <a:gd name="connsiteX78" fmla="*/ 99155 w 540000"/>
              <a:gd name="connsiteY78" fmla="*/ 294595 h 434531"/>
              <a:gd name="connsiteX79" fmla="*/ 155222 w 540000"/>
              <a:gd name="connsiteY79" fmla="*/ 254028 h 434531"/>
              <a:gd name="connsiteX80" fmla="*/ 165465 w 540000"/>
              <a:gd name="connsiteY80" fmla="*/ 250685 h 434531"/>
              <a:gd name="connsiteX81" fmla="*/ 179272 w 540000"/>
              <a:gd name="connsiteY81" fmla="*/ 257534 h 434531"/>
              <a:gd name="connsiteX82" fmla="*/ 175668 w 540000"/>
              <a:gd name="connsiteY82" fmla="*/ 282278 h 434531"/>
              <a:gd name="connsiteX83" fmla="*/ 119596 w 540000"/>
              <a:gd name="connsiteY83" fmla="*/ 322847 h 434531"/>
              <a:gd name="connsiteX84" fmla="*/ 163029 w 540000"/>
              <a:gd name="connsiteY84" fmla="*/ 354032 h 434531"/>
              <a:gd name="connsiteX85" fmla="*/ 138884 w 540000"/>
              <a:gd name="connsiteY85" fmla="*/ 350399 h 434531"/>
              <a:gd name="connsiteX86" fmla="*/ 143048 w 540000"/>
              <a:gd name="connsiteY86" fmla="*/ 325444 h 434531"/>
              <a:gd name="connsiteX87" fmla="*/ 184955 w 540000"/>
              <a:gd name="connsiteY87" fmla="*/ 295123 h 434531"/>
              <a:gd name="connsiteX88" fmla="*/ 189599 w 540000"/>
              <a:gd name="connsiteY88" fmla="*/ 292311 h 434531"/>
              <a:gd name="connsiteX89" fmla="*/ 197330 w 540000"/>
              <a:gd name="connsiteY89" fmla="*/ 290957 h 434531"/>
              <a:gd name="connsiteX90" fmla="*/ 210179 w 540000"/>
              <a:gd name="connsiteY90" fmla="*/ 297780 h 434531"/>
              <a:gd name="connsiteX91" fmla="*/ 206575 w 540000"/>
              <a:gd name="connsiteY91" fmla="*/ 322524 h 434531"/>
              <a:gd name="connsiteX92" fmla="*/ 163029 w 540000"/>
              <a:gd name="connsiteY92" fmla="*/ 354032 h 434531"/>
              <a:gd name="connsiteX93" fmla="*/ 206463 w 540000"/>
              <a:gd name="connsiteY93" fmla="*/ 385215 h 434531"/>
              <a:gd name="connsiteX94" fmla="*/ 193480 w 540000"/>
              <a:gd name="connsiteY94" fmla="*/ 388305 h 434531"/>
              <a:gd name="connsiteX95" fmla="*/ 182115 w 540000"/>
              <a:gd name="connsiteY95" fmla="*/ 381309 h 434531"/>
              <a:gd name="connsiteX96" fmla="*/ 186009 w 540000"/>
              <a:gd name="connsiteY96" fmla="*/ 356970 h 434531"/>
              <a:gd name="connsiteX97" fmla="*/ 215872 w 540000"/>
              <a:gd name="connsiteY97" fmla="*/ 335362 h 434531"/>
              <a:gd name="connsiteX98" fmla="*/ 217037 w 540000"/>
              <a:gd name="connsiteY98" fmla="*/ 334519 h 434531"/>
              <a:gd name="connsiteX99" fmla="*/ 241087 w 540000"/>
              <a:gd name="connsiteY99" fmla="*/ 338025 h 434531"/>
              <a:gd name="connsiteX100" fmla="*/ 237478 w 540000"/>
              <a:gd name="connsiteY100" fmla="*/ 362772 h 434531"/>
              <a:gd name="connsiteX101" fmla="*/ 206463 w 540000"/>
              <a:gd name="connsiteY101" fmla="*/ 385215 h 434531"/>
              <a:gd name="connsiteX102" fmla="*/ 275419 w 540000"/>
              <a:gd name="connsiteY102" fmla="*/ 391408 h 434531"/>
              <a:gd name="connsiteX103" fmla="*/ 268386 w 540000"/>
              <a:gd name="connsiteY103" fmla="*/ 403019 h 434531"/>
              <a:gd name="connsiteX104" fmla="*/ 249896 w 540000"/>
              <a:gd name="connsiteY104" fmla="*/ 416399 h 434531"/>
              <a:gd name="connsiteX105" fmla="*/ 225548 w 540000"/>
              <a:gd name="connsiteY105" fmla="*/ 412494 h 434531"/>
              <a:gd name="connsiteX106" fmla="*/ 229453 w 540000"/>
              <a:gd name="connsiteY106" fmla="*/ 388147 h 434531"/>
              <a:gd name="connsiteX107" fmla="*/ 246771 w 540000"/>
              <a:gd name="connsiteY107" fmla="*/ 375617 h 434531"/>
              <a:gd name="connsiteX108" fmla="*/ 247944 w 540000"/>
              <a:gd name="connsiteY108" fmla="*/ 374767 h 434531"/>
              <a:gd name="connsiteX109" fmla="*/ 271993 w 540000"/>
              <a:gd name="connsiteY109" fmla="*/ 378273 h 434531"/>
              <a:gd name="connsiteX110" fmla="*/ 275419 w 540000"/>
              <a:gd name="connsiteY110" fmla="*/ 391408 h 434531"/>
              <a:gd name="connsiteX111" fmla="*/ 468373 w 540000"/>
              <a:gd name="connsiteY111" fmla="*/ 292646 h 434531"/>
              <a:gd name="connsiteX112" fmla="*/ 444718 w 540000"/>
              <a:gd name="connsiteY112" fmla="*/ 299611 h 434531"/>
              <a:gd name="connsiteX113" fmla="*/ 353085 w 540000"/>
              <a:gd name="connsiteY113" fmla="*/ 249665 h 434531"/>
              <a:gd name="connsiteX114" fmla="*/ 342333 w 540000"/>
              <a:gd name="connsiteY114" fmla="*/ 252831 h 434531"/>
              <a:gd name="connsiteX115" fmla="*/ 345498 w 540000"/>
              <a:gd name="connsiteY115" fmla="*/ 263584 h 434531"/>
              <a:gd name="connsiteX116" fmla="*/ 422285 w 540000"/>
              <a:gd name="connsiteY116" fmla="*/ 305437 h 434531"/>
              <a:gd name="connsiteX117" fmla="*/ 429252 w 540000"/>
              <a:gd name="connsiteY117" fmla="*/ 329092 h 434531"/>
              <a:gd name="connsiteX118" fmla="*/ 405596 w 540000"/>
              <a:gd name="connsiteY118" fmla="*/ 336057 h 434531"/>
              <a:gd name="connsiteX119" fmla="*/ 327684 w 540000"/>
              <a:gd name="connsiteY119" fmla="*/ 293590 h 434531"/>
              <a:gd name="connsiteX120" fmla="*/ 316933 w 540000"/>
              <a:gd name="connsiteY120" fmla="*/ 296756 h 434531"/>
              <a:gd name="connsiteX121" fmla="*/ 320099 w 540000"/>
              <a:gd name="connsiteY121" fmla="*/ 307508 h 434531"/>
              <a:gd name="connsiteX122" fmla="*/ 383177 w 540000"/>
              <a:gd name="connsiteY122" fmla="*/ 341890 h 434531"/>
              <a:gd name="connsiteX123" fmla="*/ 390130 w 540000"/>
              <a:gd name="connsiteY123" fmla="*/ 365537 h 434531"/>
              <a:gd name="connsiteX124" fmla="*/ 366474 w 540000"/>
              <a:gd name="connsiteY124" fmla="*/ 372502 h 434531"/>
              <a:gd name="connsiteX125" fmla="*/ 300436 w 540000"/>
              <a:gd name="connsiteY125" fmla="*/ 336507 h 434531"/>
              <a:gd name="connsiteX126" fmla="*/ 289684 w 540000"/>
              <a:gd name="connsiteY126" fmla="*/ 339673 h 434531"/>
              <a:gd name="connsiteX127" fmla="*/ 292849 w 540000"/>
              <a:gd name="connsiteY127" fmla="*/ 350426 h 434531"/>
              <a:gd name="connsiteX128" fmla="*/ 344041 w 540000"/>
              <a:gd name="connsiteY128" fmla="*/ 378329 h 434531"/>
              <a:gd name="connsiteX129" fmla="*/ 351006 w 540000"/>
              <a:gd name="connsiteY129" fmla="*/ 401984 h 434531"/>
              <a:gd name="connsiteX130" fmla="*/ 327353 w 540000"/>
              <a:gd name="connsiteY130" fmla="*/ 408948 h 434531"/>
              <a:gd name="connsiteX131" fmla="*/ 291445 w 540000"/>
              <a:gd name="connsiteY131" fmla="*/ 389376 h 434531"/>
              <a:gd name="connsiteX132" fmla="*/ 284565 w 540000"/>
              <a:gd name="connsiteY132" fmla="*/ 368619 h 434531"/>
              <a:gd name="connsiteX133" fmla="*/ 259809 w 540000"/>
              <a:gd name="connsiteY133" fmla="*/ 355582 h 434531"/>
              <a:gd name="connsiteX134" fmla="*/ 260198 w 540000"/>
              <a:gd name="connsiteY134" fmla="*/ 353451 h 434531"/>
              <a:gd name="connsiteX135" fmla="*/ 253659 w 540000"/>
              <a:gd name="connsiteY135" fmla="*/ 328373 h 434531"/>
              <a:gd name="connsiteX136" fmla="*/ 228901 w 540000"/>
              <a:gd name="connsiteY136" fmla="*/ 315337 h 434531"/>
              <a:gd name="connsiteX137" fmla="*/ 229290 w 540000"/>
              <a:gd name="connsiteY137" fmla="*/ 313205 h 434531"/>
              <a:gd name="connsiteX138" fmla="*/ 222751 w 540000"/>
              <a:gd name="connsiteY138" fmla="*/ 288127 h 434531"/>
              <a:gd name="connsiteX139" fmla="*/ 197993 w 540000"/>
              <a:gd name="connsiteY139" fmla="*/ 275092 h 434531"/>
              <a:gd name="connsiteX140" fmla="*/ 198383 w 540000"/>
              <a:gd name="connsiteY140" fmla="*/ 272960 h 434531"/>
              <a:gd name="connsiteX141" fmla="*/ 191844 w 540000"/>
              <a:gd name="connsiteY141" fmla="*/ 247883 h 434531"/>
              <a:gd name="connsiteX142" fmla="*/ 145930 w 540000"/>
              <a:gd name="connsiteY142" fmla="*/ 241191 h 434531"/>
              <a:gd name="connsiteX143" fmla="*/ 90619 w 540000"/>
              <a:gd name="connsiteY143" fmla="*/ 281206 h 434531"/>
              <a:gd name="connsiteX144" fmla="*/ 70662 w 540000"/>
              <a:gd name="connsiteY144" fmla="*/ 270562 h 434531"/>
              <a:gd name="connsiteX145" fmla="*/ 148903 w 540000"/>
              <a:gd name="connsiteY145" fmla="*/ 135046 h 434531"/>
              <a:gd name="connsiteX146" fmla="*/ 163635 w 540000"/>
              <a:gd name="connsiteY146" fmla="*/ 143599 h 434531"/>
              <a:gd name="connsiteX147" fmla="*/ 168536 w 540000"/>
              <a:gd name="connsiteY147" fmla="*/ 144617 h 434531"/>
              <a:gd name="connsiteX148" fmla="*/ 205826 w 540000"/>
              <a:gd name="connsiteY148" fmla="*/ 140250 h 434531"/>
              <a:gd name="connsiteX149" fmla="*/ 219371 w 540000"/>
              <a:gd name="connsiteY149" fmla="*/ 145953 h 434531"/>
              <a:gd name="connsiteX150" fmla="*/ 211586 w 540000"/>
              <a:gd name="connsiteY150" fmla="*/ 177094 h 434531"/>
              <a:gd name="connsiteX151" fmla="*/ 211350 w 540000"/>
              <a:gd name="connsiteY151" fmla="*/ 179017 h 434531"/>
              <a:gd name="connsiteX152" fmla="*/ 211350 w 540000"/>
              <a:gd name="connsiteY152" fmla="*/ 246649 h 434531"/>
              <a:gd name="connsiteX153" fmla="*/ 253091 w 540000"/>
              <a:gd name="connsiteY153" fmla="*/ 288390 h 434531"/>
              <a:gd name="connsiteX154" fmla="*/ 294833 w 540000"/>
              <a:gd name="connsiteY154" fmla="*/ 246649 h 434531"/>
              <a:gd name="connsiteX155" fmla="*/ 294833 w 540000"/>
              <a:gd name="connsiteY155" fmla="*/ 181290 h 434531"/>
              <a:gd name="connsiteX156" fmla="*/ 296273 w 540000"/>
              <a:gd name="connsiteY156" fmla="*/ 178985 h 434531"/>
              <a:gd name="connsiteX157" fmla="*/ 461406 w 540000"/>
              <a:gd name="connsiteY157" fmla="*/ 268991 h 434531"/>
              <a:gd name="connsiteX158" fmla="*/ 468373 w 540000"/>
              <a:gd name="connsiteY158" fmla="*/ 292646 h 434531"/>
              <a:gd name="connsiteX159" fmla="*/ 472154 w 540000"/>
              <a:gd name="connsiteY159" fmla="*/ 257035 h 434531"/>
              <a:gd name="connsiteX160" fmla="*/ 468994 w 540000"/>
              <a:gd name="connsiteY160" fmla="*/ 255073 h 434531"/>
              <a:gd name="connsiteX161" fmla="*/ 304692 w 540000"/>
              <a:gd name="connsiteY161" fmla="*/ 165517 h 434531"/>
              <a:gd name="connsiteX162" fmla="*/ 310788 w 540000"/>
              <a:gd name="connsiteY162" fmla="*/ 155764 h 434531"/>
              <a:gd name="connsiteX163" fmla="*/ 308266 w 540000"/>
              <a:gd name="connsiteY163" fmla="*/ 144843 h 434531"/>
              <a:gd name="connsiteX164" fmla="*/ 297345 w 540000"/>
              <a:gd name="connsiteY164" fmla="*/ 147364 h 434531"/>
              <a:gd name="connsiteX165" fmla="*/ 280187 w 540000"/>
              <a:gd name="connsiteY165" fmla="*/ 174816 h 434531"/>
              <a:gd name="connsiteX166" fmla="*/ 278983 w 540000"/>
              <a:gd name="connsiteY166" fmla="*/ 179017 h 434531"/>
              <a:gd name="connsiteX167" fmla="*/ 278983 w 540000"/>
              <a:gd name="connsiteY167" fmla="*/ 246649 h 434531"/>
              <a:gd name="connsiteX168" fmla="*/ 253092 w 540000"/>
              <a:gd name="connsiteY168" fmla="*/ 272539 h 434531"/>
              <a:gd name="connsiteX169" fmla="*/ 227202 w 540000"/>
              <a:gd name="connsiteY169" fmla="*/ 246649 h 434531"/>
              <a:gd name="connsiteX170" fmla="*/ 227202 w 540000"/>
              <a:gd name="connsiteY170" fmla="*/ 179992 h 434531"/>
              <a:gd name="connsiteX171" fmla="*/ 242371 w 540000"/>
              <a:gd name="connsiteY171" fmla="*/ 119311 h 434531"/>
              <a:gd name="connsiteX172" fmla="*/ 327902 w 540000"/>
              <a:gd name="connsiteY172" fmla="*/ 119311 h 434531"/>
              <a:gd name="connsiteX173" fmla="*/ 371291 w 540000"/>
              <a:gd name="connsiteY173" fmla="*/ 133645 h 434531"/>
              <a:gd name="connsiteX174" fmla="*/ 378594 w 540000"/>
              <a:gd name="connsiteY174" fmla="*/ 132413 h 434531"/>
              <a:gd name="connsiteX175" fmla="*/ 392121 w 540000"/>
              <a:gd name="connsiteY175" fmla="*/ 122058 h 434531"/>
              <a:gd name="connsiteX176" fmla="*/ 486936 w 540000"/>
              <a:gd name="connsiteY176" fmla="*/ 246544 h 434531"/>
              <a:gd name="connsiteX177" fmla="*/ 472154 w 540000"/>
              <a:gd name="connsiteY177" fmla="*/ 257035 h 4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540000" h="434531">
                <a:moveTo>
                  <a:pt x="538286" y="241725"/>
                </a:moveTo>
                <a:cubicBezTo>
                  <a:pt x="535564" y="238293"/>
                  <a:pt x="530581" y="237720"/>
                  <a:pt x="527149" y="240439"/>
                </a:cubicBezTo>
                <a:lnTo>
                  <a:pt x="511602" y="252768"/>
                </a:lnTo>
                <a:lnTo>
                  <a:pt x="385943" y="87783"/>
                </a:lnTo>
                <a:lnTo>
                  <a:pt x="457779" y="41678"/>
                </a:lnTo>
                <a:cubicBezTo>
                  <a:pt x="461463" y="39313"/>
                  <a:pt x="462532" y="34411"/>
                  <a:pt x="460168" y="30727"/>
                </a:cubicBezTo>
                <a:cubicBezTo>
                  <a:pt x="457804" y="27043"/>
                  <a:pt x="452902" y="25973"/>
                  <a:pt x="449218" y="28338"/>
                </a:cubicBezTo>
                <a:lnTo>
                  <a:pt x="370154" y="79084"/>
                </a:lnTo>
                <a:cubicBezTo>
                  <a:pt x="366319" y="81546"/>
                  <a:pt x="365364" y="86926"/>
                  <a:pt x="368129" y="90556"/>
                </a:cubicBezTo>
                <a:lnTo>
                  <a:pt x="382518" y="109449"/>
                </a:lnTo>
                <a:lnTo>
                  <a:pt x="372287" y="117281"/>
                </a:lnTo>
                <a:lnTo>
                  <a:pt x="331666" y="103860"/>
                </a:lnTo>
                <a:cubicBezTo>
                  <a:pt x="330871" y="103600"/>
                  <a:pt x="330016" y="103460"/>
                  <a:pt x="329179" y="103460"/>
                </a:cubicBezTo>
                <a:lnTo>
                  <a:pt x="236185" y="103460"/>
                </a:lnTo>
                <a:cubicBezTo>
                  <a:pt x="232548" y="103460"/>
                  <a:pt x="229378" y="105935"/>
                  <a:pt x="228496" y="109463"/>
                </a:cubicBezTo>
                <a:lnTo>
                  <a:pt x="223263" y="130395"/>
                </a:lnTo>
                <a:lnTo>
                  <a:pt x="210054" y="124833"/>
                </a:lnTo>
                <a:cubicBezTo>
                  <a:pt x="208792" y="124302"/>
                  <a:pt x="207413" y="124108"/>
                  <a:pt x="206058" y="124266"/>
                </a:cubicBezTo>
                <a:lnTo>
                  <a:pt x="169314" y="128569"/>
                </a:lnTo>
                <a:lnTo>
                  <a:pt x="156830" y="121321"/>
                </a:lnTo>
                <a:lnTo>
                  <a:pt x="168705" y="100755"/>
                </a:lnTo>
                <a:cubicBezTo>
                  <a:pt x="170863" y="97015"/>
                  <a:pt x="169540" y="92085"/>
                  <a:pt x="165804" y="89928"/>
                </a:cubicBezTo>
                <a:lnTo>
                  <a:pt x="11890" y="1064"/>
                </a:lnTo>
                <a:cubicBezTo>
                  <a:pt x="8096" y="-1126"/>
                  <a:pt x="3250" y="174"/>
                  <a:pt x="1063" y="3964"/>
                </a:cubicBezTo>
                <a:cubicBezTo>
                  <a:pt x="-1125" y="7755"/>
                  <a:pt x="173" y="12602"/>
                  <a:pt x="3964" y="14790"/>
                </a:cubicBezTo>
                <a:lnTo>
                  <a:pt x="124587" y="84432"/>
                </a:lnTo>
                <a:lnTo>
                  <a:pt x="20483" y="264747"/>
                </a:lnTo>
                <a:lnTo>
                  <a:pt x="11890" y="259786"/>
                </a:lnTo>
                <a:cubicBezTo>
                  <a:pt x="8096" y="257595"/>
                  <a:pt x="3250" y="258896"/>
                  <a:pt x="1063" y="262686"/>
                </a:cubicBezTo>
                <a:cubicBezTo>
                  <a:pt x="-1125" y="266477"/>
                  <a:pt x="173" y="271324"/>
                  <a:pt x="3964" y="273513"/>
                </a:cubicBezTo>
                <a:lnTo>
                  <a:pt x="45846" y="297695"/>
                </a:lnTo>
                <a:cubicBezTo>
                  <a:pt x="49589" y="299855"/>
                  <a:pt x="54517" y="298530"/>
                  <a:pt x="56673" y="294794"/>
                </a:cubicBezTo>
                <a:lnTo>
                  <a:pt x="62733" y="284298"/>
                </a:lnTo>
                <a:lnTo>
                  <a:pt x="79830" y="293417"/>
                </a:lnTo>
                <a:cubicBezTo>
                  <a:pt x="74253" y="304228"/>
                  <a:pt x="74803" y="317724"/>
                  <a:pt x="82408" y="328235"/>
                </a:cubicBezTo>
                <a:cubicBezTo>
                  <a:pt x="88910" y="337220"/>
                  <a:pt x="99096" y="341997"/>
                  <a:pt x="109422" y="341997"/>
                </a:cubicBezTo>
                <a:cubicBezTo>
                  <a:pt x="112867" y="341997"/>
                  <a:pt x="116328" y="341458"/>
                  <a:pt x="119673" y="340371"/>
                </a:cubicBezTo>
                <a:cubicBezTo>
                  <a:pt x="119694" y="347448"/>
                  <a:pt x="121944" y="354251"/>
                  <a:pt x="126222" y="359933"/>
                </a:cubicBezTo>
                <a:cubicBezTo>
                  <a:pt x="132718" y="368561"/>
                  <a:pt x="142756" y="373133"/>
                  <a:pt x="152901" y="373133"/>
                </a:cubicBezTo>
                <a:cubicBezTo>
                  <a:pt x="156291" y="373133"/>
                  <a:pt x="159693" y="372622"/>
                  <a:pt x="162979" y="371581"/>
                </a:cubicBezTo>
                <a:cubicBezTo>
                  <a:pt x="163067" y="378196"/>
                  <a:pt x="165110" y="384847"/>
                  <a:pt x="169274" y="390601"/>
                </a:cubicBezTo>
                <a:cubicBezTo>
                  <a:pt x="174487" y="397804"/>
                  <a:pt x="182192" y="402547"/>
                  <a:pt x="190970" y="403955"/>
                </a:cubicBezTo>
                <a:cubicBezTo>
                  <a:pt x="192755" y="404242"/>
                  <a:pt x="194540" y="404384"/>
                  <a:pt x="196313" y="404384"/>
                </a:cubicBezTo>
                <a:cubicBezTo>
                  <a:pt x="199755" y="404384"/>
                  <a:pt x="203148" y="403847"/>
                  <a:pt x="206394" y="402805"/>
                </a:cubicBezTo>
                <a:cubicBezTo>
                  <a:pt x="206488" y="409592"/>
                  <a:pt x="208647" y="416174"/>
                  <a:pt x="212708" y="421786"/>
                </a:cubicBezTo>
                <a:cubicBezTo>
                  <a:pt x="217921" y="428988"/>
                  <a:pt x="225626" y="433732"/>
                  <a:pt x="234404" y="435140"/>
                </a:cubicBezTo>
                <a:cubicBezTo>
                  <a:pt x="236189" y="435426"/>
                  <a:pt x="237974" y="435569"/>
                  <a:pt x="239747" y="435568"/>
                </a:cubicBezTo>
                <a:cubicBezTo>
                  <a:pt x="246697" y="435568"/>
                  <a:pt x="253451" y="433394"/>
                  <a:pt x="259190" y="429240"/>
                </a:cubicBezTo>
                <a:lnTo>
                  <a:pt x="277680" y="415861"/>
                </a:lnTo>
                <a:cubicBezTo>
                  <a:pt x="281681" y="412967"/>
                  <a:pt x="284909" y="409310"/>
                  <a:pt x="287239" y="405135"/>
                </a:cubicBezTo>
                <a:lnTo>
                  <a:pt x="319769" y="422865"/>
                </a:lnTo>
                <a:cubicBezTo>
                  <a:pt x="324726" y="425567"/>
                  <a:pt x="330162" y="426940"/>
                  <a:pt x="335654" y="426940"/>
                </a:cubicBezTo>
                <a:cubicBezTo>
                  <a:pt x="338811" y="426940"/>
                  <a:pt x="341989" y="426486"/>
                  <a:pt x="345101" y="425569"/>
                </a:cubicBezTo>
                <a:cubicBezTo>
                  <a:pt x="353630" y="423057"/>
                  <a:pt x="360672" y="417375"/>
                  <a:pt x="364926" y="409567"/>
                </a:cubicBezTo>
                <a:cubicBezTo>
                  <a:pt x="368243" y="403482"/>
                  <a:pt x="369550" y="396673"/>
                  <a:pt x="368778" y="389927"/>
                </a:cubicBezTo>
                <a:cubicBezTo>
                  <a:pt x="370768" y="390293"/>
                  <a:pt x="372771" y="390474"/>
                  <a:pt x="374765" y="390474"/>
                </a:cubicBezTo>
                <a:cubicBezTo>
                  <a:pt x="386565" y="390473"/>
                  <a:pt x="398016" y="384193"/>
                  <a:pt x="404050" y="373123"/>
                </a:cubicBezTo>
                <a:cubicBezTo>
                  <a:pt x="407445" y="366893"/>
                  <a:pt x="408627" y="360046"/>
                  <a:pt x="407880" y="353480"/>
                </a:cubicBezTo>
                <a:cubicBezTo>
                  <a:pt x="409876" y="353848"/>
                  <a:pt x="411885" y="354030"/>
                  <a:pt x="413886" y="354030"/>
                </a:cubicBezTo>
                <a:cubicBezTo>
                  <a:pt x="425687" y="354029"/>
                  <a:pt x="437137" y="347748"/>
                  <a:pt x="443170" y="336678"/>
                </a:cubicBezTo>
                <a:cubicBezTo>
                  <a:pt x="446485" y="330597"/>
                  <a:pt x="447792" y="323792"/>
                  <a:pt x="447023" y="317050"/>
                </a:cubicBezTo>
                <a:cubicBezTo>
                  <a:pt x="449001" y="317417"/>
                  <a:pt x="451004" y="317606"/>
                  <a:pt x="453019" y="317606"/>
                </a:cubicBezTo>
                <a:cubicBezTo>
                  <a:pt x="456177" y="317606"/>
                  <a:pt x="459353" y="317151"/>
                  <a:pt x="462466" y="316235"/>
                </a:cubicBezTo>
                <a:cubicBezTo>
                  <a:pt x="470995" y="313723"/>
                  <a:pt x="478036" y="308041"/>
                  <a:pt x="482292" y="300233"/>
                </a:cubicBezTo>
                <a:cubicBezTo>
                  <a:pt x="486547" y="292426"/>
                  <a:pt x="487509" y="283430"/>
                  <a:pt x="484997" y="274900"/>
                </a:cubicBezTo>
                <a:cubicBezTo>
                  <a:pt x="484394" y="272849"/>
                  <a:pt x="483602" y="270889"/>
                  <a:pt x="482647" y="269028"/>
                </a:cubicBezTo>
                <a:lnTo>
                  <a:pt x="496549" y="259160"/>
                </a:lnTo>
                <a:lnTo>
                  <a:pt x="503893" y="268802"/>
                </a:lnTo>
                <a:cubicBezTo>
                  <a:pt x="506542" y="272281"/>
                  <a:pt x="511691" y="272930"/>
                  <a:pt x="515123" y="270210"/>
                </a:cubicBezTo>
                <a:lnTo>
                  <a:pt x="537002" y="252860"/>
                </a:lnTo>
                <a:cubicBezTo>
                  <a:pt x="540430" y="250140"/>
                  <a:pt x="541006" y="245155"/>
                  <a:pt x="538286" y="241725"/>
                </a:cubicBezTo>
                <a:close/>
                <a:moveTo>
                  <a:pt x="46909" y="280005"/>
                </a:moveTo>
                <a:lnTo>
                  <a:pt x="34211" y="272673"/>
                </a:lnTo>
                <a:lnTo>
                  <a:pt x="138315" y="92358"/>
                </a:lnTo>
                <a:lnTo>
                  <a:pt x="151013" y="99691"/>
                </a:lnTo>
                <a:lnTo>
                  <a:pt x="46909" y="280005"/>
                </a:lnTo>
                <a:close/>
                <a:moveTo>
                  <a:pt x="119596" y="322847"/>
                </a:moveTo>
                <a:cubicBezTo>
                  <a:pt x="111810" y="328484"/>
                  <a:pt x="100886" y="326733"/>
                  <a:pt x="95250" y="318943"/>
                </a:cubicBezTo>
                <a:cubicBezTo>
                  <a:pt x="89615" y="311154"/>
                  <a:pt x="91367" y="300231"/>
                  <a:pt x="99155" y="294595"/>
                </a:cubicBezTo>
                <a:lnTo>
                  <a:pt x="155222" y="254028"/>
                </a:lnTo>
                <a:cubicBezTo>
                  <a:pt x="158336" y="251776"/>
                  <a:pt x="161919" y="250685"/>
                  <a:pt x="165465" y="250685"/>
                </a:cubicBezTo>
                <a:cubicBezTo>
                  <a:pt x="170684" y="250685"/>
                  <a:pt x="175825" y="253046"/>
                  <a:pt x="179272" y="257534"/>
                </a:cubicBezTo>
                <a:cubicBezTo>
                  <a:pt x="185180" y="265229"/>
                  <a:pt x="183516" y="276594"/>
                  <a:pt x="175668" y="282278"/>
                </a:cubicBezTo>
                <a:lnTo>
                  <a:pt x="119596" y="322847"/>
                </a:lnTo>
                <a:close/>
                <a:moveTo>
                  <a:pt x="163029" y="354032"/>
                </a:moveTo>
                <a:cubicBezTo>
                  <a:pt x="155387" y="359561"/>
                  <a:pt x="144555" y="357932"/>
                  <a:pt x="138884" y="350399"/>
                </a:cubicBezTo>
                <a:cubicBezTo>
                  <a:pt x="133010" y="342598"/>
                  <a:pt x="135272" y="331071"/>
                  <a:pt x="143048" y="325444"/>
                </a:cubicBezTo>
                <a:lnTo>
                  <a:pt x="184955" y="295123"/>
                </a:lnTo>
                <a:cubicBezTo>
                  <a:pt x="186480" y="294107"/>
                  <a:pt x="187891" y="293036"/>
                  <a:pt x="189599" y="292311"/>
                </a:cubicBezTo>
                <a:cubicBezTo>
                  <a:pt x="192030" y="291279"/>
                  <a:pt x="194692" y="290811"/>
                  <a:pt x="197330" y="290957"/>
                </a:cubicBezTo>
                <a:cubicBezTo>
                  <a:pt x="202378" y="291238"/>
                  <a:pt x="207104" y="293776"/>
                  <a:pt x="210179" y="297780"/>
                </a:cubicBezTo>
                <a:cubicBezTo>
                  <a:pt x="216088" y="305474"/>
                  <a:pt x="214424" y="316840"/>
                  <a:pt x="206575" y="322524"/>
                </a:cubicBezTo>
                <a:lnTo>
                  <a:pt x="163029" y="354032"/>
                </a:lnTo>
                <a:close/>
                <a:moveTo>
                  <a:pt x="206463" y="385215"/>
                </a:moveTo>
                <a:cubicBezTo>
                  <a:pt x="202690" y="387946"/>
                  <a:pt x="198080" y="389044"/>
                  <a:pt x="193480" y="388305"/>
                </a:cubicBezTo>
                <a:cubicBezTo>
                  <a:pt x="188882" y="387568"/>
                  <a:pt x="184846" y="385083"/>
                  <a:pt x="182115" y="381309"/>
                </a:cubicBezTo>
                <a:cubicBezTo>
                  <a:pt x="176482" y="373523"/>
                  <a:pt x="178230" y="362608"/>
                  <a:pt x="186009" y="356970"/>
                </a:cubicBezTo>
                <a:cubicBezTo>
                  <a:pt x="186009" y="356970"/>
                  <a:pt x="215869" y="335364"/>
                  <a:pt x="215872" y="335362"/>
                </a:cubicBezTo>
                <a:lnTo>
                  <a:pt x="217037" y="334519"/>
                </a:lnTo>
                <a:cubicBezTo>
                  <a:pt x="224735" y="328950"/>
                  <a:pt x="235299" y="330490"/>
                  <a:pt x="241087" y="338025"/>
                </a:cubicBezTo>
                <a:cubicBezTo>
                  <a:pt x="246996" y="345722"/>
                  <a:pt x="245330" y="357090"/>
                  <a:pt x="237478" y="362772"/>
                </a:cubicBezTo>
                <a:lnTo>
                  <a:pt x="206463" y="385215"/>
                </a:lnTo>
                <a:close/>
                <a:moveTo>
                  <a:pt x="275419" y="391408"/>
                </a:moveTo>
                <a:cubicBezTo>
                  <a:pt x="274735" y="396111"/>
                  <a:pt x="272236" y="400233"/>
                  <a:pt x="268386" y="403019"/>
                </a:cubicBezTo>
                <a:lnTo>
                  <a:pt x="249896" y="416399"/>
                </a:lnTo>
                <a:cubicBezTo>
                  <a:pt x="242192" y="421974"/>
                  <a:pt x="231115" y="420189"/>
                  <a:pt x="225548" y="412494"/>
                </a:cubicBezTo>
                <a:cubicBezTo>
                  <a:pt x="219956" y="404766"/>
                  <a:pt x="221779" y="393743"/>
                  <a:pt x="229453" y="388147"/>
                </a:cubicBezTo>
                <a:lnTo>
                  <a:pt x="246771" y="375617"/>
                </a:lnTo>
                <a:lnTo>
                  <a:pt x="247944" y="374767"/>
                </a:lnTo>
                <a:cubicBezTo>
                  <a:pt x="255532" y="369278"/>
                  <a:pt x="266295" y="370852"/>
                  <a:pt x="271993" y="378273"/>
                </a:cubicBezTo>
                <a:cubicBezTo>
                  <a:pt x="274889" y="382041"/>
                  <a:pt x="276105" y="386706"/>
                  <a:pt x="275419" y="391408"/>
                </a:cubicBezTo>
                <a:close/>
                <a:moveTo>
                  <a:pt x="468373" y="292646"/>
                </a:moveTo>
                <a:cubicBezTo>
                  <a:pt x="463828" y="300984"/>
                  <a:pt x="453071" y="304164"/>
                  <a:pt x="444718" y="299611"/>
                </a:cubicBezTo>
                <a:lnTo>
                  <a:pt x="353085" y="249665"/>
                </a:lnTo>
                <a:cubicBezTo>
                  <a:pt x="349240" y="247572"/>
                  <a:pt x="344427" y="248988"/>
                  <a:pt x="342333" y="252831"/>
                </a:cubicBezTo>
                <a:cubicBezTo>
                  <a:pt x="340238" y="256675"/>
                  <a:pt x="341655" y="261488"/>
                  <a:pt x="345498" y="263584"/>
                </a:cubicBezTo>
                <a:lnTo>
                  <a:pt x="422285" y="305437"/>
                </a:lnTo>
                <a:cubicBezTo>
                  <a:pt x="430728" y="310039"/>
                  <a:pt x="433851" y="320650"/>
                  <a:pt x="429252" y="329092"/>
                </a:cubicBezTo>
                <a:cubicBezTo>
                  <a:pt x="424650" y="337532"/>
                  <a:pt x="414039" y="340659"/>
                  <a:pt x="405596" y="336057"/>
                </a:cubicBezTo>
                <a:lnTo>
                  <a:pt x="327684" y="293590"/>
                </a:lnTo>
                <a:cubicBezTo>
                  <a:pt x="323841" y="291495"/>
                  <a:pt x="319027" y="292913"/>
                  <a:pt x="316933" y="296756"/>
                </a:cubicBezTo>
                <a:cubicBezTo>
                  <a:pt x="314838" y="300599"/>
                  <a:pt x="316254" y="305413"/>
                  <a:pt x="320099" y="307508"/>
                </a:cubicBezTo>
                <a:lnTo>
                  <a:pt x="383177" y="341890"/>
                </a:lnTo>
                <a:cubicBezTo>
                  <a:pt x="391609" y="346496"/>
                  <a:pt x="394727" y="357100"/>
                  <a:pt x="390130" y="365537"/>
                </a:cubicBezTo>
                <a:cubicBezTo>
                  <a:pt x="385586" y="373875"/>
                  <a:pt x="374829" y="377057"/>
                  <a:pt x="366474" y="372502"/>
                </a:cubicBezTo>
                <a:lnTo>
                  <a:pt x="300436" y="336507"/>
                </a:lnTo>
                <a:cubicBezTo>
                  <a:pt x="296590" y="334413"/>
                  <a:pt x="291778" y="335830"/>
                  <a:pt x="289684" y="339673"/>
                </a:cubicBezTo>
                <a:cubicBezTo>
                  <a:pt x="287589" y="343517"/>
                  <a:pt x="289006" y="348330"/>
                  <a:pt x="292849" y="350426"/>
                </a:cubicBezTo>
                <a:lnTo>
                  <a:pt x="344041" y="378329"/>
                </a:lnTo>
                <a:cubicBezTo>
                  <a:pt x="352381" y="382873"/>
                  <a:pt x="355559" y="393631"/>
                  <a:pt x="351006" y="401984"/>
                </a:cubicBezTo>
                <a:cubicBezTo>
                  <a:pt x="346463" y="410324"/>
                  <a:pt x="335705" y="413500"/>
                  <a:pt x="327353" y="408948"/>
                </a:cubicBezTo>
                <a:lnTo>
                  <a:pt x="291445" y="389376"/>
                </a:lnTo>
                <a:cubicBezTo>
                  <a:pt x="291572" y="381899"/>
                  <a:pt x="289202" y="374656"/>
                  <a:pt x="284565" y="368619"/>
                </a:cubicBezTo>
                <a:cubicBezTo>
                  <a:pt x="278338" y="360511"/>
                  <a:pt x="269216" y="356039"/>
                  <a:pt x="259809" y="355582"/>
                </a:cubicBezTo>
                <a:cubicBezTo>
                  <a:pt x="259957" y="354879"/>
                  <a:pt x="260093" y="354169"/>
                  <a:pt x="260198" y="353451"/>
                </a:cubicBezTo>
                <a:cubicBezTo>
                  <a:pt x="261506" y="344474"/>
                  <a:pt x="259184" y="335568"/>
                  <a:pt x="253659" y="328373"/>
                </a:cubicBezTo>
                <a:cubicBezTo>
                  <a:pt x="247431" y="320266"/>
                  <a:pt x="238309" y="315794"/>
                  <a:pt x="228901" y="315337"/>
                </a:cubicBezTo>
                <a:cubicBezTo>
                  <a:pt x="229050" y="314634"/>
                  <a:pt x="229186" y="313924"/>
                  <a:pt x="229290" y="313205"/>
                </a:cubicBezTo>
                <a:cubicBezTo>
                  <a:pt x="230598" y="304227"/>
                  <a:pt x="228277" y="295323"/>
                  <a:pt x="222751" y="288127"/>
                </a:cubicBezTo>
                <a:cubicBezTo>
                  <a:pt x="216523" y="280019"/>
                  <a:pt x="207401" y="275548"/>
                  <a:pt x="197993" y="275092"/>
                </a:cubicBezTo>
                <a:cubicBezTo>
                  <a:pt x="198142" y="274388"/>
                  <a:pt x="198278" y="273678"/>
                  <a:pt x="198383" y="272960"/>
                </a:cubicBezTo>
                <a:cubicBezTo>
                  <a:pt x="199690" y="263983"/>
                  <a:pt x="197369" y="255077"/>
                  <a:pt x="191844" y="247883"/>
                </a:cubicBezTo>
                <a:cubicBezTo>
                  <a:pt x="180795" y="233495"/>
                  <a:pt x="160624" y="230556"/>
                  <a:pt x="145930" y="241191"/>
                </a:cubicBezTo>
                <a:lnTo>
                  <a:pt x="90619" y="281206"/>
                </a:lnTo>
                <a:lnTo>
                  <a:pt x="70662" y="270562"/>
                </a:lnTo>
                <a:lnTo>
                  <a:pt x="148903" y="135046"/>
                </a:lnTo>
                <a:lnTo>
                  <a:pt x="163635" y="143599"/>
                </a:lnTo>
                <a:cubicBezTo>
                  <a:pt x="165117" y="144460"/>
                  <a:pt x="166839" y="144814"/>
                  <a:pt x="168536" y="144617"/>
                </a:cubicBezTo>
                <a:lnTo>
                  <a:pt x="205826" y="140250"/>
                </a:lnTo>
                <a:lnTo>
                  <a:pt x="219371" y="145953"/>
                </a:lnTo>
                <a:lnTo>
                  <a:pt x="211586" y="177094"/>
                </a:lnTo>
                <a:cubicBezTo>
                  <a:pt x="211430" y="177723"/>
                  <a:pt x="211350" y="178368"/>
                  <a:pt x="211350" y="179017"/>
                </a:cubicBezTo>
                <a:lnTo>
                  <a:pt x="211350" y="246649"/>
                </a:lnTo>
                <a:cubicBezTo>
                  <a:pt x="211350" y="269665"/>
                  <a:pt x="230076" y="288390"/>
                  <a:pt x="253091" y="288390"/>
                </a:cubicBezTo>
                <a:cubicBezTo>
                  <a:pt x="276108" y="288390"/>
                  <a:pt x="294833" y="269664"/>
                  <a:pt x="294833" y="246649"/>
                </a:cubicBezTo>
                <a:lnTo>
                  <a:pt x="294833" y="181290"/>
                </a:lnTo>
                <a:lnTo>
                  <a:pt x="296273" y="178985"/>
                </a:lnTo>
                <a:lnTo>
                  <a:pt x="461406" y="268991"/>
                </a:lnTo>
                <a:cubicBezTo>
                  <a:pt x="469744" y="273536"/>
                  <a:pt x="472926" y="284291"/>
                  <a:pt x="468373" y="292646"/>
                </a:cubicBezTo>
                <a:close/>
                <a:moveTo>
                  <a:pt x="472154" y="257035"/>
                </a:moveTo>
                <a:cubicBezTo>
                  <a:pt x="471143" y="256331"/>
                  <a:pt x="470092" y="255671"/>
                  <a:pt x="468994" y="255073"/>
                </a:cubicBezTo>
                <a:lnTo>
                  <a:pt x="304692" y="165517"/>
                </a:lnTo>
                <a:lnTo>
                  <a:pt x="310788" y="155764"/>
                </a:lnTo>
                <a:cubicBezTo>
                  <a:pt x="313107" y="152052"/>
                  <a:pt x="311979" y="147162"/>
                  <a:pt x="308266" y="144843"/>
                </a:cubicBezTo>
                <a:cubicBezTo>
                  <a:pt x="304558" y="142525"/>
                  <a:pt x="299664" y="143651"/>
                  <a:pt x="297345" y="147364"/>
                </a:cubicBezTo>
                <a:lnTo>
                  <a:pt x="280187" y="174816"/>
                </a:lnTo>
                <a:cubicBezTo>
                  <a:pt x="279402" y="176075"/>
                  <a:pt x="278983" y="177531"/>
                  <a:pt x="278983" y="179017"/>
                </a:cubicBezTo>
                <a:lnTo>
                  <a:pt x="278983" y="246649"/>
                </a:lnTo>
                <a:cubicBezTo>
                  <a:pt x="278983" y="260924"/>
                  <a:pt x="267370" y="272539"/>
                  <a:pt x="253092" y="272539"/>
                </a:cubicBezTo>
                <a:cubicBezTo>
                  <a:pt x="238815" y="272539"/>
                  <a:pt x="227202" y="260925"/>
                  <a:pt x="227202" y="246649"/>
                </a:cubicBezTo>
                <a:lnTo>
                  <a:pt x="227202" y="179992"/>
                </a:lnTo>
                <a:lnTo>
                  <a:pt x="242371" y="119311"/>
                </a:lnTo>
                <a:lnTo>
                  <a:pt x="327902" y="119311"/>
                </a:lnTo>
                <a:lnTo>
                  <a:pt x="371291" y="133645"/>
                </a:lnTo>
                <a:cubicBezTo>
                  <a:pt x="373757" y="134461"/>
                  <a:pt x="376533" y="133991"/>
                  <a:pt x="378594" y="132413"/>
                </a:cubicBezTo>
                <a:lnTo>
                  <a:pt x="392121" y="122058"/>
                </a:lnTo>
                <a:lnTo>
                  <a:pt x="486936" y="246544"/>
                </a:lnTo>
                <a:lnTo>
                  <a:pt x="472154" y="257035"/>
                </a:lnTo>
                <a:close/>
              </a:path>
            </a:pathLst>
          </a:custGeom>
          <a:solidFill>
            <a:schemeClr val="bg1"/>
          </a:solidFill>
          <a:ln w="1042"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2C403B33-4D5B-482B-BA80-67199C6E4D42}"/>
              </a:ext>
            </a:extLst>
          </p:cNvPr>
          <p:cNvGrpSpPr/>
          <p:nvPr/>
        </p:nvGrpSpPr>
        <p:grpSpPr>
          <a:xfrm>
            <a:off x="848230" y="3275851"/>
            <a:ext cx="1545188" cy="515205"/>
            <a:chOff x="4962318" y="1179151"/>
            <a:chExt cx="1545188" cy="515205"/>
          </a:xfrm>
        </p:grpSpPr>
        <p:sp>
          <p:nvSpPr>
            <p:cNvPr id="43" name="Rectangle 42">
              <a:extLst>
                <a:ext uri="{FF2B5EF4-FFF2-40B4-BE49-F238E27FC236}">
                  <a16:creationId xmlns:a16="http://schemas.microsoft.com/office/drawing/2014/main" id="{379295CD-E24D-424B-A13A-A75FE6E6D0C2}"/>
                </a:ext>
              </a:extLst>
            </p:cNvPr>
            <p:cNvSpPr/>
            <p:nvPr/>
          </p:nvSpPr>
          <p:spPr>
            <a:xfrm>
              <a:off x="4962318" y="1180760"/>
              <a:ext cx="108843" cy="504000"/>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a:p>
          </p:txBody>
        </p:sp>
        <p:sp>
          <p:nvSpPr>
            <p:cNvPr id="44" name="Rectangle 43">
              <a:extLst>
                <a:ext uri="{FF2B5EF4-FFF2-40B4-BE49-F238E27FC236}">
                  <a16:creationId xmlns:a16="http://schemas.microsoft.com/office/drawing/2014/main" id="{94FBE0D6-C755-44B4-894E-DD4971729082}"/>
                </a:ext>
              </a:extLst>
            </p:cNvPr>
            <p:cNvSpPr/>
            <p:nvPr/>
          </p:nvSpPr>
          <p:spPr>
            <a:xfrm>
              <a:off x="5156307" y="1179151"/>
              <a:ext cx="1351199" cy="515205"/>
            </a:xfrm>
            <a:prstGeom prst="rect">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200" b="1"/>
                <a:t>Loan Aggregators</a:t>
              </a:r>
              <a:endParaRPr lang="en-GB" sz="1200" b="1">
                <a:cs typeface="Arial"/>
              </a:endParaRPr>
            </a:p>
          </p:txBody>
        </p:sp>
      </p:grpSp>
      <p:sp>
        <p:nvSpPr>
          <p:cNvPr id="68" name="Freeform 76">
            <a:extLst>
              <a:ext uri="{FF2B5EF4-FFF2-40B4-BE49-F238E27FC236}">
                <a16:creationId xmlns:a16="http://schemas.microsoft.com/office/drawing/2014/main" id="{1E411E42-8F0C-4D5A-874E-A4A47584D800}"/>
              </a:ext>
            </a:extLst>
          </p:cNvPr>
          <p:cNvSpPr>
            <a:spLocks noChangeAspect="1" noEditPoints="1"/>
          </p:cNvSpPr>
          <p:nvPr/>
        </p:nvSpPr>
        <p:spPr bwMode="auto">
          <a:xfrm>
            <a:off x="261810" y="3336740"/>
            <a:ext cx="447028" cy="438880"/>
          </a:xfrm>
          <a:custGeom>
            <a:avLst/>
            <a:gdLst>
              <a:gd name="T0" fmla="*/ 842 w 1130"/>
              <a:gd name="T1" fmla="*/ 456 h 1108"/>
              <a:gd name="T2" fmla="*/ 768 w 1130"/>
              <a:gd name="T3" fmla="*/ 494 h 1108"/>
              <a:gd name="T4" fmla="*/ 587 w 1130"/>
              <a:gd name="T5" fmla="*/ 285 h 1108"/>
              <a:gd name="T6" fmla="*/ 563 w 1130"/>
              <a:gd name="T7" fmla="*/ 0 h 1108"/>
              <a:gd name="T8" fmla="*/ 547 w 1130"/>
              <a:gd name="T9" fmla="*/ 287 h 1108"/>
              <a:gd name="T10" fmla="*/ 373 w 1130"/>
              <a:gd name="T11" fmla="*/ 499 h 1108"/>
              <a:gd name="T12" fmla="*/ 288 w 1130"/>
              <a:gd name="T13" fmla="*/ 456 h 1108"/>
              <a:gd name="T14" fmla="*/ 0 w 1130"/>
              <a:gd name="T15" fmla="*/ 456 h 1108"/>
              <a:gd name="T16" fmla="*/ 274 w 1130"/>
              <a:gd name="T17" fmla="*/ 517 h 1108"/>
              <a:gd name="T18" fmla="*/ 363 w 1130"/>
              <a:gd name="T19" fmla="*/ 563 h 1108"/>
              <a:gd name="T20" fmla="*/ 364 w 1130"/>
              <a:gd name="T21" fmla="*/ 829 h 1108"/>
              <a:gd name="T22" fmla="*/ 171 w 1130"/>
              <a:gd name="T23" fmla="*/ 964 h 1108"/>
              <a:gd name="T24" fmla="*/ 459 w 1130"/>
              <a:gd name="T25" fmla="*/ 964 h 1108"/>
              <a:gd name="T26" fmla="*/ 475 w 1130"/>
              <a:gd name="T27" fmla="*/ 747 h 1108"/>
              <a:gd name="T28" fmla="*/ 673 w 1130"/>
              <a:gd name="T29" fmla="*/ 744 h 1108"/>
              <a:gd name="T30" fmla="*/ 671 w 1130"/>
              <a:gd name="T31" fmla="*/ 964 h 1108"/>
              <a:gd name="T32" fmla="*/ 959 w 1130"/>
              <a:gd name="T33" fmla="*/ 964 h 1108"/>
              <a:gd name="T34" fmla="*/ 780 w 1130"/>
              <a:gd name="T35" fmla="*/ 825 h 1108"/>
              <a:gd name="T36" fmla="*/ 726 w 1130"/>
              <a:gd name="T37" fmla="*/ 702 h 1108"/>
              <a:gd name="T38" fmla="*/ 696 w 1130"/>
              <a:gd name="T39" fmla="*/ 675 h 1108"/>
              <a:gd name="T40" fmla="*/ 403 w 1130"/>
              <a:gd name="T41" fmla="*/ 563 h 1108"/>
              <a:gd name="T42" fmla="*/ 740 w 1130"/>
              <a:gd name="T43" fmla="*/ 563 h 1108"/>
              <a:gd name="T44" fmla="*/ 780 w 1130"/>
              <a:gd name="T45" fmla="*/ 563 h 1108"/>
              <a:gd name="T46" fmla="*/ 855 w 1130"/>
              <a:gd name="T47" fmla="*/ 516 h 1108"/>
              <a:gd name="T48" fmla="*/ 1130 w 1130"/>
              <a:gd name="T49" fmla="*/ 456 h 1108"/>
              <a:gd name="T50" fmla="*/ 144 w 1130"/>
              <a:gd name="T51" fmla="*/ 560 h 1108"/>
              <a:gd name="T52" fmla="*/ 144 w 1130"/>
              <a:gd name="T53" fmla="*/ 352 h 1108"/>
              <a:gd name="T54" fmla="*/ 144 w 1130"/>
              <a:gd name="T55" fmla="*/ 560 h 1108"/>
              <a:gd name="T56" fmla="*/ 315 w 1130"/>
              <a:gd name="T57" fmla="*/ 1068 h 1108"/>
              <a:gd name="T58" fmla="*/ 315 w 1130"/>
              <a:gd name="T59" fmla="*/ 860 h 1108"/>
              <a:gd name="T60" fmla="*/ 919 w 1130"/>
              <a:gd name="T61" fmla="*/ 964 h 1108"/>
              <a:gd name="T62" fmla="*/ 711 w 1130"/>
              <a:gd name="T63" fmla="*/ 964 h 1108"/>
              <a:gd name="T64" fmla="*/ 919 w 1130"/>
              <a:gd name="T65" fmla="*/ 964 h 1108"/>
              <a:gd name="T66" fmla="*/ 563 w 1130"/>
              <a:gd name="T67" fmla="*/ 40 h 1108"/>
              <a:gd name="T68" fmla="*/ 563 w 1130"/>
              <a:gd name="T69" fmla="*/ 248 h 1108"/>
              <a:gd name="T70" fmla="*/ 986 w 1130"/>
              <a:gd name="T71" fmla="*/ 560 h 1108"/>
              <a:gd name="T72" fmla="*/ 986 w 1130"/>
              <a:gd name="T73" fmla="*/ 352 h 1108"/>
              <a:gd name="T74" fmla="*/ 986 w 1130"/>
              <a:gd name="T75" fmla="*/ 56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0" h="1108">
                <a:moveTo>
                  <a:pt x="986" y="312"/>
                </a:moveTo>
                <a:cubicBezTo>
                  <a:pt x="907" y="312"/>
                  <a:pt x="842" y="376"/>
                  <a:pt x="842" y="456"/>
                </a:cubicBezTo>
                <a:cubicBezTo>
                  <a:pt x="842" y="463"/>
                  <a:pt x="843" y="470"/>
                  <a:pt x="844" y="477"/>
                </a:cubicBezTo>
                <a:cubicBezTo>
                  <a:pt x="768" y="494"/>
                  <a:pt x="768" y="494"/>
                  <a:pt x="768" y="494"/>
                </a:cubicBezTo>
                <a:cubicBezTo>
                  <a:pt x="741" y="417"/>
                  <a:pt x="671" y="361"/>
                  <a:pt x="587" y="355"/>
                </a:cubicBezTo>
                <a:cubicBezTo>
                  <a:pt x="587" y="285"/>
                  <a:pt x="587" y="285"/>
                  <a:pt x="587" y="285"/>
                </a:cubicBezTo>
                <a:cubicBezTo>
                  <a:pt x="655" y="274"/>
                  <a:pt x="707" y="215"/>
                  <a:pt x="707" y="144"/>
                </a:cubicBezTo>
                <a:cubicBezTo>
                  <a:pt x="707" y="64"/>
                  <a:pt x="642" y="0"/>
                  <a:pt x="563" y="0"/>
                </a:cubicBezTo>
                <a:cubicBezTo>
                  <a:pt x="483" y="0"/>
                  <a:pt x="419" y="64"/>
                  <a:pt x="419" y="144"/>
                </a:cubicBezTo>
                <a:cubicBezTo>
                  <a:pt x="419" y="218"/>
                  <a:pt x="475" y="279"/>
                  <a:pt x="547" y="287"/>
                </a:cubicBezTo>
                <a:cubicBezTo>
                  <a:pt x="547" y="356"/>
                  <a:pt x="547" y="356"/>
                  <a:pt x="547" y="356"/>
                </a:cubicBezTo>
                <a:cubicBezTo>
                  <a:pt x="465" y="365"/>
                  <a:pt x="398" y="423"/>
                  <a:pt x="373" y="499"/>
                </a:cubicBezTo>
                <a:cubicBezTo>
                  <a:pt x="286" y="478"/>
                  <a:pt x="286" y="478"/>
                  <a:pt x="286" y="478"/>
                </a:cubicBezTo>
                <a:cubicBezTo>
                  <a:pt x="287" y="471"/>
                  <a:pt x="288" y="463"/>
                  <a:pt x="288" y="456"/>
                </a:cubicBezTo>
                <a:cubicBezTo>
                  <a:pt x="288" y="376"/>
                  <a:pt x="223" y="312"/>
                  <a:pt x="144" y="312"/>
                </a:cubicBezTo>
                <a:cubicBezTo>
                  <a:pt x="64" y="312"/>
                  <a:pt x="0" y="376"/>
                  <a:pt x="0" y="456"/>
                </a:cubicBezTo>
                <a:cubicBezTo>
                  <a:pt x="0" y="535"/>
                  <a:pt x="64" y="600"/>
                  <a:pt x="144" y="600"/>
                </a:cubicBezTo>
                <a:cubicBezTo>
                  <a:pt x="202" y="600"/>
                  <a:pt x="251" y="566"/>
                  <a:pt x="274" y="517"/>
                </a:cubicBezTo>
                <a:cubicBezTo>
                  <a:pt x="365" y="538"/>
                  <a:pt x="365" y="538"/>
                  <a:pt x="365" y="538"/>
                </a:cubicBezTo>
                <a:cubicBezTo>
                  <a:pt x="364" y="546"/>
                  <a:pt x="363" y="554"/>
                  <a:pt x="363" y="563"/>
                </a:cubicBezTo>
                <a:cubicBezTo>
                  <a:pt x="363" y="628"/>
                  <a:pt x="394" y="687"/>
                  <a:pt x="441" y="725"/>
                </a:cubicBezTo>
                <a:cubicBezTo>
                  <a:pt x="364" y="829"/>
                  <a:pt x="364" y="829"/>
                  <a:pt x="364" y="829"/>
                </a:cubicBezTo>
                <a:cubicBezTo>
                  <a:pt x="349" y="824"/>
                  <a:pt x="332" y="820"/>
                  <a:pt x="315" y="820"/>
                </a:cubicBezTo>
                <a:cubicBezTo>
                  <a:pt x="235" y="820"/>
                  <a:pt x="171" y="885"/>
                  <a:pt x="171" y="964"/>
                </a:cubicBezTo>
                <a:cubicBezTo>
                  <a:pt x="171" y="1044"/>
                  <a:pt x="235" y="1108"/>
                  <a:pt x="315" y="1108"/>
                </a:cubicBezTo>
                <a:cubicBezTo>
                  <a:pt x="394" y="1108"/>
                  <a:pt x="459" y="1044"/>
                  <a:pt x="459" y="964"/>
                </a:cubicBezTo>
                <a:cubicBezTo>
                  <a:pt x="459" y="917"/>
                  <a:pt x="436" y="875"/>
                  <a:pt x="400" y="848"/>
                </a:cubicBezTo>
                <a:cubicBezTo>
                  <a:pt x="475" y="747"/>
                  <a:pt x="475" y="747"/>
                  <a:pt x="475" y="747"/>
                </a:cubicBezTo>
                <a:cubicBezTo>
                  <a:pt x="504" y="762"/>
                  <a:pt x="537" y="771"/>
                  <a:pt x="571" y="771"/>
                </a:cubicBezTo>
                <a:cubicBezTo>
                  <a:pt x="607" y="771"/>
                  <a:pt x="642" y="761"/>
                  <a:pt x="673" y="744"/>
                </a:cubicBezTo>
                <a:cubicBezTo>
                  <a:pt x="742" y="841"/>
                  <a:pt x="742" y="841"/>
                  <a:pt x="742" y="841"/>
                </a:cubicBezTo>
                <a:cubicBezTo>
                  <a:pt x="700" y="866"/>
                  <a:pt x="671" y="912"/>
                  <a:pt x="671" y="964"/>
                </a:cubicBezTo>
                <a:cubicBezTo>
                  <a:pt x="671" y="1044"/>
                  <a:pt x="736" y="1108"/>
                  <a:pt x="815" y="1108"/>
                </a:cubicBezTo>
                <a:cubicBezTo>
                  <a:pt x="895" y="1108"/>
                  <a:pt x="959" y="1044"/>
                  <a:pt x="959" y="964"/>
                </a:cubicBezTo>
                <a:cubicBezTo>
                  <a:pt x="959" y="885"/>
                  <a:pt x="895" y="820"/>
                  <a:pt x="815" y="820"/>
                </a:cubicBezTo>
                <a:cubicBezTo>
                  <a:pt x="803" y="820"/>
                  <a:pt x="791" y="822"/>
                  <a:pt x="780" y="825"/>
                </a:cubicBezTo>
                <a:cubicBezTo>
                  <a:pt x="706" y="721"/>
                  <a:pt x="706" y="721"/>
                  <a:pt x="706" y="721"/>
                </a:cubicBezTo>
                <a:cubicBezTo>
                  <a:pt x="713" y="715"/>
                  <a:pt x="720" y="709"/>
                  <a:pt x="726" y="702"/>
                </a:cubicBezTo>
                <a:cubicBezTo>
                  <a:pt x="734" y="694"/>
                  <a:pt x="733" y="681"/>
                  <a:pt x="725" y="674"/>
                </a:cubicBezTo>
                <a:cubicBezTo>
                  <a:pt x="716" y="666"/>
                  <a:pt x="704" y="667"/>
                  <a:pt x="696" y="675"/>
                </a:cubicBezTo>
                <a:cubicBezTo>
                  <a:pt x="665" y="710"/>
                  <a:pt x="619" y="731"/>
                  <a:pt x="571" y="731"/>
                </a:cubicBezTo>
                <a:cubicBezTo>
                  <a:pt x="479" y="731"/>
                  <a:pt x="403" y="655"/>
                  <a:pt x="403" y="563"/>
                </a:cubicBezTo>
                <a:cubicBezTo>
                  <a:pt x="403" y="470"/>
                  <a:pt x="479" y="394"/>
                  <a:pt x="571" y="394"/>
                </a:cubicBezTo>
                <a:cubicBezTo>
                  <a:pt x="664" y="394"/>
                  <a:pt x="740" y="470"/>
                  <a:pt x="740" y="563"/>
                </a:cubicBezTo>
                <a:cubicBezTo>
                  <a:pt x="740" y="574"/>
                  <a:pt x="748" y="583"/>
                  <a:pt x="760" y="583"/>
                </a:cubicBezTo>
                <a:cubicBezTo>
                  <a:pt x="771" y="583"/>
                  <a:pt x="780" y="574"/>
                  <a:pt x="780" y="563"/>
                </a:cubicBezTo>
                <a:cubicBezTo>
                  <a:pt x="780" y="552"/>
                  <a:pt x="779" y="542"/>
                  <a:pt x="777" y="532"/>
                </a:cubicBezTo>
                <a:cubicBezTo>
                  <a:pt x="855" y="516"/>
                  <a:pt x="855" y="516"/>
                  <a:pt x="855" y="516"/>
                </a:cubicBezTo>
                <a:cubicBezTo>
                  <a:pt x="878" y="565"/>
                  <a:pt x="928" y="600"/>
                  <a:pt x="986" y="600"/>
                </a:cubicBezTo>
                <a:cubicBezTo>
                  <a:pt x="1066" y="600"/>
                  <a:pt x="1130" y="535"/>
                  <a:pt x="1130" y="456"/>
                </a:cubicBezTo>
                <a:cubicBezTo>
                  <a:pt x="1130" y="376"/>
                  <a:pt x="1066" y="312"/>
                  <a:pt x="986" y="312"/>
                </a:cubicBezTo>
                <a:close/>
                <a:moveTo>
                  <a:pt x="144" y="560"/>
                </a:moveTo>
                <a:cubicBezTo>
                  <a:pt x="87" y="560"/>
                  <a:pt x="40" y="513"/>
                  <a:pt x="40" y="456"/>
                </a:cubicBezTo>
                <a:cubicBezTo>
                  <a:pt x="40" y="398"/>
                  <a:pt x="87" y="352"/>
                  <a:pt x="144" y="352"/>
                </a:cubicBezTo>
                <a:cubicBezTo>
                  <a:pt x="201" y="352"/>
                  <a:pt x="248" y="398"/>
                  <a:pt x="248" y="456"/>
                </a:cubicBezTo>
                <a:cubicBezTo>
                  <a:pt x="248" y="513"/>
                  <a:pt x="201" y="560"/>
                  <a:pt x="144" y="560"/>
                </a:cubicBezTo>
                <a:close/>
                <a:moveTo>
                  <a:pt x="419" y="964"/>
                </a:moveTo>
                <a:cubicBezTo>
                  <a:pt x="419" y="1022"/>
                  <a:pt x="372" y="1068"/>
                  <a:pt x="315" y="1068"/>
                </a:cubicBezTo>
                <a:cubicBezTo>
                  <a:pt x="258" y="1068"/>
                  <a:pt x="211" y="1022"/>
                  <a:pt x="211" y="964"/>
                </a:cubicBezTo>
                <a:cubicBezTo>
                  <a:pt x="211" y="907"/>
                  <a:pt x="258" y="860"/>
                  <a:pt x="315" y="860"/>
                </a:cubicBezTo>
                <a:cubicBezTo>
                  <a:pt x="372" y="860"/>
                  <a:pt x="419" y="907"/>
                  <a:pt x="419" y="964"/>
                </a:cubicBezTo>
                <a:close/>
                <a:moveTo>
                  <a:pt x="919" y="964"/>
                </a:moveTo>
                <a:cubicBezTo>
                  <a:pt x="919" y="1022"/>
                  <a:pt x="872" y="1068"/>
                  <a:pt x="815" y="1068"/>
                </a:cubicBezTo>
                <a:cubicBezTo>
                  <a:pt x="758" y="1068"/>
                  <a:pt x="711" y="1022"/>
                  <a:pt x="711" y="964"/>
                </a:cubicBezTo>
                <a:cubicBezTo>
                  <a:pt x="711" y="907"/>
                  <a:pt x="758" y="860"/>
                  <a:pt x="815" y="860"/>
                </a:cubicBezTo>
                <a:cubicBezTo>
                  <a:pt x="872" y="860"/>
                  <a:pt x="919" y="907"/>
                  <a:pt x="919" y="964"/>
                </a:cubicBezTo>
                <a:close/>
                <a:moveTo>
                  <a:pt x="459" y="144"/>
                </a:moveTo>
                <a:cubicBezTo>
                  <a:pt x="459" y="86"/>
                  <a:pt x="506" y="40"/>
                  <a:pt x="563" y="40"/>
                </a:cubicBezTo>
                <a:cubicBezTo>
                  <a:pt x="620" y="40"/>
                  <a:pt x="667" y="86"/>
                  <a:pt x="667" y="144"/>
                </a:cubicBezTo>
                <a:cubicBezTo>
                  <a:pt x="667" y="201"/>
                  <a:pt x="620" y="248"/>
                  <a:pt x="563" y="248"/>
                </a:cubicBezTo>
                <a:cubicBezTo>
                  <a:pt x="506" y="248"/>
                  <a:pt x="459" y="201"/>
                  <a:pt x="459" y="144"/>
                </a:cubicBezTo>
                <a:close/>
                <a:moveTo>
                  <a:pt x="986" y="560"/>
                </a:moveTo>
                <a:cubicBezTo>
                  <a:pt x="929" y="560"/>
                  <a:pt x="882" y="513"/>
                  <a:pt x="882" y="456"/>
                </a:cubicBezTo>
                <a:cubicBezTo>
                  <a:pt x="882" y="398"/>
                  <a:pt x="929" y="352"/>
                  <a:pt x="986" y="352"/>
                </a:cubicBezTo>
                <a:cubicBezTo>
                  <a:pt x="1043" y="352"/>
                  <a:pt x="1090" y="398"/>
                  <a:pt x="1090" y="456"/>
                </a:cubicBezTo>
                <a:cubicBezTo>
                  <a:pt x="1090" y="513"/>
                  <a:pt x="1043" y="560"/>
                  <a:pt x="986" y="56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50459006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Inhaltsplatzhalter 4"/>
          <p:cNvSpPr txBox="1">
            <a:spLocks/>
          </p:cNvSpPr>
          <p:nvPr/>
        </p:nvSpPr>
        <p:spPr>
          <a:xfrm>
            <a:off x="1564714" y="1467394"/>
            <a:ext cx="4429885" cy="323678"/>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2"/>
                </a:solidFill>
                <a:latin typeface="+mj-lt"/>
              </a:rPr>
              <a:t>Customers</a:t>
            </a:r>
            <a:endParaRPr lang="en-US" sz="1400" dirty="0">
              <a:solidFill>
                <a:schemeClr val="accent2"/>
              </a:solidFill>
              <a:latin typeface="+mj-lt"/>
            </a:endParaRPr>
          </a:p>
        </p:txBody>
      </p:sp>
      <p:sp>
        <p:nvSpPr>
          <p:cNvPr id="4" name="Rectangle 3">
            <a:extLst>
              <a:ext uri="{FF2B5EF4-FFF2-40B4-BE49-F238E27FC236}">
                <a16:creationId xmlns:a16="http://schemas.microsoft.com/office/drawing/2014/main" id="{501F163C-2D59-42B0-B2A3-47A20A5D6539}"/>
              </a:ext>
            </a:extLst>
          </p:cNvPr>
          <p:cNvSpPr/>
          <p:nvPr/>
        </p:nvSpPr>
        <p:spPr>
          <a:xfrm>
            <a:off x="6830643" y="1950710"/>
            <a:ext cx="4429886" cy="246221"/>
          </a:xfrm>
          <a:prstGeom prst="rect">
            <a:avLst/>
          </a:prstGeom>
        </p:spPr>
        <p:txBody>
          <a:bodyPr wrap="square" lIns="0" tIns="0" rIns="0" bIns="0">
            <a:noAutofit/>
          </a:bodyPr>
          <a:lstStyle/>
          <a:p>
            <a:endParaRPr lang="en-US" sz="1200"/>
          </a:p>
        </p:txBody>
      </p:sp>
      <p:sp>
        <p:nvSpPr>
          <p:cNvPr id="48" name="Inhaltsplatzhalter 4">
            <a:extLst>
              <a:ext uri="{FF2B5EF4-FFF2-40B4-BE49-F238E27FC236}">
                <a16:creationId xmlns:a16="http://schemas.microsoft.com/office/drawing/2014/main" id="{99F499DF-28A2-46DD-A02F-CDF93E9A62BB}"/>
              </a:ext>
            </a:extLst>
          </p:cNvPr>
          <p:cNvSpPr txBox="1">
            <a:spLocks/>
          </p:cNvSpPr>
          <p:nvPr/>
        </p:nvSpPr>
        <p:spPr>
          <a:xfrm>
            <a:off x="1726083" y="3842386"/>
            <a:ext cx="4549661" cy="323678"/>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6"/>
                </a:solidFill>
                <a:latin typeface="+mj-lt"/>
              </a:rPr>
              <a:t>Loan Aggregator</a:t>
            </a:r>
            <a:endParaRPr lang="en-US" sz="1400" dirty="0">
              <a:solidFill>
                <a:schemeClr val="accent6"/>
              </a:solidFill>
              <a:latin typeface="+mj-lt"/>
            </a:endParaRPr>
          </a:p>
        </p:txBody>
      </p:sp>
      <p:sp>
        <p:nvSpPr>
          <p:cNvPr id="50" name="Inhaltsplatzhalter 4">
            <a:extLst>
              <a:ext uri="{FF2B5EF4-FFF2-40B4-BE49-F238E27FC236}">
                <a16:creationId xmlns:a16="http://schemas.microsoft.com/office/drawing/2014/main" id="{FB48CC07-FE6C-4917-88A6-39586C525E33}"/>
              </a:ext>
            </a:extLst>
          </p:cNvPr>
          <p:cNvSpPr txBox="1">
            <a:spLocks/>
          </p:cNvSpPr>
          <p:nvPr/>
        </p:nvSpPr>
        <p:spPr>
          <a:xfrm>
            <a:off x="7218913" y="1324048"/>
            <a:ext cx="1703321" cy="323678"/>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tx2"/>
                </a:solidFill>
                <a:latin typeface="+mj-lt"/>
              </a:rPr>
              <a:t>Lending Firms</a:t>
            </a:r>
            <a:endParaRPr lang="en-US" sz="1400" dirty="0">
              <a:solidFill>
                <a:schemeClr val="tx2"/>
              </a:solidFill>
              <a:latin typeface="+mj-lt"/>
            </a:endParaRPr>
          </a:p>
        </p:txBody>
      </p:sp>
      <p:sp>
        <p:nvSpPr>
          <p:cNvPr id="9" name="Title 8">
            <a:extLst>
              <a:ext uri="{FF2B5EF4-FFF2-40B4-BE49-F238E27FC236}">
                <a16:creationId xmlns:a16="http://schemas.microsoft.com/office/drawing/2014/main" id="{93B8BCF1-47E4-4520-9D11-0836508E42C2}"/>
              </a:ext>
            </a:extLst>
          </p:cNvPr>
          <p:cNvSpPr>
            <a:spLocks noGrp="1"/>
          </p:cNvSpPr>
          <p:nvPr>
            <p:ph type="title"/>
          </p:nvPr>
        </p:nvSpPr>
        <p:spPr/>
        <p:txBody>
          <a:bodyPr/>
          <a:lstStyle/>
          <a:p>
            <a:r>
              <a:rPr lang="en-GB"/>
              <a:t>Fin Smart-Lend</a:t>
            </a:r>
          </a:p>
        </p:txBody>
      </p:sp>
      <p:sp>
        <p:nvSpPr>
          <p:cNvPr id="11" name="Text Placeholder 10">
            <a:extLst>
              <a:ext uri="{FF2B5EF4-FFF2-40B4-BE49-F238E27FC236}">
                <a16:creationId xmlns:a16="http://schemas.microsoft.com/office/drawing/2014/main" id="{7B8274EC-410B-4AEB-B3DF-32550710E7E3}"/>
              </a:ext>
            </a:extLst>
          </p:cNvPr>
          <p:cNvSpPr>
            <a:spLocks noGrp="1"/>
          </p:cNvSpPr>
          <p:nvPr>
            <p:ph type="body" sz="quarter" idx="13"/>
          </p:nvPr>
        </p:nvSpPr>
        <p:spPr>
          <a:xfrm>
            <a:off x="623887" y="971350"/>
            <a:ext cx="10499839" cy="486723"/>
          </a:xfrm>
        </p:spPr>
        <p:txBody>
          <a:bodyPr/>
          <a:lstStyle/>
          <a:p>
            <a:r>
              <a:rPr lang="en-GB" sz="1800" dirty="0"/>
              <a:t>Key Actors and their Business Value Proposition </a:t>
            </a:r>
          </a:p>
        </p:txBody>
      </p:sp>
      <p:sp>
        <p:nvSpPr>
          <p:cNvPr id="74" name="Rectangle 73">
            <a:extLst>
              <a:ext uri="{FF2B5EF4-FFF2-40B4-BE49-F238E27FC236}">
                <a16:creationId xmlns:a16="http://schemas.microsoft.com/office/drawing/2014/main" id="{058F0C19-C52B-46EA-9EDE-E0462A0EB5F5}"/>
              </a:ext>
            </a:extLst>
          </p:cNvPr>
          <p:cNvSpPr/>
          <p:nvPr/>
        </p:nvSpPr>
        <p:spPr>
          <a:xfrm>
            <a:off x="7218190" y="1745670"/>
            <a:ext cx="4657443" cy="1862234"/>
          </a:xfrm>
          <a:prstGeom prst="rect">
            <a:avLst/>
          </a:prstGeom>
        </p:spPr>
        <p:txBody>
          <a:bodyPr wrap="square" lIns="0" tIns="0" rIns="0" bIns="0">
            <a:noAutofit/>
          </a:bodyPr>
          <a:lstStyle/>
          <a:p>
            <a:pPr marL="171450" indent="-171450">
              <a:lnSpc>
                <a:spcPct val="150000"/>
              </a:lnSpc>
              <a:buFont typeface="Arial" panose="020B0604020202020204" pitchFamily="34" charset="0"/>
              <a:buChar char="•"/>
            </a:pPr>
            <a:r>
              <a:rPr lang="en-US" sz="1100" dirty="0"/>
              <a:t>Assess eligibility on latest financial status accessed through PSD2</a:t>
            </a:r>
          </a:p>
          <a:p>
            <a:pPr marL="171450" indent="-171450">
              <a:lnSpc>
                <a:spcPct val="150000"/>
              </a:lnSpc>
              <a:buFont typeface="Arial" panose="020B0604020202020204" pitchFamily="34" charset="0"/>
              <a:buChar char="•"/>
            </a:pPr>
            <a:r>
              <a:rPr lang="en-US" sz="1100" dirty="0"/>
              <a:t>Leverage conventional &amp; alternative data points to assess risk profile</a:t>
            </a:r>
          </a:p>
          <a:p>
            <a:pPr marL="171450" indent="-171450">
              <a:lnSpc>
                <a:spcPct val="150000"/>
              </a:lnSpc>
              <a:buFont typeface="Arial" panose="020B0604020202020204" pitchFamily="34" charset="0"/>
              <a:buChar char="•"/>
            </a:pPr>
            <a:r>
              <a:rPr lang="en-US" sz="1100" dirty="0"/>
              <a:t>Continuously monitor customer’s repayment risk by monitoring client’s financial status through PSD2</a:t>
            </a:r>
          </a:p>
          <a:p>
            <a:pPr marL="171450" indent="-171450">
              <a:lnSpc>
                <a:spcPct val="150000"/>
              </a:lnSpc>
              <a:buFont typeface="Arial" panose="020B0604020202020204" pitchFamily="34" charset="0"/>
              <a:buChar char="•"/>
            </a:pPr>
            <a:r>
              <a:rPr lang="en-US" sz="1100" dirty="0"/>
              <a:t>Collaborate with other fintech (viz. AISP, Payment agencies etc.) to provide best product &amp; experience to customers and focus on core competency</a:t>
            </a:r>
          </a:p>
        </p:txBody>
      </p:sp>
      <p:grpSp>
        <p:nvGrpSpPr>
          <p:cNvPr id="2" name="Group 1">
            <a:extLst>
              <a:ext uri="{FF2B5EF4-FFF2-40B4-BE49-F238E27FC236}">
                <a16:creationId xmlns:a16="http://schemas.microsoft.com/office/drawing/2014/main" id="{B5CDEA2E-2087-4399-B811-E388DC214B46}"/>
              </a:ext>
            </a:extLst>
          </p:cNvPr>
          <p:cNvGrpSpPr/>
          <p:nvPr/>
        </p:nvGrpSpPr>
        <p:grpSpPr>
          <a:xfrm>
            <a:off x="570134" y="1837380"/>
            <a:ext cx="779636" cy="767989"/>
            <a:chOff x="5621401" y="1534819"/>
            <a:chExt cx="944104" cy="944104"/>
          </a:xfrm>
        </p:grpSpPr>
        <p:sp>
          <p:nvSpPr>
            <p:cNvPr id="33" name="Oval 32"/>
            <p:cNvSpPr/>
            <p:nvPr/>
          </p:nvSpPr>
          <p:spPr>
            <a:xfrm>
              <a:off x="5621401" y="1534819"/>
              <a:ext cx="944104" cy="944104"/>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lstStyle/>
            <a:p>
              <a:pPr algn="ctr"/>
              <a:endParaRPr lang="en-US" sz="1867" b="1" dirty="0">
                <a:latin typeface="+mj-lt"/>
              </a:endParaRPr>
            </a:p>
          </p:txBody>
        </p:sp>
        <p:sp>
          <p:nvSpPr>
            <p:cNvPr id="45" name="Graphic 57">
              <a:extLst>
                <a:ext uri="{FF2B5EF4-FFF2-40B4-BE49-F238E27FC236}">
                  <a16:creationId xmlns:a16="http://schemas.microsoft.com/office/drawing/2014/main" id="{6A44B1DF-B725-4C9F-AEB9-A9D88116E538}"/>
                </a:ext>
              </a:extLst>
            </p:cNvPr>
            <p:cNvSpPr>
              <a:spLocks noChangeAspect="1"/>
            </p:cNvSpPr>
            <p:nvPr/>
          </p:nvSpPr>
          <p:spPr>
            <a:xfrm>
              <a:off x="5875982" y="1759794"/>
              <a:ext cx="491904" cy="425145"/>
            </a:xfrm>
            <a:custGeom>
              <a:avLst/>
              <a:gdLst>
                <a:gd name="connsiteX0" fmla="*/ 228505 w 266700"/>
                <a:gd name="connsiteY0" fmla="*/ 119539 h 230505"/>
                <a:gd name="connsiteX1" fmla="*/ 226505 w 266700"/>
                <a:gd name="connsiteY1" fmla="*/ 106013 h 230505"/>
                <a:gd name="connsiteX2" fmla="*/ 239078 w 266700"/>
                <a:gd name="connsiteY2" fmla="*/ 81915 h 230505"/>
                <a:gd name="connsiteX3" fmla="*/ 209550 w 266700"/>
                <a:gd name="connsiteY3" fmla="*/ 52388 h 230505"/>
                <a:gd name="connsiteX4" fmla="*/ 184976 w 266700"/>
                <a:gd name="connsiteY4" fmla="*/ 65532 h 230505"/>
                <a:gd name="connsiteX5" fmla="*/ 171450 w 266700"/>
                <a:gd name="connsiteY5" fmla="*/ 63818 h 230505"/>
                <a:gd name="connsiteX6" fmla="*/ 133350 w 266700"/>
                <a:gd name="connsiteY6" fmla="*/ 78486 h 230505"/>
                <a:gd name="connsiteX7" fmla="*/ 95250 w 266700"/>
                <a:gd name="connsiteY7" fmla="*/ 63818 h 230505"/>
                <a:gd name="connsiteX8" fmla="*/ 81725 w 266700"/>
                <a:gd name="connsiteY8" fmla="*/ 65532 h 230505"/>
                <a:gd name="connsiteX9" fmla="*/ 57150 w 266700"/>
                <a:gd name="connsiteY9" fmla="*/ 52388 h 230505"/>
                <a:gd name="connsiteX10" fmla="*/ 27623 w 266700"/>
                <a:gd name="connsiteY10" fmla="*/ 81915 h 230505"/>
                <a:gd name="connsiteX11" fmla="*/ 40195 w 266700"/>
                <a:gd name="connsiteY11" fmla="*/ 106013 h 230505"/>
                <a:gd name="connsiteX12" fmla="*/ 38195 w 266700"/>
                <a:gd name="connsiteY12" fmla="*/ 119539 h 230505"/>
                <a:gd name="connsiteX13" fmla="*/ 0 w 266700"/>
                <a:gd name="connsiteY13" fmla="*/ 173355 h 230505"/>
                <a:gd name="connsiteX14" fmla="*/ 4763 w 266700"/>
                <a:gd name="connsiteY14" fmla="*/ 178118 h 230505"/>
                <a:gd name="connsiteX15" fmla="*/ 101822 w 266700"/>
                <a:gd name="connsiteY15" fmla="*/ 178118 h 230505"/>
                <a:gd name="connsiteX16" fmla="*/ 76200 w 266700"/>
                <a:gd name="connsiteY16" fmla="*/ 225743 h 230505"/>
                <a:gd name="connsiteX17" fmla="*/ 80963 w 266700"/>
                <a:gd name="connsiteY17" fmla="*/ 230505 h 230505"/>
                <a:gd name="connsiteX18" fmla="*/ 157163 w 266700"/>
                <a:gd name="connsiteY18" fmla="*/ 230505 h 230505"/>
                <a:gd name="connsiteX19" fmla="*/ 161925 w 266700"/>
                <a:gd name="connsiteY19" fmla="*/ 225743 h 230505"/>
                <a:gd name="connsiteX20" fmla="*/ 157163 w 266700"/>
                <a:gd name="connsiteY20" fmla="*/ 220980 h 230505"/>
                <a:gd name="connsiteX21" fmla="*/ 85916 w 266700"/>
                <a:gd name="connsiteY21" fmla="*/ 220980 h 230505"/>
                <a:gd name="connsiteX22" fmla="*/ 133350 w 266700"/>
                <a:gd name="connsiteY22" fmla="*/ 178118 h 230505"/>
                <a:gd name="connsiteX23" fmla="*/ 180975 w 266700"/>
                <a:gd name="connsiteY23" fmla="*/ 225743 h 230505"/>
                <a:gd name="connsiteX24" fmla="*/ 185738 w 266700"/>
                <a:gd name="connsiteY24" fmla="*/ 230505 h 230505"/>
                <a:gd name="connsiteX25" fmla="*/ 190500 w 266700"/>
                <a:gd name="connsiteY25" fmla="*/ 225743 h 230505"/>
                <a:gd name="connsiteX26" fmla="*/ 164878 w 266700"/>
                <a:gd name="connsiteY26" fmla="*/ 178118 h 230505"/>
                <a:gd name="connsiteX27" fmla="*/ 261938 w 266700"/>
                <a:gd name="connsiteY27" fmla="*/ 178118 h 230505"/>
                <a:gd name="connsiteX28" fmla="*/ 266700 w 266700"/>
                <a:gd name="connsiteY28" fmla="*/ 173355 h 230505"/>
                <a:gd name="connsiteX29" fmla="*/ 228505 w 266700"/>
                <a:gd name="connsiteY29" fmla="*/ 119539 h 230505"/>
                <a:gd name="connsiteX30" fmla="*/ 171450 w 266700"/>
                <a:gd name="connsiteY30" fmla="*/ 73343 h 230505"/>
                <a:gd name="connsiteX31" fmla="*/ 181166 w 266700"/>
                <a:gd name="connsiteY31" fmla="*/ 74390 h 230505"/>
                <a:gd name="connsiteX32" fmla="*/ 180023 w 266700"/>
                <a:gd name="connsiteY32" fmla="*/ 81915 h 230505"/>
                <a:gd name="connsiteX33" fmla="*/ 209550 w 266700"/>
                <a:gd name="connsiteY33" fmla="*/ 111443 h 230505"/>
                <a:gd name="connsiteX34" fmla="*/ 217646 w 266700"/>
                <a:gd name="connsiteY34" fmla="*/ 110204 h 230505"/>
                <a:gd name="connsiteX35" fmla="*/ 218789 w 266700"/>
                <a:gd name="connsiteY35" fmla="*/ 116205 h 230505"/>
                <a:gd name="connsiteX36" fmla="*/ 209550 w 266700"/>
                <a:gd name="connsiteY36" fmla="*/ 116205 h 230505"/>
                <a:gd name="connsiteX37" fmla="*/ 156496 w 266700"/>
                <a:gd name="connsiteY37" fmla="*/ 116205 h 230505"/>
                <a:gd name="connsiteX38" fmla="*/ 151448 w 266700"/>
                <a:gd name="connsiteY38" fmla="*/ 111157 h 230505"/>
                <a:gd name="connsiteX39" fmla="*/ 139827 w 266700"/>
                <a:gd name="connsiteY39" fmla="*/ 85344 h 230505"/>
                <a:gd name="connsiteX40" fmla="*/ 171450 w 266700"/>
                <a:gd name="connsiteY40" fmla="*/ 73343 h 230505"/>
                <a:gd name="connsiteX41" fmla="*/ 153353 w 266700"/>
                <a:gd name="connsiteY41" fmla="*/ 134303 h 230505"/>
                <a:gd name="connsiteX42" fmla="*/ 133350 w 266700"/>
                <a:gd name="connsiteY42" fmla="*/ 154305 h 230505"/>
                <a:gd name="connsiteX43" fmla="*/ 113348 w 266700"/>
                <a:gd name="connsiteY43" fmla="*/ 134303 h 230505"/>
                <a:gd name="connsiteX44" fmla="*/ 115348 w 266700"/>
                <a:gd name="connsiteY44" fmla="*/ 125730 h 230505"/>
                <a:gd name="connsiteX45" fmla="*/ 116015 w 266700"/>
                <a:gd name="connsiteY45" fmla="*/ 124587 h 230505"/>
                <a:gd name="connsiteX46" fmla="*/ 124968 w 266700"/>
                <a:gd name="connsiteY46" fmla="*/ 116205 h 230505"/>
                <a:gd name="connsiteX47" fmla="*/ 133350 w 266700"/>
                <a:gd name="connsiteY47" fmla="*/ 114300 h 230505"/>
                <a:gd name="connsiteX48" fmla="*/ 141732 w 266700"/>
                <a:gd name="connsiteY48" fmla="*/ 116205 h 230505"/>
                <a:gd name="connsiteX49" fmla="*/ 150686 w 266700"/>
                <a:gd name="connsiteY49" fmla="*/ 124587 h 230505"/>
                <a:gd name="connsiteX50" fmla="*/ 151352 w 266700"/>
                <a:gd name="connsiteY50" fmla="*/ 125730 h 230505"/>
                <a:gd name="connsiteX51" fmla="*/ 153353 w 266700"/>
                <a:gd name="connsiteY51" fmla="*/ 134303 h 230505"/>
                <a:gd name="connsiteX52" fmla="*/ 105061 w 266700"/>
                <a:gd name="connsiteY52" fmla="*/ 142304 h 230505"/>
                <a:gd name="connsiteX53" fmla="*/ 88678 w 266700"/>
                <a:gd name="connsiteY53" fmla="*/ 125730 h 230505"/>
                <a:gd name="connsiteX54" fmla="*/ 105251 w 266700"/>
                <a:gd name="connsiteY54" fmla="*/ 125730 h 230505"/>
                <a:gd name="connsiteX55" fmla="*/ 103823 w 266700"/>
                <a:gd name="connsiteY55" fmla="*/ 134303 h 230505"/>
                <a:gd name="connsiteX56" fmla="*/ 105061 w 266700"/>
                <a:gd name="connsiteY56" fmla="*/ 142304 h 230505"/>
                <a:gd name="connsiteX57" fmla="*/ 37148 w 266700"/>
                <a:gd name="connsiteY57" fmla="*/ 81915 h 230505"/>
                <a:gd name="connsiteX58" fmla="*/ 57150 w 266700"/>
                <a:gd name="connsiteY58" fmla="*/ 61913 h 230505"/>
                <a:gd name="connsiteX59" fmla="*/ 72104 w 266700"/>
                <a:gd name="connsiteY59" fmla="*/ 68771 h 230505"/>
                <a:gd name="connsiteX60" fmla="*/ 76581 w 266700"/>
                <a:gd name="connsiteY60" fmla="*/ 77248 h 230505"/>
                <a:gd name="connsiteX61" fmla="*/ 77153 w 266700"/>
                <a:gd name="connsiteY61" fmla="*/ 81915 h 230505"/>
                <a:gd name="connsiteX62" fmla="*/ 57150 w 266700"/>
                <a:gd name="connsiteY62" fmla="*/ 101918 h 230505"/>
                <a:gd name="connsiteX63" fmla="*/ 52102 w 266700"/>
                <a:gd name="connsiteY63" fmla="*/ 101156 h 230505"/>
                <a:gd name="connsiteX64" fmla="*/ 43625 w 266700"/>
                <a:gd name="connsiteY64" fmla="*/ 96584 h 230505"/>
                <a:gd name="connsiteX65" fmla="*/ 37148 w 266700"/>
                <a:gd name="connsiteY65" fmla="*/ 81915 h 230505"/>
                <a:gd name="connsiteX66" fmla="*/ 47816 w 266700"/>
                <a:gd name="connsiteY66" fmla="*/ 116205 h 230505"/>
                <a:gd name="connsiteX67" fmla="*/ 48959 w 266700"/>
                <a:gd name="connsiteY67" fmla="*/ 110204 h 230505"/>
                <a:gd name="connsiteX68" fmla="*/ 57150 w 266700"/>
                <a:gd name="connsiteY68" fmla="*/ 111443 h 230505"/>
                <a:gd name="connsiteX69" fmla="*/ 86678 w 266700"/>
                <a:gd name="connsiteY69" fmla="*/ 81915 h 230505"/>
                <a:gd name="connsiteX70" fmla="*/ 85630 w 266700"/>
                <a:gd name="connsiteY70" fmla="*/ 74390 h 230505"/>
                <a:gd name="connsiteX71" fmla="*/ 95250 w 266700"/>
                <a:gd name="connsiteY71" fmla="*/ 73343 h 230505"/>
                <a:gd name="connsiteX72" fmla="*/ 126778 w 266700"/>
                <a:gd name="connsiteY72" fmla="*/ 85344 h 230505"/>
                <a:gd name="connsiteX73" fmla="*/ 133350 w 266700"/>
                <a:gd name="connsiteY73" fmla="*/ 92488 h 230505"/>
                <a:gd name="connsiteX74" fmla="*/ 140208 w 266700"/>
                <a:gd name="connsiteY74" fmla="*/ 105632 h 230505"/>
                <a:gd name="connsiteX75" fmla="*/ 133350 w 266700"/>
                <a:gd name="connsiteY75" fmla="*/ 104775 h 230505"/>
                <a:gd name="connsiteX76" fmla="*/ 126492 w 266700"/>
                <a:gd name="connsiteY76" fmla="*/ 105632 h 230505"/>
                <a:gd name="connsiteX77" fmla="*/ 115157 w 266700"/>
                <a:gd name="connsiteY77" fmla="*/ 111157 h 230505"/>
                <a:gd name="connsiteX78" fmla="*/ 110109 w 266700"/>
                <a:gd name="connsiteY78" fmla="*/ 116205 h 230505"/>
                <a:gd name="connsiteX79" fmla="*/ 57150 w 266700"/>
                <a:gd name="connsiteY79" fmla="*/ 116205 h 230505"/>
                <a:gd name="connsiteX80" fmla="*/ 47816 w 266700"/>
                <a:gd name="connsiteY80" fmla="*/ 116205 h 230505"/>
                <a:gd name="connsiteX81" fmla="*/ 9716 w 266700"/>
                <a:gd name="connsiteY81" fmla="*/ 168593 h 230505"/>
                <a:gd name="connsiteX82" fmla="*/ 57150 w 266700"/>
                <a:gd name="connsiteY82" fmla="*/ 125730 h 230505"/>
                <a:gd name="connsiteX83" fmla="*/ 104584 w 266700"/>
                <a:gd name="connsiteY83" fmla="*/ 168593 h 230505"/>
                <a:gd name="connsiteX84" fmla="*/ 9716 w 266700"/>
                <a:gd name="connsiteY84" fmla="*/ 168593 h 230505"/>
                <a:gd name="connsiteX85" fmla="*/ 133350 w 266700"/>
                <a:gd name="connsiteY85" fmla="*/ 168593 h 230505"/>
                <a:gd name="connsiteX86" fmla="*/ 114205 w 266700"/>
                <a:gd name="connsiteY86" fmla="*/ 171926 h 230505"/>
                <a:gd name="connsiteX87" fmla="*/ 110300 w 266700"/>
                <a:gd name="connsiteY87" fmla="*/ 152495 h 230505"/>
                <a:gd name="connsiteX88" fmla="*/ 133350 w 266700"/>
                <a:gd name="connsiteY88" fmla="*/ 163735 h 230505"/>
                <a:gd name="connsiteX89" fmla="*/ 156401 w 266700"/>
                <a:gd name="connsiteY89" fmla="*/ 152495 h 230505"/>
                <a:gd name="connsiteX90" fmla="*/ 152495 w 266700"/>
                <a:gd name="connsiteY90" fmla="*/ 171926 h 230505"/>
                <a:gd name="connsiteX91" fmla="*/ 133350 w 266700"/>
                <a:gd name="connsiteY91" fmla="*/ 168593 h 230505"/>
                <a:gd name="connsiteX92" fmla="*/ 161639 w 266700"/>
                <a:gd name="connsiteY92" fmla="*/ 142304 h 230505"/>
                <a:gd name="connsiteX93" fmla="*/ 162878 w 266700"/>
                <a:gd name="connsiteY93" fmla="*/ 134303 h 230505"/>
                <a:gd name="connsiteX94" fmla="*/ 161449 w 266700"/>
                <a:gd name="connsiteY94" fmla="*/ 125730 h 230505"/>
                <a:gd name="connsiteX95" fmla="*/ 178022 w 266700"/>
                <a:gd name="connsiteY95" fmla="*/ 125730 h 230505"/>
                <a:gd name="connsiteX96" fmla="*/ 161639 w 266700"/>
                <a:gd name="connsiteY96" fmla="*/ 142304 h 230505"/>
                <a:gd name="connsiteX97" fmla="*/ 95250 w 266700"/>
                <a:gd name="connsiteY97" fmla="*/ 59055 h 230505"/>
                <a:gd name="connsiteX98" fmla="*/ 124778 w 266700"/>
                <a:gd name="connsiteY98" fmla="*/ 29528 h 230505"/>
                <a:gd name="connsiteX99" fmla="*/ 95250 w 266700"/>
                <a:gd name="connsiteY99" fmla="*/ 0 h 230505"/>
                <a:gd name="connsiteX100" fmla="*/ 65723 w 266700"/>
                <a:gd name="connsiteY100" fmla="*/ 29528 h 230505"/>
                <a:gd name="connsiteX101" fmla="*/ 95250 w 266700"/>
                <a:gd name="connsiteY101" fmla="*/ 59055 h 230505"/>
                <a:gd name="connsiteX102" fmla="*/ 95250 w 266700"/>
                <a:gd name="connsiteY102" fmla="*/ 9525 h 230505"/>
                <a:gd name="connsiteX103" fmla="*/ 115253 w 266700"/>
                <a:gd name="connsiteY103" fmla="*/ 29528 h 230505"/>
                <a:gd name="connsiteX104" fmla="*/ 95250 w 266700"/>
                <a:gd name="connsiteY104" fmla="*/ 49530 h 230505"/>
                <a:gd name="connsiteX105" fmla="*/ 75248 w 266700"/>
                <a:gd name="connsiteY105" fmla="*/ 29528 h 230505"/>
                <a:gd name="connsiteX106" fmla="*/ 95250 w 266700"/>
                <a:gd name="connsiteY106" fmla="*/ 9525 h 230505"/>
                <a:gd name="connsiteX107" fmla="*/ 171450 w 266700"/>
                <a:gd name="connsiteY107" fmla="*/ 59055 h 230505"/>
                <a:gd name="connsiteX108" fmla="*/ 200978 w 266700"/>
                <a:gd name="connsiteY108" fmla="*/ 29528 h 230505"/>
                <a:gd name="connsiteX109" fmla="*/ 171450 w 266700"/>
                <a:gd name="connsiteY109" fmla="*/ 0 h 230505"/>
                <a:gd name="connsiteX110" fmla="*/ 141923 w 266700"/>
                <a:gd name="connsiteY110" fmla="*/ 29528 h 230505"/>
                <a:gd name="connsiteX111" fmla="*/ 171450 w 266700"/>
                <a:gd name="connsiteY111" fmla="*/ 59055 h 230505"/>
                <a:gd name="connsiteX112" fmla="*/ 171450 w 266700"/>
                <a:gd name="connsiteY112" fmla="*/ 9525 h 230505"/>
                <a:gd name="connsiteX113" fmla="*/ 191453 w 266700"/>
                <a:gd name="connsiteY113" fmla="*/ 29528 h 230505"/>
                <a:gd name="connsiteX114" fmla="*/ 171450 w 266700"/>
                <a:gd name="connsiteY114" fmla="*/ 49530 h 230505"/>
                <a:gd name="connsiteX115" fmla="*/ 151448 w 266700"/>
                <a:gd name="connsiteY115" fmla="*/ 29528 h 230505"/>
                <a:gd name="connsiteX116" fmla="*/ 171450 w 266700"/>
                <a:gd name="connsiteY116" fmla="*/ 9525 h 23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66700" h="230505">
                  <a:moveTo>
                    <a:pt x="228505" y="119539"/>
                  </a:moveTo>
                  <a:cubicBezTo>
                    <a:pt x="228410" y="114872"/>
                    <a:pt x="227743" y="110300"/>
                    <a:pt x="226505" y="106013"/>
                  </a:cubicBezTo>
                  <a:cubicBezTo>
                    <a:pt x="234029" y="100679"/>
                    <a:pt x="239078" y="91916"/>
                    <a:pt x="239078" y="81915"/>
                  </a:cubicBezTo>
                  <a:cubicBezTo>
                    <a:pt x="239078" y="65627"/>
                    <a:pt x="225838" y="52388"/>
                    <a:pt x="209550" y="52388"/>
                  </a:cubicBezTo>
                  <a:cubicBezTo>
                    <a:pt x="199358" y="52388"/>
                    <a:pt x="190310" y="57626"/>
                    <a:pt x="184976" y="65532"/>
                  </a:cubicBezTo>
                  <a:cubicBezTo>
                    <a:pt x="180689" y="64484"/>
                    <a:pt x="176117" y="63818"/>
                    <a:pt x="171450" y="63818"/>
                  </a:cubicBezTo>
                  <a:cubicBezTo>
                    <a:pt x="156781" y="63818"/>
                    <a:pt x="143447" y="69437"/>
                    <a:pt x="133350" y="78486"/>
                  </a:cubicBezTo>
                  <a:cubicBezTo>
                    <a:pt x="123253" y="69437"/>
                    <a:pt x="109919" y="63818"/>
                    <a:pt x="95250" y="63818"/>
                  </a:cubicBezTo>
                  <a:cubicBezTo>
                    <a:pt x="90583" y="63818"/>
                    <a:pt x="86011" y="64484"/>
                    <a:pt x="81725" y="65532"/>
                  </a:cubicBezTo>
                  <a:cubicBezTo>
                    <a:pt x="76391" y="57626"/>
                    <a:pt x="67342" y="52388"/>
                    <a:pt x="57150" y="52388"/>
                  </a:cubicBezTo>
                  <a:cubicBezTo>
                    <a:pt x="40862" y="52388"/>
                    <a:pt x="27623" y="65627"/>
                    <a:pt x="27623" y="81915"/>
                  </a:cubicBezTo>
                  <a:cubicBezTo>
                    <a:pt x="27623" y="91821"/>
                    <a:pt x="32576" y="100679"/>
                    <a:pt x="40195" y="106013"/>
                  </a:cubicBezTo>
                  <a:cubicBezTo>
                    <a:pt x="39053" y="110300"/>
                    <a:pt x="38291" y="114872"/>
                    <a:pt x="38195" y="119539"/>
                  </a:cubicBezTo>
                  <a:cubicBezTo>
                    <a:pt x="16002" y="127349"/>
                    <a:pt x="0" y="148495"/>
                    <a:pt x="0" y="173355"/>
                  </a:cubicBezTo>
                  <a:cubicBezTo>
                    <a:pt x="0" y="176022"/>
                    <a:pt x="2096" y="178118"/>
                    <a:pt x="4763" y="178118"/>
                  </a:cubicBezTo>
                  <a:lnTo>
                    <a:pt x="101822" y="178118"/>
                  </a:lnTo>
                  <a:cubicBezTo>
                    <a:pt x="86392" y="188405"/>
                    <a:pt x="76200" y="205835"/>
                    <a:pt x="76200" y="225743"/>
                  </a:cubicBezTo>
                  <a:cubicBezTo>
                    <a:pt x="76200" y="228410"/>
                    <a:pt x="78296" y="230505"/>
                    <a:pt x="80963" y="230505"/>
                  </a:cubicBezTo>
                  <a:lnTo>
                    <a:pt x="157163" y="230505"/>
                  </a:lnTo>
                  <a:cubicBezTo>
                    <a:pt x="159830" y="230505"/>
                    <a:pt x="161925" y="228410"/>
                    <a:pt x="161925" y="225743"/>
                  </a:cubicBezTo>
                  <a:cubicBezTo>
                    <a:pt x="161925" y="223076"/>
                    <a:pt x="159830" y="220980"/>
                    <a:pt x="157163" y="220980"/>
                  </a:cubicBezTo>
                  <a:lnTo>
                    <a:pt x="85916" y="220980"/>
                  </a:lnTo>
                  <a:cubicBezTo>
                    <a:pt x="88297" y="196977"/>
                    <a:pt x="108680" y="178118"/>
                    <a:pt x="133350" y="178118"/>
                  </a:cubicBezTo>
                  <a:cubicBezTo>
                    <a:pt x="159639" y="178118"/>
                    <a:pt x="180975" y="199454"/>
                    <a:pt x="180975" y="225743"/>
                  </a:cubicBezTo>
                  <a:cubicBezTo>
                    <a:pt x="180975" y="228410"/>
                    <a:pt x="183071" y="230505"/>
                    <a:pt x="185738" y="230505"/>
                  </a:cubicBezTo>
                  <a:cubicBezTo>
                    <a:pt x="188405" y="230505"/>
                    <a:pt x="190500" y="228410"/>
                    <a:pt x="190500" y="225743"/>
                  </a:cubicBezTo>
                  <a:cubicBezTo>
                    <a:pt x="190500" y="205835"/>
                    <a:pt x="180308" y="188405"/>
                    <a:pt x="164878" y="178118"/>
                  </a:cubicBezTo>
                  <a:lnTo>
                    <a:pt x="261938" y="178118"/>
                  </a:lnTo>
                  <a:cubicBezTo>
                    <a:pt x="264605" y="178118"/>
                    <a:pt x="266700" y="176022"/>
                    <a:pt x="266700" y="173355"/>
                  </a:cubicBezTo>
                  <a:cubicBezTo>
                    <a:pt x="266700" y="148495"/>
                    <a:pt x="250698" y="127349"/>
                    <a:pt x="228505" y="119539"/>
                  </a:cubicBezTo>
                  <a:close/>
                  <a:moveTo>
                    <a:pt x="171450" y="73343"/>
                  </a:moveTo>
                  <a:cubicBezTo>
                    <a:pt x="174784" y="73343"/>
                    <a:pt x="178022" y="73724"/>
                    <a:pt x="181166" y="74390"/>
                  </a:cubicBezTo>
                  <a:cubicBezTo>
                    <a:pt x="180499" y="76772"/>
                    <a:pt x="180023" y="79343"/>
                    <a:pt x="180023" y="81915"/>
                  </a:cubicBezTo>
                  <a:cubicBezTo>
                    <a:pt x="180023" y="98203"/>
                    <a:pt x="193262" y="111443"/>
                    <a:pt x="209550" y="111443"/>
                  </a:cubicBezTo>
                  <a:cubicBezTo>
                    <a:pt x="212408" y="111443"/>
                    <a:pt x="215075" y="110871"/>
                    <a:pt x="217646" y="110204"/>
                  </a:cubicBezTo>
                  <a:cubicBezTo>
                    <a:pt x="218123" y="112205"/>
                    <a:pt x="218599" y="114205"/>
                    <a:pt x="218789" y="116205"/>
                  </a:cubicBezTo>
                  <a:lnTo>
                    <a:pt x="209550" y="116205"/>
                  </a:lnTo>
                  <a:lnTo>
                    <a:pt x="156496" y="116205"/>
                  </a:lnTo>
                  <a:cubicBezTo>
                    <a:pt x="155067" y="114300"/>
                    <a:pt x="153353" y="112681"/>
                    <a:pt x="151448" y="111157"/>
                  </a:cubicBezTo>
                  <a:cubicBezTo>
                    <a:pt x="149733" y="101537"/>
                    <a:pt x="145733" y="92678"/>
                    <a:pt x="139827" y="85344"/>
                  </a:cubicBezTo>
                  <a:cubicBezTo>
                    <a:pt x="148304" y="77915"/>
                    <a:pt x="159353" y="73343"/>
                    <a:pt x="171450" y="73343"/>
                  </a:cubicBezTo>
                  <a:close/>
                  <a:moveTo>
                    <a:pt x="153353" y="134303"/>
                  </a:moveTo>
                  <a:cubicBezTo>
                    <a:pt x="153353" y="145352"/>
                    <a:pt x="144399" y="154305"/>
                    <a:pt x="133350" y="154305"/>
                  </a:cubicBezTo>
                  <a:cubicBezTo>
                    <a:pt x="122301" y="154305"/>
                    <a:pt x="113348" y="145352"/>
                    <a:pt x="113348" y="134303"/>
                  </a:cubicBezTo>
                  <a:cubicBezTo>
                    <a:pt x="113348" y="131255"/>
                    <a:pt x="114109" y="128302"/>
                    <a:pt x="115348" y="125730"/>
                  </a:cubicBezTo>
                  <a:cubicBezTo>
                    <a:pt x="115538" y="125349"/>
                    <a:pt x="115729" y="124968"/>
                    <a:pt x="116015" y="124587"/>
                  </a:cubicBezTo>
                  <a:cubicBezTo>
                    <a:pt x="118110" y="120968"/>
                    <a:pt x="121158" y="118015"/>
                    <a:pt x="124968" y="116205"/>
                  </a:cubicBezTo>
                  <a:cubicBezTo>
                    <a:pt x="127540" y="114967"/>
                    <a:pt x="130302" y="114300"/>
                    <a:pt x="133350" y="114300"/>
                  </a:cubicBezTo>
                  <a:cubicBezTo>
                    <a:pt x="136398" y="114300"/>
                    <a:pt x="139160" y="114967"/>
                    <a:pt x="141732" y="116205"/>
                  </a:cubicBezTo>
                  <a:cubicBezTo>
                    <a:pt x="145542" y="118015"/>
                    <a:pt x="148685" y="120872"/>
                    <a:pt x="150686" y="124587"/>
                  </a:cubicBezTo>
                  <a:cubicBezTo>
                    <a:pt x="150876" y="124968"/>
                    <a:pt x="151162" y="125349"/>
                    <a:pt x="151352" y="125730"/>
                  </a:cubicBezTo>
                  <a:cubicBezTo>
                    <a:pt x="152591" y="128302"/>
                    <a:pt x="153353" y="131255"/>
                    <a:pt x="153353" y="134303"/>
                  </a:cubicBezTo>
                  <a:close/>
                  <a:moveTo>
                    <a:pt x="105061" y="142304"/>
                  </a:moveTo>
                  <a:cubicBezTo>
                    <a:pt x="100775" y="135731"/>
                    <a:pt x="95250" y="130112"/>
                    <a:pt x="88678" y="125730"/>
                  </a:cubicBezTo>
                  <a:lnTo>
                    <a:pt x="105251" y="125730"/>
                  </a:lnTo>
                  <a:cubicBezTo>
                    <a:pt x="104394" y="128492"/>
                    <a:pt x="103823" y="131350"/>
                    <a:pt x="103823" y="134303"/>
                  </a:cubicBezTo>
                  <a:cubicBezTo>
                    <a:pt x="103823" y="137065"/>
                    <a:pt x="104299" y="139732"/>
                    <a:pt x="105061" y="142304"/>
                  </a:cubicBezTo>
                  <a:close/>
                  <a:moveTo>
                    <a:pt x="37148" y="81915"/>
                  </a:moveTo>
                  <a:cubicBezTo>
                    <a:pt x="37148" y="70866"/>
                    <a:pt x="46101" y="61913"/>
                    <a:pt x="57150" y="61913"/>
                  </a:cubicBezTo>
                  <a:cubicBezTo>
                    <a:pt x="63151" y="61913"/>
                    <a:pt x="68390" y="64580"/>
                    <a:pt x="72104" y="68771"/>
                  </a:cubicBezTo>
                  <a:cubicBezTo>
                    <a:pt x="74200" y="71152"/>
                    <a:pt x="75819" y="74105"/>
                    <a:pt x="76581" y="77248"/>
                  </a:cubicBezTo>
                  <a:cubicBezTo>
                    <a:pt x="76962" y="78772"/>
                    <a:pt x="77153" y="80296"/>
                    <a:pt x="77153" y="81915"/>
                  </a:cubicBezTo>
                  <a:cubicBezTo>
                    <a:pt x="77153" y="92964"/>
                    <a:pt x="68199" y="101918"/>
                    <a:pt x="57150" y="101918"/>
                  </a:cubicBezTo>
                  <a:cubicBezTo>
                    <a:pt x="55436" y="101918"/>
                    <a:pt x="53721" y="101632"/>
                    <a:pt x="52102" y="101156"/>
                  </a:cubicBezTo>
                  <a:cubicBezTo>
                    <a:pt x="48863" y="100298"/>
                    <a:pt x="46006" y="98679"/>
                    <a:pt x="43625" y="96584"/>
                  </a:cubicBezTo>
                  <a:cubicBezTo>
                    <a:pt x="39719" y="92964"/>
                    <a:pt x="37148" y="87725"/>
                    <a:pt x="37148" y="81915"/>
                  </a:cubicBezTo>
                  <a:close/>
                  <a:moveTo>
                    <a:pt x="47816" y="116205"/>
                  </a:moveTo>
                  <a:cubicBezTo>
                    <a:pt x="48006" y="114109"/>
                    <a:pt x="48578" y="112205"/>
                    <a:pt x="48959" y="110204"/>
                  </a:cubicBezTo>
                  <a:cubicBezTo>
                    <a:pt x="51626" y="110871"/>
                    <a:pt x="54293" y="111443"/>
                    <a:pt x="57150" y="111443"/>
                  </a:cubicBezTo>
                  <a:cubicBezTo>
                    <a:pt x="73438" y="111443"/>
                    <a:pt x="86678" y="98203"/>
                    <a:pt x="86678" y="81915"/>
                  </a:cubicBezTo>
                  <a:cubicBezTo>
                    <a:pt x="86678" y="79343"/>
                    <a:pt x="86201" y="76772"/>
                    <a:pt x="85630" y="74390"/>
                  </a:cubicBezTo>
                  <a:cubicBezTo>
                    <a:pt x="88678" y="73724"/>
                    <a:pt x="91916" y="73343"/>
                    <a:pt x="95250" y="73343"/>
                  </a:cubicBezTo>
                  <a:cubicBezTo>
                    <a:pt x="107347" y="73343"/>
                    <a:pt x="118396" y="77915"/>
                    <a:pt x="126778" y="85344"/>
                  </a:cubicBezTo>
                  <a:cubicBezTo>
                    <a:pt x="129254" y="87535"/>
                    <a:pt x="131445" y="89916"/>
                    <a:pt x="133350" y="92488"/>
                  </a:cubicBezTo>
                  <a:cubicBezTo>
                    <a:pt x="136303" y="96393"/>
                    <a:pt x="138589" y="100870"/>
                    <a:pt x="140208" y="105632"/>
                  </a:cubicBezTo>
                  <a:cubicBezTo>
                    <a:pt x="138017" y="105156"/>
                    <a:pt x="135731" y="104775"/>
                    <a:pt x="133350" y="104775"/>
                  </a:cubicBezTo>
                  <a:cubicBezTo>
                    <a:pt x="130969" y="104775"/>
                    <a:pt x="128683" y="105156"/>
                    <a:pt x="126492" y="105632"/>
                  </a:cubicBezTo>
                  <a:cubicBezTo>
                    <a:pt x="122301" y="106680"/>
                    <a:pt x="118491" y="108585"/>
                    <a:pt x="115157" y="111157"/>
                  </a:cubicBezTo>
                  <a:cubicBezTo>
                    <a:pt x="113252" y="112586"/>
                    <a:pt x="111633" y="114300"/>
                    <a:pt x="110109" y="116205"/>
                  </a:cubicBezTo>
                  <a:lnTo>
                    <a:pt x="57150" y="116205"/>
                  </a:lnTo>
                  <a:lnTo>
                    <a:pt x="47816" y="116205"/>
                  </a:lnTo>
                  <a:close/>
                  <a:moveTo>
                    <a:pt x="9716" y="168593"/>
                  </a:moveTo>
                  <a:cubicBezTo>
                    <a:pt x="12097" y="144590"/>
                    <a:pt x="32480" y="125730"/>
                    <a:pt x="57150" y="125730"/>
                  </a:cubicBezTo>
                  <a:cubicBezTo>
                    <a:pt x="81820" y="125730"/>
                    <a:pt x="102108" y="144590"/>
                    <a:pt x="104584" y="168593"/>
                  </a:cubicBezTo>
                  <a:lnTo>
                    <a:pt x="9716" y="168593"/>
                  </a:lnTo>
                  <a:close/>
                  <a:moveTo>
                    <a:pt x="133350" y="168593"/>
                  </a:moveTo>
                  <a:cubicBezTo>
                    <a:pt x="126683" y="168593"/>
                    <a:pt x="120206" y="169831"/>
                    <a:pt x="114205" y="171926"/>
                  </a:cubicBezTo>
                  <a:cubicBezTo>
                    <a:pt x="114014" y="165068"/>
                    <a:pt x="112681" y="158591"/>
                    <a:pt x="110300" y="152495"/>
                  </a:cubicBezTo>
                  <a:cubicBezTo>
                    <a:pt x="115729" y="159258"/>
                    <a:pt x="123920" y="163735"/>
                    <a:pt x="133350" y="163735"/>
                  </a:cubicBezTo>
                  <a:cubicBezTo>
                    <a:pt x="142685" y="163735"/>
                    <a:pt x="150971" y="159258"/>
                    <a:pt x="156401" y="152495"/>
                  </a:cubicBezTo>
                  <a:cubicBezTo>
                    <a:pt x="154019" y="158496"/>
                    <a:pt x="152686" y="165068"/>
                    <a:pt x="152495" y="171926"/>
                  </a:cubicBezTo>
                  <a:cubicBezTo>
                    <a:pt x="146495" y="169831"/>
                    <a:pt x="140018" y="168593"/>
                    <a:pt x="133350" y="168593"/>
                  </a:cubicBezTo>
                  <a:close/>
                  <a:moveTo>
                    <a:pt x="161639" y="142304"/>
                  </a:moveTo>
                  <a:cubicBezTo>
                    <a:pt x="162401" y="139732"/>
                    <a:pt x="162878" y="137065"/>
                    <a:pt x="162878" y="134303"/>
                  </a:cubicBezTo>
                  <a:cubicBezTo>
                    <a:pt x="162878" y="131255"/>
                    <a:pt x="162306" y="128492"/>
                    <a:pt x="161449" y="125730"/>
                  </a:cubicBezTo>
                  <a:lnTo>
                    <a:pt x="178022" y="125730"/>
                  </a:lnTo>
                  <a:cubicBezTo>
                    <a:pt x="171450" y="130112"/>
                    <a:pt x="165926" y="135731"/>
                    <a:pt x="161639" y="142304"/>
                  </a:cubicBezTo>
                  <a:close/>
                  <a:moveTo>
                    <a:pt x="95250" y="59055"/>
                  </a:moveTo>
                  <a:cubicBezTo>
                    <a:pt x="111538" y="59055"/>
                    <a:pt x="124778" y="45815"/>
                    <a:pt x="124778" y="29528"/>
                  </a:cubicBezTo>
                  <a:cubicBezTo>
                    <a:pt x="124778" y="13240"/>
                    <a:pt x="111538" y="0"/>
                    <a:pt x="95250" y="0"/>
                  </a:cubicBezTo>
                  <a:cubicBezTo>
                    <a:pt x="78962" y="0"/>
                    <a:pt x="65723" y="13240"/>
                    <a:pt x="65723" y="29528"/>
                  </a:cubicBezTo>
                  <a:cubicBezTo>
                    <a:pt x="65723" y="45815"/>
                    <a:pt x="78962" y="59055"/>
                    <a:pt x="95250" y="59055"/>
                  </a:cubicBezTo>
                  <a:close/>
                  <a:moveTo>
                    <a:pt x="95250" y="9525"/>
                  </a:moveTo>
                  <a:cubicBezTo>
                    <a:pt x="106299" y="9525"/>
                    <a:pt x="115253" y="18479"/>
                    <a:pt x="115253" y="29528"/>
                  </a:cubicBezTo>
                  <a:cubicBezTo>
                    <a:pt x="115253" y="40577"/>
                    <a:pt x="106299" y="49530"/>
                    <a:pt x="95250" y="49530"/>
                  </a:cubicBezTo>
                  <a:cubicBezTo>
                    <a:pt x="84201" y="49530"/>
                    <a:pt x="75248" y="40577"/>
                    <a:pt x="75248" y="29528"/>
                  </a:cubicBezTo>
                  <a:cubicBezTo>
                    <a:pt x="75248" y="18479"/>
                    <a:pt x="84201" y="9525"/>
                    <a:pt x="95250" y="9525"/>
                  </a:cubicBezTo>
                  <a:close/>
                  <a:moveTo>
                    <a:pt x="171450" y="59055"/>
                  </a:moveTo>
                  <a:cubicBezTo>
                    <a:pt x="187738" y="59055"/>
                    <a:pt x="200978" y="45815"/>
                    <a:pt x="200978" y="29528"/>
                  </a:cubicBezTo>
                  <a:cubicBezTo>
                    <a:pt x="200978" y="13240"/>
                    <a:pt x="187738" y="0"/>
                    <a:pt x="171450" y="0"/>
                  </a:cubicBezTo>
                  <a:cubicBezTo>
                    <a:pt x="155162" y="0"/>
                    <a:pt x="141923" y="13240"/>
                    <a:pt x="141923" y="29528"/>
                  </a:cubicBezTo>
                  <a:cubicBezTo>
                    <a:pt x="141923" y="45815"/>
                    <a:pt x="155162" y="59055"/>
                    <a:pt x="171450" y="59055"/>
                  </a:cubicBezTo>
                  <a:close/>
                  <a:moveTo>
                    <a:pt x="171450" y="9525"/>
                  </a:moveTo>
                  <a:cubicBezTo>
                    <a:pt x="182499" y="9525"/>
                    <a:pt x="191453" y="18479"/>
                    <a:pt x="191453" y="29528"/>
                  </a:cubicBezTo>
                  <a:cubicBezTo>
                    <a:pt x="191453" y="40577"/>
                    <a:pt x="182499" y="49530"/>
                    <a:pt x="171450" y="49530"/>
                  </a:cubicBezTo>
                  <a:cubicBezTo>
                    <a:pt x="160401" y="49530"/>
                    <a:pt x="151448" y="40577"/>
                    <a:pt x="151448" y="29528"/>
                  </a:cubicBezTo>
                  <a:cubicBezTo>
                    <a:pt x="151448" y="18479"/>
                    <a:pt x="160401" y="9525"/>
                    <a:pt x="171450" y="9525"/>
                  </a:cubicBezTo>
                  <a:close/>
                </a:path>
              </a:pathLst>
            </a:custGeom>
            <a:solidFill>
              <a:schemeClr val="bg1"/>
            </a:solidFill>
            <a:ln w="9525" cap="flat">
              <a:noFill/>
              <a:prstDash val="solid"/>
              <a:miter/>
            </a:ln>
          </p:spPr>
          <p:txBody>
            <a:bodyPr rtlCol="0" anchor="ctr"/>
            <a:lstStyle/>
            <a:p>
              <a:endParaRPr lang="en-GB"/>
            </a:p>
          </p:txBody>
        </p:sp>
      </p:grpSp>
      <p:sp>
        <p:nvSpPr>
          <p:cNvPr id="46" name="Rectangle 45">
            <a:extLst>
              <a:ext uri="{FF2B5EF4-FFF2-40B4-BE49-F238E27FC236}">
                <a16:creationId xmlns:a16="http://schemas.microsoft.com/office/drawing/2014/main" id="{0241270D-C5CA-43F3-BD9A-424B8EE2CE0B}"/>
              </a:ext>
            </a:extLst>
          </p:cNvPr>
          <p:cNvSpPr/>
          <p:nvPr/>
        </p:nvSpPr>
        <p:spPr>
          <a:xfrm>
            <a:off x="1586235" y="1880455"/>
            <a:ext cx="4244409" cy="1628932"/>
          </a:xfrm>
          <a:prstGeom prst="rect">
            <a:avLst/>
          </a:prstGeom>
        </p:spPr>
        <p:txBody>
          <a:bodyPr wrap="square" lIns="0" tIns="0" rIns="0" bIns="0" anchor="t">
            <a:noAutofit/>
          </a:bodyPr>
          <a:lstStyle/>
          <a:p>
            <a:pPr marL="228600" indent="-228600">
              <a:lnSpc>
                <a:spcPct val="150000"/>
              </a:lnSpc>
              <a:buFont typeface="+mj-lt"/>
              <a:buAutoNum type="arabicPeriod"/>
            </a:pPr>
            <a:r>
              <a:rPr lang="en-US" sz="1100" dirty="0"/>
              <a:t>Enables customers to avail customized loans for their requirements</a:t>
            </a:r>
          </a:p>
          <a:p>
            <a:pPr marL="228600" indent="-228600">
              <a:lnSpc>
                <a:spcPct val="150000"/>
              </a:lnSpc>
              <a:buFont typeface="+mj-lt"/>
              <a:buAutoNum type="arabicPeriod"/>
            </a:pPr>
            <a:r>
              <a:rPr lang="en-US" sz="1100" dirty="0">
                <a:cs typeface="Arial"/>
              </a:rPr>
              <a:t>Enables customers without credit history to secure loans based on their current financial health</a:t>
            </a:r>
          </a:p>
          <a:p>
            <a:pPr marL="228600" indent="-228600">
              <a:lnSpc>
                <a:spcPct val="150000"/>
              </a:lnSpc>
              <a:buFont typeface="+mj-lt"/>
              <a:buAutoNum type="arabicPeriod"/>
            </a:pPr>
            <a:r>
              <a:rPr lang="en-US" sz="1100" dirty="0">
                <a:cs typeface="Arial"/>
              </a:rPr>
              <a:t>Provides unparalleled convenience to customers by allowing them to evaluate loans from multiple lenders in a single platform</a:t>
            </a:r>
          </a:p>
        </p:txBody>
      </p:sp>
      <p:grpSp>
        <p:nvGrpSpPr>
          <p:cNvPr id="3" name="Group 2">
            <a:extLst>
              <a:ext uri="{FF2B5EF4-FFF2-40B4-BE49-F238E27FC236}">
                <a16:creationId xmlns:a16="http://schemas.microsoft.com/office/drawing/2014/main" id="{7CACA3E7-DAB7-4376-808C-9DD10776FACF}"/>
              </a:ext>
            </a:extLst>
          </p:cNvPr>
          <p:cNvGrpSpPr/>
          <p:nvPr/>
        </p:nvGrpSpPr>
        <p:grpSpPr>
          <a:xfrm>
            <a:off x="623887" y="4206531"/>
            <a:ext cx="779637" cy="766036"/>
            <a:chOff x="5675457" y="3166053"/>
            <a:chExt cx="944104" cy="944104"/>
          </a:xfrm>
        </p:grpSpPr>
        <p:sp>
          <p:nvSpPr>
            <p:cNvPr id="40" name="Oval 39"/>
            <p:cNvSpPr/>
            <p:nvPr/>
          </p:nvSpPr>
          <p:spPr>
            <a:xfrm>
              <a:off x="5675457" y="3166053"/>
              <a:ext cx="944104" cy="944104"/>
            </a:xfrm>
            <a:prstGeom prst="ellipse">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lstStyle/>
            <a:p>
              <a:pPr algn="ctr"/>
              <a:endParaRPr lang="en-US" sz="1867" b="1" dirty="0">
                <a:latin typeface="+mj-lt"/>
              </a:endParaRPr>
            </a:p>
          </p:txBody>
        </p:sp>
        <p:sp>
          <p:nvSpPr>
            <p:cNvPr id="47" name="Freeform 76">
              <a:extLst>
                <a:ext uri="{FF2B5EF4-FFF2-40B4-BE49-F238E27FC236}">
                  <a16:creationId xmlns:a16="http://schemas.microsoft.com/office/drawing/2014/main" id="{AAF4933F-E115-4136-AE01-2BF26E6B8D15}"/>
                </a:ext>
              </a:extLst>
            </p:cNvPr>
            <p:cNvSpPr>
              <a:spLocks noChangeAspect="1" noEditPoints="1"/>
            </p:cNvSpPr>
            <p:nvPr/>
          </p:nvSpPr>
          <p:spPr bwMode="auto">
            <a:xfrm>
              <a:off x="5932455" y="3360911"/>
              <a:ext cx="447028" cy="438880"/>
            </a:xfrm>
            <a:custGeom>
              <a:avLst/>
              <a:gdLst>
                <a:gd name="T0" fmla="*/ 842 w 1130"/>
                <a:gd name="T1" fmla="*/ 456 h 1108"/>
                <a:gd name="T2" fmla="*/ 768 w 1130"/>
                <a:gd name="T3" fmla="*/ 494 h 1108"/>
                <a:gd name="T4" fmla="*/ 587 w 1130"/>
                <a:gd name="T5" fmla="*/ 285 h 1108"/>
                <a:gd name="T6" fmla="*/ 563 w 1130"/>
                <a:gd name="T7" fmla="*/ 0 h 1108"/>
                <a:gd name="T8" fmla="*/ 547 w 1130"/>
                <a:gd name="T9" fmla="*/ 287 h 1108"/>
                <a:gd name="T10" fmla="*/ 373 w 1130"/>
                <a:gd name="T11" fmla="*/ 499 h 1108"/>
                <a:gd name="T12" fmla="*/ 288 w 1130"/>
                <a:gd name="T13" fmla="*/ 456 h 1108"/>
                <a:gd name="T14" fmla="*/ 0 w 1130"/>
                <a:gd name="T15" fmla="*/ 456 h 1108"/>
                <a:gd name="T16" fmla="*/ 274 w 1130"/>
                <a:gd name="T17" fmla="*/ 517 h 1108"/>
                <a:gd name="T18" fmla="*/ 363 w 1130"/>
                <a:gd name="T19" fmla="*/ 563 h 1108"/>
                <a:gd name="T20" fmla="*/ 364 w 1130"/>
                <a:gd name="T21" fmla="*/ 829 h 1108"/>
                <a:gd name="T22" fmla="*/ 171 w 1130"/>
                <a:gd name="T23" fmla="*/ 964 h 1108"/>
                <a:gd name="T24" fmla="*/ 459 w 1130"/>
                <a:gd name="T25" fmla="*/ 964 h 1108"/>
                <a:gd name="T26" fmla="*/ 475 w 1130"/>
                <a:gd name="T27" fmla="*/ 747 h 1108"/>
                <a:gd name="T28" fmla="*/ 673 w 1130"/>
                <a:gd name="T29" fmla="*/ 744 h 1108"/>
                <a:gd name="T30" fmla="*/ 671 w 1130"/>
                <a:gd name="T31" fmla="*/ 964 h 1108"/>
                <a:gd name="T32" fmla="*/ 959 w 1130"/>
                <a:gd name="T33" fmla="*/ 964 h 1108"/>
                <a:gd name="T34" fmla="*/ 780 w 1130"/>
                <a:gd name="T35" fmla="*/ 825 h 1108"/>
                <a:gd name="T36" fmla="*/ 726 w 1130"/>
                <a:gd name="T37" fmla="*/ 702 h 1108"/>
                <a:gd name="T38" fmla="*/ 696 w 1130"/>
                <a:gd name="T39" fmla="*/ 675 h 1108"/>
                <a:gd name="T40" fmla="*/ 403 w 1130"/>
                <a:gd name="T41" fmla="*/ 563 h 1108"/>
                <a:gd name="T42" fmla="*/ 740 w 1130"/>
                <a:gd name="T43" fmla="*/ 563 h 1108"/>
                <a:gd name="T44" fmla="*/ 780 w 1130"/>
                <a:gd name="T45" fmla="*/ 563 h 1108"/>
                <a:gd name="T46" fmla="*/ 855 w 1130"/>
                <a:gd name="T47" fmla="*/ 516 h 1108"/>
                <a:gd name="T48" fmla="*/ 1130 w 1130"/>
                <a:gd name="T49" fmla="*/ 456 h 1108"/>
                <a:gd name="T50" fmla="*/ 144 w 1130"/>
                <a:gd name="T51" fmla="*/ 560 h 1108"/>
                <a:gd name="T52" fmla="*/ 144 w 1130"/>
                <a:gd name="T53" fmla="*/ 352 h 1108"/>
                <a:gd name="T54" fmla="*/ 144 w 1130"/>
                <a:gd name="T55" fmla="*/ 560 h 1108"/>
                <a:gd name="T56" fmla="*/ 315 w 1130"/>
                <a:gd name="T57" fmla="*/ 1068 h 1108"/>
                <a:gd name="T58" fmla="*/ 315 w 1130"/>
                <a:gd name="T59" fmla="*/ 860 h 1108"/>
                <a:gd name="T60" fmla="*/ 919 w 1130"/>
                <a:gd name="T61" fmla="*/ 964 h 1108"/>
                <a:gd name="T62" fmla="*/ 711 w 1130"/>
                <a:gd name="T63" fmla="*/ 964 h 1108"/>
                <a:gd name="T64" fmla="*/ 919 w 1130"/>
                <a:gd name="T65" fmla="*/ 964 h 1108"/>
                <a:gd name="T66" fmla="*/ 563 w 1130"/>
                <a:gd name="T67" fmla="*/ 40 h 1108"/>
                <a:gd name="T68" fmla="*/ 563 w 1130"/>
                <a:gd name="T69" fmla="*/ 248 h 1108"/>
                <a:gd name="T70" fmla="*/ 986 w 1130"/>
                <a:gd name="T71" fmla="*/ 560 h 1108"/>
                <a:gd name="T72" fmla="*/ 986 w 1130"/>
                <a:gd name="T73" fmla="*/ 352 h 1108"/>
                <a:gd name="T74" fmla="*/ 986 w 1130"/>
                <a:gd name="T75" fmla="*/ 56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0" h="1108">
                  <a:moveTo>
                    <a:pt x="986" y="312"/>
                  </a:moveTo>
                  <a:cubicBezTo>
                    <a:pt x="907" y="312"/>
                    <a:pt x="842" y="376"/>
                    <a:pt x="842" y="456"/>
                  </a:cubicBezTo>
                  <a:cubicBezTo>
                    <a:pt x="842" y="463"/>
                    <a:pt x="843" y="470"/>
                    <a:pt x="844" y="477"/>
                  </a:cubicBezTo>
                  <a:cubicBezTo>
                    <a:pt x="768" y="494"/>
                    <a:pt x="768" y="494"/>
                    <a:pt x="768" y="494"/>
                  </a:cubicBezTo>
                  <a:cubicBezTo>
                    <a:pt x="741" y="417"/>
                    <a:pt x="671" y="361"/>
                    <a:pt x="587" y="355"/>
                  </a:cubicBezTo>
                  <a:cubicBezTo>
                    <a:pt x="587" y="285"/>
                    <a:pt x="587" y="285"/>
                    <a:pt x="587" y="285"/>
                  </a:cubicBezTo>
                  <a:cubicBezTo>
                    <a:pt x="655" y="274"/>
                    <a:pt x="707" y="215"/>
                    <a:pt x="707" y="144"/>
                  </a:cubicBezTo>
                  <a:cubicBezTo>
                    <a:pt x="707" y="64"/>
                    <a:pt x="642" y="0"/>
                    <a:pt x="563" y="0"/>
                  </a:cubicBezTo>
                  <a:cubicBezTo>
                    <a:pt x="483" y="0"/>
                    <a:pt x="419" y="64"/>
                    <a:pt x="419" y="144"/>
                  </a:cubicBezTo>
                  <a:cubicBezTo>
                    <a:pt x="419" y="218"/>
                    <a:pt x="475" y="279"/>
                    <a:pt x="547" y="287"/>
                  </a:cubicBezTo>
                  <a:cubicBezTo>
                    <a:pt x="547" y="356"/>
                    <a:pt x="547" y="356"/>
                    <a:pt x="547" y="356"/>
                  </a:cubicBezTo>
                  <a:cubicBezTo>
                    <a:pt x="465" y="365"/>
                    <a:pt x="398" y="423"/>
                    <a:pt x="373" y="499"/>
                  </a:cubicBezTo>
                  <a:cubicBezTo>
                    <a:pt x="286" y="478"/>
                    <a:pt x="286" y="478"/>
                    <a:pt x="286" y="478"/>
                  </a:cubicBezTo>
                  <a:cubicBezTo>
                    <a:pt x="287" y="471"/>
                    <a:pt x="288" y="463"/>
                    <a:pt x="288" y="456"/>
                  </a:cubicBezTo>
                  <a:cubicBezTo>
                    <a:pt x="288" y="376"/>
                    <a:pt x="223" y="312"/>
                    <a:pt x="144" y="312"/>
                  </a:cubicBezTo>
                  <a:cubicBezTo>
                    <a:pt x="64" y="312"/>
                    <a:pt x="0" y="376"/>
                    <a:pt x="0" y="456"/>
                  </a:cubicBezTo>
                  <a:cubicBezTo>
                    <a:pt x="0" y="535"/>
                    <a:pt x="64" y="600"/>
                    <a:pt x="144" y="600"/>
                  </a:cubicBezTo>
                  <a:cubicBezTo>
                    <a:pt x="202" y="600"/>
                    <a:pt x="251" y="566"/>
                    <a:pt x="274" y="517"/>
                  </a:cubicBezTo>
                  <a:cubicBezTo>
                    <a:pt x="365" y="538"/>
                    <a:pt x="365" y="538"/>
                    <a:pt x="365" y="538"/>
                  </a:cubicBezTo>
                  <a:cubicBezTo>
                    <a:pt x="364" y="546"/>
                    <a:pt x="363" y="554"/>
                    <a:pt x="363" y="563"/>
                  </a:cubicBezTo>
                  <a:cubicBezTo>
                    <a:pt x="363" y="628"/>
                    <a:pt x="394" y="687"/>
                    <a:pt x="441" y="725"/>
                  </a:cubicBezTo>
                  <a:cubicBezTo>
                    <a:pt x="364" y="829"/>
                    <a:pt x="364" y="829"/>
                    <a:pt x="364" y="829"/>
                  </a:cubicBezTo>
                  <a:cubicBezTo>
                    <a:pt x="349" y="824"/>
                    <a:pt x="332" y="820"/>
                    <a:pt x="315" y="820"/>
                  </a:cubicBezTo>
                  <a:cubicBezTo>
                    <a:pt x="235" y="820"/>
                    <a:pt x="171" y="885"/>
                    <a:pt x="171" y="964"/>
                  </a:cubicBezTo>
                  <a:cubicBezTo>
                    <a:pt x="171" y="1044"/>
                    <a:pt x="235" y="1108"/>
                    <a:pt x="315" y="1108"/>
                  </a:cubicBezTo>
                  <a:cubicBezTo>
                    <a:pt x="394" y="1108"/>
                    <a:pt x="459" y="1044"/>
                    <a:pt x="459" y="964"/>
                  </a:cubicBezTo>
                  <a:cubicBezTo>
                    <a:pt x="459" y="917"/>
                    <a:pt x="436" y="875"/>
                    <a:pt x="400" y="848"/>
                  </a:cubicBezTo>
                  <a:cubicBezTo>
                    <a:pt x="475" y="747"/>
                    <a:pt x="475" y="747"/>
                    <a:pt x="475" y="747"/>
                  </a:cubicBezTo>
                  <a:cubicBezTo>
                    <a:pt x="504" y="762"/>
                    <a:pt x="537" y="771"/>
                    <a:pt x="571" y="771"/>
                  </a:cubicBezTo>
                  <a:cubicBezTo>
                    <a:pt x="607" y="771"/>
                    <a:pt x="642" y="761"/>
                    <a:pt x="673" y="744"/>
                  </a:cubicBezTo>
                  <a:cubicBezTo>
                    <a:pt x="742" y="841"/>
                    <a:pt x="742" y="841"/>
                    <a:pt x="742" y="841"/>
                  </a:cubicBezTo>
                  <a:cubicBezTo>
                    <a:pt x="700" y="866"/>
                    <a:pt x="671" y="912"/>
                    <a:pt x="671" y="964"/>
                  </a:cubicBezTo>
                  <a:cubicBezTo>
                    <a:pt x="671" y="1044"/>
                    <a:pt x="736" y="1108"/>
                    <a:pt x="815" y="1108"/>
                  </a:cubicBezTo>
                  <a:cubicBezTo>
                    <a:pt x="895" y="1108"/>
                    <a:pt x="959" y="1044"/>
                    <a:pt x="959" y="964"/>
                  </a:cubicBezTo>
                  <a:cubicBezTo>
                    <a:pt x="959" y="885"/>
                    <a:pt x="895" y="820"/>
                    <a:pt x="815" y="820"/>
                  </a:cubicBezTo>
                  <a:cubicBezTo>
                    <a:pt x="803" y="820"/>
                    <a:pt x="791" y="822"/>
                    <a:pt x="780" y="825"/>
                  </a:cubicBezTo>
                  <a:cubicBezTo>
                    <a:pt x="706" y="721"/>
                    <a:pt x="706" y="721"/>
                    <a:pt x="706" y="721"/>
                  </a:cubicBezTo>
                  <a:cubicBezTo>
                    <a:pt x="713" y="715"/>
                    <a:pt x="720" y="709"/>
                    <a:pt x="726" y="702"/>
                  </a:cubicBezTo>
                  <a:cubicBezTo>
                    <a:pt x="734" y="694"/>
                    <a:pt x="733" y="681"/>
                    <a:pt x="725" y="674"/>
                  </a:cubicBezTo>
                  <a:cubicBezTo>
                    <a:pt x="716" y="666"/>
                    <a:pt x="704" y="667"/>
                    <a:pt x="696" y="675"/>
                  </a:cubicBezTo>
                  <a:cubicBezTo>
                    <a:pt x="665" y="710"/>
                    <a:pt x="619" y="731"/>
                    <a:pt x="571" y="731"/>
                  </a:cubicBezTo>
                  <a:cubicBezTo>
                    <a:pt x="479" y="731"/>
                    <a:pt x="403" y="655"/>
                    <a:pt x="403" y="563"/>
                  </a:cubicBezTo>
                  <a:cubicBezTo>
                    <a:pt x="403" y="470"/>
                    <a:pt x="479" y="394"/>
                    <a:pt x="571" y="394"/>
                  </a:cubicBezTo>
                  <a:cubicBezTo>
                    <a:pt x="664" y="394"/>
                    <a:pt x="740" y="470"/>
                    <a:pt x="740" y="563"/>
                  </a:cubicBezTo>
                  <a:cubicBezTo>
                    <a:pt x="740" y="574"/>
                    <a:pt x="748" y="583"/>
                    <a:pt x="760" y="583"/>
                  </a:cubicBezTo>
                  <a:cubicBezTo>
                    <a:pt x="771" y="583"/>
                    <a:pt x="780" y="574"/>
                    <a:pt x="780" y="563"/>
                  </a:cubicBezTo>
                  <a:cubicBezTo>
                    <a:pt x="780" y="552"/>
                    <a:pt x="779" y="542"/>
                    <a:pt x="777" y="532"/>
                  </a:cubicBezTo>
                  <a:cubicBezTo>
                    <a:pt x="855" y="516"/>
                    <a:pt x="855" y="516"/>
                    <a:pt x="855" y="516"/>
                  </a:cubicBezTo>
                  <a:cubicBezTo>
                    <a:pt x="878" y="565"/>
                    <a:pt x="928" y="600"/>
                    <a:pt x="986" y="600"/>
                  </a:cubicBezTo>
                  <a:cubicBezTo>
                    <a:pt x="1066" y="600"/>
                    <a:pt x="1130" y="535"/>
                    <a:pt x="1130" y="456"/>
                  </a:cubicBezTo>
                  <a:cubicBezTo>
                    <a:pt x="1130" y="376"/>
                    <a:pt x="1066" y="312"/>
                    <a:pt x="986" y="312"/>
                  </a:cubicBezTo>
                  <a:close/>
                  <a:moveTo>
                    <a:pt x="144" y="560"/>
                  </a:moveTo>
                  <a:cubicBezTo>
                    <a:pt x="87" y="560"/>
                    <a:pt x="40" y="513"/>
                    <a:pt x="40" y="456"/>
                  </a:cubicBezTo>
                  <a:cubicBezTo>
                    <a:pt x="40" y="398"/>
                    <a:pt x="87" y="352"/>
                    <a:pt x="144" y="352"/>
                  </a:cubicBezTo>
                  <a:cubicBezTo>
                    <a:pt x="201" y="352"/>
                    <a:pt x="248" y="398"/>
                    <a:pt x="248" y="456"/>
                  </a:cubicBezTo>
                  <a:cubicBezTo>
                    <a:pt x="248" y="513"/>
                    <a:pt x="201" y="560"/>
                    <a:pt x="144" y="560"/>
                  </a:cubicBezTo>
                  <a:close/>
                  <a:moveTo>
                    <a:pt x="419" y="964"/>
                  </a:moveTo>
                  <a:cubicBezTo>
                    <a:pt x="419" y="1022"/>
                    <a:pt x="372" y="1068"/>
                    <a:pt x="315" y="1068"/>
                  </a:cubicBezTo>
                  <a:cubicBezTo>
                    <a:pt x="258" y="1068"/>
                    <a:pt x="211" y="1022"/>
                    <a:pt x="211" y="964"/>
                  </a:cubicBezTo>
                  <a:cubicBezTo>
                    <a:pt x="211" y="907"/>
                    <a:pt x="258" y="860"/>
                    <a:pt x="315" y="860"/>
                  </a:cubicBezTo>
                  <a:cubicBezTo>
                    <a:pt x="372" y="860"/>
                    <a:pt x="419" y="907"/>
                    <a:pt x="419" y="964"/>
                  </a:cubicBezTo>
                  <a:close/>
                  <a:moveTo>
                    <a:pt x="919" y="964"/>
                  </a:moveTo>
                  <a:cubicBezTo>
                    <a:pt x="919" y="1022"/>
                    <a:pt x="872" y="1068"/>
                    <a:pt x="815" y="1068"/>
                  </a:cubicBezTo>
                  <a:cubicBezTo>
                    <a:pt x="758" y="1068"/>
                    <a:pt x="711" y="1022"/>
                    <a:pt x="711" y="964"/>
                  </a:cubicBezTo>
                  <a:cubicBezTo>
                    <a:pt x="711" y="907"/>
                    <a:pt x="758" y="860"/>
                    <a:pt x="815" y="860"/>
                  </a:cubicBezTo>
                  <a:cubicBezTo>
                    <a:pt x="872" y="860"/>
                    <a:pt x="919" y="907"/>
                    <a:pt x="919" y="964"/>
                  </a:cubicBezTo>
                  <a:close/>
                  <a:moveTo>
                    <a:pt x="459" y="144"/>
                  </a:moveTo>
                  <a:cubicBezTo>
                    <a:pt x="459" y="86"/>
                    <a:pt x="506" y="40"/>
                    <a:pt x="563" y="40"/>
                  </a:cubicBezTo>
                  <a:cubicBezTo>
                    <a:pt x="620" y="40"/>
                    <a:pt x="667" y="86"/>
                    <a:pt x="667" y="144"/>
                  </a:cubicBezTo>
                  <a:cubicBezTo>
                    <a:pt x="667" y="201"/>
                    <a:pt x="620" y="248"/>
                    <a:pt x="563" y="248"/>
                  </a:cubicBezTo>
                  <a:cubicBezTo>
                    <a:pt x="506" y="248"/>
                    <a:pt x="459" y="201"/>
                    <a:pt x="459" y="144"/>
                  </a:cubicBezTo>
                  <a:close/>
                  <a:moveTo>
                    <a:pt x="986" y="560"/>
                  </a:moveTo>
                  <a:cubicBezTo>
                    <a:pt x="929" y="560"/>
                    <a:pt x="882" y="513"/>
                    <a:pt x="882" y="456"/>
                  </a:cubicBezTo>
                  <a:cubicBezTo>
                    <a:pt x="882" y="398"/>
                    <a:pt x="929" y="352"/>
                    <a:pt x="986" y="352"/>
                  </a:cubicBezTo>
                  <a:cubicBezTo>
                    <a:pt x="1043" y="352"/>
                    <a:pt x="1090" y="398"/>
                    <a:pt x="1090" y="456"/>
                  </a:cubicBezTo>
                  <a:cubicBezTo>
                    <a:pt x="1090" y="513"/>
                    <a:pt x="1043" y="560"/>
                    <a:pt x="986" y="5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grpSp>
      <p:sp>
        <p:nvSpPr>
          <p:cNvPr id="63" name="Rectangle 62">
            <a:extLst>
              <a:ext uri="{FF2B5EF4-FFF2-40B4-BE49-F238E27FC236}">
                <a16:creationId xmlns:a16="http://schemas.microsoft.com/office/drawing/2014/main" id="{0BC6D002-42EB-44B3-8E5D-3DCA149FFCAC}"/>
              </a:ext>
            </a:extLst>
          </p:cNvPr>
          <p:cNvSpPr/>
          <p:nvPr/>
        </p:nvSpPr>
        <p:spPr>
          <a:xfrm>
            <a:off x="1726083" y="4303888"/>
            <a:ext cx="4405069" cy="1582762"/>
          </a:xfrm>
          <a:prstGeom prst="rect">
            <a:avLst/>
          </a:prstGeom>
        </p:spPr>
        <p:txBody>
          <a:bodyPr wrap="square" lIns="0" tIns="0" rIns="0" bIns="0" anchor="t">
            <a:noAutofit/>
          </a:bodyPr>
          <a:lstStyle/>
          <a:p>
            <a:pPr marL="228600" indent="-228600">
              <a:lnSpc>
                <a:spcPct val="150000"/>
              </a:lnSpc>
              <a:buFont typeface="+mj-lt"/>
              <a:buAutoNum type="arabicPeriod"/>
            </a:pPr>
            <a:r>
              <a:rPr lang="en-US" sz="1100" dirty="0"/>
              <a:t>Faster time to market through reduced integration efforts with lenders and fintech</a:t>
            </a:r>
          </a:p>
          <a:p>
            <a:pPr marL="228600" indent="-228600">
              <a:lnSpc>
                <a:spcPct val="150000"/>
              </a:lnSpc>
              <a:buFont typeface="+mj-lt"/>
              <a:buAutoNum type="arabicPeriod"/>
            </a:pPr>
            <a:r>
              <a:rPr lang="en-US" sz="1100" dirty="0">
                <a:cs typeface="Arial"/>
              </a:rPr>
              <a:t>Ready customer base since multiple banks are hosted in FFDC platform and using Finastra’s retail lending products</a:t>
            </a:r>
          </a:p>
          <a:p>
            <a:pPr marL="228600" indent="-228600">
              <a:lnSpc>
                <a:spcPct val="150000"/>
              </a:lnSpc>
              <a:buFont typeface="+mj-lt"/>
              <a:buAutoNum type="arabicPeriod"/>
            </a:pPr>
            <a:r>
              <a:rPr lang="en-US" sz="1100" dirty="0">
                <a:cs typeface="Arial"/>
              </a:rPr>
              <a:t>Collaborate with other fintech firms to provide best of breed solution to customers</a:t>
            </a:r>
          </a:p>
        </p:txBody>
      </p:sp>
      <p:grpSp>
        <p:nvGrpSpPr>
          <p:cNvPr id="5" name="Group 4">
            <a:extLst>
              <a:ext uri="{FF2B5EF4-FFF2-40B4-BE49-F238E27FC236}">
                <a16:creationId xmlns:a16="http://schemas.microsoft.com/office/drawing/2014/main" id="{A350CDE5-497A-4A7D-951F-4F44CCE01C1A}"/>
              </a:ext>
            </a:extLst>
          </p:cNvPr>
          <p:cNvGrpSpPr/>
          <p:nvPr/>
        </p:nvGrpSpPr>
        <p:grpSpPr>
          <a:xfrm>
            <a:off x="6230805" y="1700608"/>
            <a:ext cx="763793" cy="766036"/>
            <a:chOff x="5623948" y="4801250"/>
            <a:chExt cx="944104" cy="766036"/>
          </a:xfrm>
        </p:grpSpPr>
        <p:sp>
          <p:nvSpPr>
            <p:cNvPr id="61" name="Oval 60"/>
            <p:cNvSpPr/>
            <p:nvPr/>
          </p:nvSpPr>
          <p:spPr>
            <a:xfrm rot="10800000" flipV="1">
              <a:off x="5623948" y="4801250"/>
              <a:ext cx="944104" cy="766036"/>
            </a:xfrm>
            <a:prstGeom prst="ellipse">
              <a:avLst/>
            </a:pr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lstStyle/>
            <a:p>
              <a:pPr algn="ctr"/>
              <a:endParaRPr lang="en-US" sz="1867" b="1" dirty="0">
                <a:latin typeface="+mj-lt"/>
              </a:endParaRPr>
            </a:p>
          </p:txBody>
        </p:sp>
        <p:sp>
          <p:nvSpPr>
            <p:cNvPr id="66" name="Graphic 2">
              <a:extLst>
                <a:ext uri="{FF2B5EF4-FFF2-40B4-BE49-F238E27FC236}">
                  <a16:creationId xmlns:a16="http://schemas.microsoft.com/office/drawing/2014/main" id="{E3D02589-0388-49EC-B5FE-FBD5BBB734A9}"/>
                </a:ext>
              </a:extLst>
            </p:cNvPr>
            <p:cNvSpPr>
              <a:spLocks noChangeAspect="1"/>
            </p:cNvSpPr>
            <p:nvPr/>
          </p:nvSpPr>
          <p:spPr>
            <a:xfrm>
              <a:off x="5900325" y="4986594"/>
              <a:ext cx="448736" cy="307247"/>
            </a:xfrm>
            <a:custGeom>
              <a:avLst/>
              <a:gdLst>
                <a:gd name="connsiteX0" fmla="*/ 4667 w 266700"/>
                <a:gd name="connsiteY0" fmla="*/ 266700 h 266700"/>
                <a:gd name="connsiteX1" fmla="*/ 262033 w 266700"/>
                <a:gd name="connsiteY1" fmla="*/ 266700 h 266700"/>
                <a:gd name="connsiteX2" fmla="*/ 266700 w 266700"/>
                <a:gd name="connsiteY2" fmla="*/ 262033 h 266700"/>
                <a:gd name="connsiteX3" fmla="*/ 266700 w 266700"/>
                <a:gd name="connsiteY3" fmla="*/ 241459 h 266700"/>
                <a:gd name="connsiteX4" fmla="*/ 262033 w 266700"/>
                <a:gd name="connsiteY4" fmla="*/ 236792 h 266700"/>
                <a:gd name="connsiteX5" fmla="*/ 246126 w 266700"/>
                <a:gd name="connsiteY5" fmla="*/ 236792 h 266700"/>
                <a:gd name="connsiteX6" fmla="*/ 246126 w 266700"/>
                <a:gd name="connsiteY6" fmla="*/ 220885 h 266700"/>
                <a:gd name="connsiteX7" fmla="*/ 241459 w 266700"/>
                <a:gd name="connsiteY7" fmla="*/ 216218 h 266700"/>
                <a:gd name="connsiteX8" fmla="*/ 225552 w 266700"/>
                <a:gd name="connsiteY8" fmla="*/ 216218 h 266700"/>
                <a:gd name="connsiteX9" fmla="*/ 225552 w 266700"/>
                <a:gd name="connsiteY9" fmla="*/ 102013 h 266700"/>
                <a:gd name="connsiteX10" fmla="*/ 241459 w 266700"/>
                <a:gd name="connsiteY10" fmla="*/ 102013 h 266700"/>
                <a:gd name="connsiteX11" fmla="*/ 246126 w 266700"/>
                <a:gd name="connsiteY11" fmla="*/ 97346 h 266700"/>
                <a:gd name="connsiteX12" fmla="*/ 246126 w 266700"/>
                <a:gd name="connsiteY12" fmla="*/ 81439 h 266700"/>
                <a:gd name="connsiteX13" fmla="*/ 262033 w 266700"/>
                <a:gd name="connsiteY13" fmla="*/ 81439 h 266700"/>
                <a:gd name="connsiteX14" fmla="*/ 266510 w 266700"/>
                <a:gd name="connsiteY14" fmla="*/ 77915 h 266700"/>
                <a:gd name="connsiteX15" fmla="*/ 264319 w 266700"/>
                <a:gd name="connsiteY15" fmla="*/ 72676 h 266700"/>
                <a:gd name="connsiteX16" fmla="*/ 135636 w 266700"/>
                <a:gd name="connsiteY16" fmla="*/ 572 h 266700"/>
                <a:gd name="connsiteX17" fmla="*/ 131064 w 266700"/>
                <a:gd name="connsiteY17" fmla="*/ 572 h 266700"/>
                <a:gd name="connsiteX18" fmla="*/ 2381 w 266700"/>
                <a:gd name="connsiteY18" fmla="*/ 72676 h 266700"/>
                <a:gd name="connsiteX19" fmla="*/ 191 w 266700"/>
                <a:gd name="connsiteY19" fmla="*/ 77915 h 266700"/>
                <a:gd name="connsiteX20" fmla="*/ 4667 w 266700"/>
                <a:gd name="connsiteY20" fmla="*/ 81439 h 266700"/>
                <a:gd name="connsiteX21" fmla="*/ 20574 w 266700"/>
                <a:gd name="connsiteY21" fmla="*/ 81439 h 266700"/>
                <a:gd name="connsiteX22" fmla="*/ 20574 w 266700"/>
                <a:gd name="connsiteY22" fmla="*/ 97346 h 266700"/>
                <a:gd name="connsiteX23" fmla="*/ 25241 w 266700"/>
                <a:gd name="connsiteY23" fmla="*/ 102013 h 266700"/>
                <a:gd name="connsiteX24" fmla="*/ 41148 w 266700"/>
                <a:gd name="connsiteY24" fmla="*/ 102013 h 266700"/>
                <a:gd name="connsiteX25" fmla="*/ 41148 w 266700"/>
                <a:gd name="connsiteY25" fmla="*/ 190024 h 266700"/>
                <a:gd name="connsiteX26" fmla="*/ 45815 w 266700"/>
                <a:gd name="connsiteY26" fmla="*/ 194691 h 266700"/>
                <a:gd name="connsiteX27" fmla="*/ 50483 w 266700"/>
                <a:gd name="connsiteY27" fmla="*/ 190024 h 266700"/>
                <a:gd name="connsiteX28" fmla="*/ 50483 w 266700"/>
                <a:gd name="connsiteY28" fmla="*/ 102013 h 266700"/>
                <a:gd name="connsiteX29" fmla="*/ 72009 w 266700"/>
                <a:gd name="connsiteY29" fmla="*/ 102013 h 266700"/>
                <a:gd name="connsiteX30" fmla="*/ 72009 w 266700"/>
                <a:gd name="connsiteY30" fmla="*/ 216218 h 266700"/>
                <a:gd name="connsiteX31" fmla="*/ 25241 w 266700"/>
                <a:gd name="connsiteY31" fmla="*/ 216218 h 266700"/>
                <a:gd name="connsiteX32" fmla="*/ 20574 w 266700"/>
                <a:gd name="connsiteY32" fmla="*/ 220885 h 266700"/>
                <a:gd name="connsiteX33" fmla="*/ 20574 w 266700"/>
                <a:gd name="connsiteY33" fmla="*/ 236792 h 266700"/>
                <a:gd name="connsiteX34" fmla="*/ 4667 w 266700"/>
                <a:gd name="connsiteY34" fmla="*/ 236792 h 266700"/>
                <a:gd name="connsiteX35" fmla="*/ 0 w 266700"/>
                <a:gd name="connsiteY35" fmla="*/ 241459 h 266700"/>
                <a:gd name="connsiteX36" fmla="*/ 0 w 266700"/>
                <a:gd name="connsiteY36" fmla="*/ 262033 h 266700"/>
                <a:gd name="connsiteX37" fmla="*/ 4667 w 266700"/>
                <a:gd name="connsiteY37" fmla="*/ 266700 h 266700"/>
                <a:gd name="connsiteX38" fmla="*/ 22574 w 266700"/>
                <a:gd name="connsiteY38" fmla="*/ 72104 h 266700"/>
                <a:gd name="connsiteX39" fmla="*/ 24194 w 266700"/>
                <a:gd name="connsiteY39" fmla="*/ 71247 h 266700"/>
                <a:gd name="connsiteX40" fmla="*/ 133350 w 266700"/>
                <a:gd name="connsiteY40" fmla="*/ 10001 h 266700"/>
                <a:gd name="connsiteX41" fmla="*/ 244126 w 266700"/>
                <a:gd name="connsiteY41" fmla="*/ 72009 h 266700"/>
                <a:gd name="connsiteX42" fmla="*/ 22574 w 266700"/>
                <a:gd name="connsiteY42" fmla="*/ 72009 h 266700"/>
                <a:gd name="connsiteX43" fmla="*/ 29909 w 266700"/>
                <a:gd name="connsiteY43" fmla="*/ 92678 h 266700"/>
                <a:gd name="connsiteX44" fmla="*/ 29909 w 266700"/>
                <a:gd name="connsiteY44" fmla="*/ 81439 h 266700"/>
                <a:gd name="connsiteX45" fmla="*/ 236696 w 266700"/>
                <a:gd name="connsiteY45" fmla="*/ 81439 h 266700"/>
                <a:gd name="connsiteX46" fmla="*/ 236696 w 266700"/>
                <a:gd name="connsiteY46" fmla="*/ 92678 h 266700"/>
                <a:gd name="connsiteX47" fmla="*/ 29909 w 266700"/>
                <a:gd name="connsiteY47" fmla="*/ 92678 h 266700"/>
                <a:gd name="connsiteX48" fmla="*/ 216218 w 266700"/>
                <a:gd name="connsiteY48" fmla="*/ 102013 h 266700"/>
                <a:gd name="connsiteX49" fmla="*/ 216218 w 266700"/>
                <a:gd name="connsiteY49" fmla="*/ 216218 h 266700"/>
                <a:gd name="connsiteX50" fmla="*/ 194691 w 266700"/>
                <a:gd name="connsiteY50" fmla="*/ 216218 h 266700"/>
                <a:gd name="connsiteX51" fmla="*/ 194691 w 266700"/>
                <a:gd name="connsiteY51" fmla="*/ 102013 h 266700"/>
                <a:gd name="connsiteX52" fmla="*/ 216218 w 266700"/>
                <a:gd name="connsiteY52" fmla="*/ 102013 h 266700"/>
                <a:gd name="connsiteX53" fmla="*/ 185261 w 266700"/>
                <a:gd name="connsiteY53" fmla="*/ 102013 h 266700"/>
                <a:gd name="connsiteX54" fmla="*/ 185261 w 266700"/>
                <a:gd name="connsiteY54" fmla="*/ 216218 h 266700"/>
                <a:gd name="connsiteX55" fmla="*/ 153448 w 266700"/>
                <a:gd name="connsiteY55" fmla="*/ 216218 h 266700"/>
                <a:gd name="connsiteX56" fmla="*/ 153448 w 266700"/>
                <a:gd name="connsiteY56" fmla="*/ 102013 h 266700"/>
                <a:gd name="connsiteX57" fmla="*/ 185261 w 266700"/>
                <a:gd name="connsiteY57" fmla="*/ 102013 h 266700"/>
                <a:gd name="connsiteX58" fmla="*/ 144113 w 266700"/>
                <a:gd name="connsiteY58" fmla="*/ 102013 h 266700"/>
                <a:gd name="connsiteX59" fmla="*/ 144113 w 266700"/>
                <a:gd name="connsiteY59" fmla="*/ 216218 h 266700"/>
                <a:gd name="connsiteX60" fmla="*/ 122587 w 266700"/>
                <a:gd name="connsiteY60" fmla="*/ 216218 h 266700"/>
                <a:gd name="connsiteX61" fmla="*/ 122587 w 266700"/>
                <a:gd name="connsiteY61" fmla="*/ 102013 h 266700"/>
                <a:gd name="connsiteX62" fmla="*/ 144113 w 266700"/>
                <a:gd name="connsiteY62" fmla="*/ 102013 h 266700"/>
                <a:gd name="connsiteX63" fmla="*/ 113252 w 266700"/>
                <a:gd name="connsiteY63" fmla="*/ 102013 h 266700"/>
                <a:gd name="connsiteX64" fmla="*/ 113252 w 266700"/>
                <a:gd name="connsiteY64" fmla="*/ 216218 h 266700"/>
                <a:gd name="connsiteX65" fmla="*/ 81439 w 266700"/>
                <a:gd name="connsiteY65" fmla="*/ 216218 h 266700"/>
                <a:gd name="connsiteX66" fmla="*/ 81439 w 266700"/>
                <a:gd name="connsiteY66" fmla="*/ 102013 h 266700"/>
                <a:gd name="connsiteX67" fmla="*/ 113252 w 266700"/>
                <a:gd name="connsiteY67" fmla="*/ 102013 h 266700"/>
                <a:gd name="connsiteX68" fmla="*/ 29909 w 266700"/>
                <a:gd name="connsiteY68" fmla="*/ 225552 h 266700"/>
                <a:gd name="connsiteX69" fmla="*/ 236696 w 266700"/>
                <a:gd name="connsiteY69" fmla="*/ 225552 h 266700"/>
                <a:gd name="connsiteX70" fmla="*/ 236696 w 266700"/>
                <a:gd name="connsiteY70" fmla="*/ 236792 h 266700"/>
                <a:gd name="connsiteX71" fmla="*/ 29909 w 266700"/>
                <a:gd name="connsiteY71" fmla="*/ 236792 h 266700"/>
                <a:gd name="connsiteX72" fmla="*/ 29909 w 266700"/>
                <a:gd name="connsiteY72" fmla="*/ 225552 h 266700"/>
                <a:gd name="connsiteX73" fmla="*/ 9335 w 266700"/>
                <a:gd name="connsiteY73" fmla="*/ 246126 h 266700"/>
                <a:gd name="connsiteX74" fmla="*/ 257366 w 266700"/>
                <a:gd name="connsiteY74" fmla="*/ 246126 h 266700"/>
                <a:gd name="connsiteX75" fmla="*/ 257366 w 266700"/>
                <a:gd name="connsiteY75" fmla="*/ 257366 h 266700"/>
                <a:gd name="connsiteX76" fmla="*/ 9335 w 266700"/>
                <a:gd name="connsiteY76" fmla="*/ 257366 h 266700"/>
                <a:gd name="connsiteX77" fmla="*/ 9335 w 266700"/>
                <a:gd name="connsiteY77" fmla="*/ 246126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66700" h="266700">
                  <a:moveTo>
                    <a:pt x="4667" y="266700"/>
                  </a:moveTo>
                  <a:lnTo>
                    <a:pt x="262033" y="266700"/>
                  </a:lnTo>
                  <a:cubicBezTo>
                    <a:pt x="264605" y="266700"/>
                    <a:pt x="266700" y="264605"/>
                    <a:pt x="266700" y="262033"/>
                  </a:cubicBezTo>
                  <a:lnTo>
                    <a:pt x="266700" y="241459"/>
                  </a:lnTo>
                  <a:cubicBezTo>
                    <a:pt x="266700" y="238887"/>
                    <a:pt x="264605" y="236792"/>
                    <a:pt x="262033" y="236792"/>
                  </a:cubicBezTo>
                  <a:lnTo>
                    <a:pt x="246126" y="236792"/>
                  </a:lnTo>
                  <a:lnTo>
                    <a:pt x="246126" y="220885"/>
                  </a:lnTo>
                  <a:cubicBezTo>
                    <a:pt x="246126" y="218313"/>
                    <a:pt x="244031" y="216218"/>
                    <a:pt x="241459" y="216218"/>
                  </a:cubicBezTo>
                  <a:lnTo>
                    <a:pt x="225552" y="216218"/>
                  </a:lnTo>
                  <a:lnTo>
                    <a:pt x="225552" y="102013"/>
                  </a:lnTo>
                  <a:lnTo>
                    <a:pt x="241459" y="102013"/>
                  </a:lnTo>
                  <a:cubicBezTo>
                    <a:pt x="244031" y="102013"/>
                    <a:pt x="246126" y="99917"/>
                    <a:pt x="246126" y="97346"/>
                  </a:cubicBezTo>
                  <a:lnTo>
                    <a:pt x="246126" y="81439"/>
                  </a:lnTo>
                  <a:lnTo>
                    <a:pt x="262033" y="81439"/>
                  </a:lnTo>
                  <a:cubicBezTo>
                    <a:pt x="264128" y="81439"/>
                    <a:pt x="266033" y="80010"/>
                    <a:pt x="266510" y="77915"/>
                  </a:cubicBezTo>
                  <a:cubicBezTo>
                    <a:pt x="267081" y="75819"/>
                    <a:pt x="266129" y="73724"/>
                    <a:pt x="264319" y="72676"/>
                  </a:cubicBezTo>
                  <a:lnTo>
                    <a:pt x="135636" y="572"/>
                  </a:lnTo>
                  <a:cubicBezTo>
                    <a:pt x="134207" y="-191"/>
                    <a:pt x="132493" y="-191"/>
                    <a:pt x="131064" y="572"/>
                  </a:cubicBezTo>
                  <a:lnTo>
                    <a:pt x="2381" y="72676"/>
                  </a:lnTo>
                  <a:cubicBezTo>
                    <a:pt x="572" y="73724"/>
                    <a:pt x="-381" y="75819"/>
                    <a:pt x="191" y="77915"/>
                  </a:cubicBezTo>
                  <a:cubicBezTo>
                    <a:pt x="762" y="80010"/>
                    <a:pt x="2572" y="81439"/>
                    <a:pt x="4667" y="81439"/>
                  </a:cubicBezTo>
                  <a:lnTo>
                    <a:pt x="20574" y="81439"/>
                  </a:lnTo>
                  <a:lnTo>
                    <a:pt x="20574" y="97346"/>
                  </a:lnTo>
                  <a:cubicBezTo>
                    <a:pt x="20574" y="99917"/>
                    <a:pt x="22670" y="102013"/>
                    <a:pt x="25241" y="102013"/>
                  </a:cubicBezTo>
                  <a:lnTo>
                    <a:pt x="41148" y="102013"/>
                  </a:lnTo>
                  <a:lnTo>
                    <a:pt x="41148" y="190024"/>
                  </a:lnTo>
                  <a:cubicBezTo>
                    <a:pt x="41148" y="192596"/>
                    <a:pt x="43244" y="194691"/>
                    <a:pt x="45815" y="194691"/>
                  </a:cubicBezTo>
                  <a:cubicBezTo>
                    <a:pt x="48387" y="194691"/>
                    <a:pt x="50483" y="192596"/>
                    <a:pt x="50483" y="190024"/>
                  </a:cubicBezTo>
                  <a:lnTo>
                    <a:pt x="50483" y="102013"/>
                  </a:lnTo>
                  <a:lnTo>
                    <a:pt x="72009" y="102013"/>
                  </a:lnTo>
                  <a:lnTo>
                    <a:pt x="72009" y="216218"/>
                  </a:lnTo>
                  <a:lnTo>
                    <a:pt x="25241" y="216218"/>
                  </a:lnTo>
                  <a:cubicBezTo>
                    <a:pt x="22670" y="216218"/>
                    <a:pt x="20574" y="218313"/>
                    <a:pt x="20574" y="220885"/>
                  </a:cubicBezTo>
                  <a:lnTo>
                    <a:pt x="20574" y="236792"/>
                  </a:lnTo>
                  <a:lnTo>
                    <a:pt x="4667" y="236792"/>
                  </a:lnTo>
                  <a:cubicBezTo>
                    <a:pt x="2096" y="236792"/>
                    <a:pt x="0" y="238887"/>
                    <a:pt x="0" y="241459"/>
                  </a:cubicBezTo>
                  <a:lnTo>
                    <a:pt x="0" y="262033"/>
                  </a:lnTo>
                  <a:cubicBezTo>
                    <a:pt x="0" y="264605"/>
                    <a:pt x="2096" y="266700"/>
                    <a:pt x="4667" y="266700"/>
                  </a:cubicBezTo>
                  <a:close/>
                  <a:moveTo>
                    <a:pt x="22574" y="72104"/>
                  </a:moveTo>
                  <a:lnTo>
                    <a:pt x="24194" y="71247"/>
                  </a:lnTo>
                  <a:lnTo>
                    <a:pt x="133350" y="10001"/>
                  </a:lnTo>
                  <a:lnTo>
                    <a:pt x="244126" y="72009"/>
                  </a:lnTo>
                  <a:lnTo>
                    <a:pt x="22574" y="72009"/>
                  </a:lnTo>
                  <a:close/>
                  <a:moveTo>
                    <a:pt x="29909" y="92678"/>
                  </a:moveTo>
                  <a:lnTo>
                    <a:pt x="29909" y="81439"/>
                  </a:lnTo>
                  <a:lnTo>
                    <a:pt x="236696" y="81439"/>
                  </a:lnTo>
                  <a:lnTo>
                    <a:pt x="236696" y="92678"/>
                  </a:lnTo>
                  <a:lnTo>
                    <a:pt x="29909" y="92678"/>
                  </a:lnTo>
                  <a:close/>
                  <a:moveTo>
                    <a:pt x="216218" y="102013"/>
                  </a:moveTo>
                  <a:lnTo>
                    <a:pt x="216218" y="216218"/>
                  </a:lnTo>
                  <a:lnTo>
                    <a:pt x="194691" y="216218"/>
                  </a:lnTo>
                  <a:lnTo>
                    <a:pt x="194691" y="102013"/>
                  </a:lnTo>
                  <a:lnTo>
                    <a:pt x="216218" y="102013"/>
                  </a:lnTo>
                  <a:close/>
                  <a:moveTo>
                    <a:pt x="185261" y="102013"/>
                  </a:moveTo>
                  <a:lnTo>
                    <a:pt x="185261" y="216218"/>
                  </a:lnTo>
                  <a:lnTo>
                    <a:pt x="153448" y="216218"/>
                  </a:lnTo>
                  <a:lnTo>
                    <a:pt x="153448" y="102013"/>
                  </a:lnTo>
                  <a:lnTo>
                    <a:pt x="185261" y="102013"/>
                  </a:lnTo>
                  <a:close/>
                  <a:moveTo>
                    <a:pt x="144113" y="102013"/>
                  </a:moveTo>
                  <a:lnTo>
                    <a:pt x="144113" y="216218"/>
                  </a:lnTo>
                  <a:lnTo>
                    <a:pt x="122587" y="216218"/>
                  </a:lnTo>
                  <a:lnTo>
                    <a:pt x="122587" y="102013"/>
                  </a:lnTo>
                  <a:lnTo>
                    <a:pt x="144113" y="102013"/>
                  </a:lnTo>
                  <a:close/>
                  <a:moveTo>
                    <a:pt x="113252" y="102013"/>
                  </a:moveTo>
                  <a:lnTo>
                    <a:pt x="113252" y="216218"/>
                  </a:lnTo>
                  <a:lnTo>
                    <a:pt x="81439" y="216218"/>
                  </a:lnTo>
                  <a:lnTo>
                    <a:pt x="81439" y="102013"/>
                  </a:lnTo>
                  <a:lnTo>
                    <a:pt x="113252" y="102013"/>
                  </a:lnTo>
                  <a:close/>
                  <a:moveTo>
                    <a:pt x="29909" y="225552"/>
                  </a:moveTo>
                  <a:lnTo>
                    <a:pt x="236696" y="225552"/>
                  </a:lnTo>
                  <a:lnTo>
                    <a:pt x="236696" y="236792"/>
                  </a:lnTo>
                  <a:lnTo>
                    <a:pt x="29909" y="236792"/>
                  </a:lnTo>
                  <a:lnTo>
                    <a:pt x="29909" y="225552"/>
                  </a:lnTo>
                  <a:close/>
                  <a:moveTo>
                    <a:pt x="9335" y="246126"/>
                  </a:moveTo>
                  <a:lnTo>
                    <a:pt x="257366" y="246126"/>
                  </a:lnTo>
                  <a:lnTo>
                    <a:pt x="257366" y="257366"/>
                  </a:lnTo>
                  <a:lnTo>
                    <a:pt x="9335" y="257366"/>
                  </a:lnTo>
                  <a:lnTo>
                    <a:pt x="9335" y="246126"/>
                  </a:lnTo>
                  <a:close/>
                </a:path>
              </a:pathLst>
            </a:custGeom>
            <a:solidFill>
              <a:schemeClr val="bg1"/>
            </a:solidFill>
            <a:ln w="9525" cap="flat">
              <a:noFill/>
              <a:prstDash val="solid"/>
              <a:miter/>
            </a:ln>
          </p:spPr>
          <p:txBody>
            <a:bodyPr rtlCol="0" anchor="ctr"/>
            <a:lstStyle/>
            <a:p>
              <a:endParaRPr lang="en-GB"/>
            </a:p>
          </p:txBody>
        </p:sp>
      </p:grpSp>
      <p:sp>
        <p:nvSpPr>
          <p:cNvPr id="78" name="Oval 77">
            <a:extLst>
              <a:ext uri="{FF2B5EF4-FFF2-40B4-BE49-F238E27FC236}">
                <a16:creationId xmlns:a16="http://schemas.microsoft.com/office/drawing/2014/main" id="{F4601478-4389-42F5-9139-51048F921B8C}"/>
              </a:ext>
            </a:extLst>
          </p:cNvPr>
          <p:cNvSpPr/>
          <p:nvPr/>
        </p:nvSpPr>
        <p:spPr>
          <a:xfrm>
            <a:off x="6272987" y="4159670"/>
            <a:ext cx="779637" cy="766036"/>
          </a:xfrm>
          <a:prstGeom prst="ellipse">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lstStyle/>
          <a:p>
            <a:pPr algn="ctr"/>
            <a:endParaRPr lang="en-US" sz="1867" b="1" dirty="0">
              <a:latin typeface="+mj-lt"/>
            </a:endParaRPr>
          </a:p>
        </p:txBody>
      </p:sp>
      <p:sp>
        <p:nvSpPr>
          <p:cNvPr id="79" name="Freeform 76">
            <a:extLst>
              <a:ext uri="{FF2B5EF4-FFF2-40B4-BE49-F238E27FC236}">
                <a16:creationId xmlns:a16="http://schemas.microsoft.com/office/drawing/2014/main" id="{FDD7CC23-C5BB-496E-BB8D-563236FD825F}"/>
              </a:ext>
            </a:extLst>
          </p:cNvPr>
          <p:cNvSpPr>
            <a:spLocks noChangeAspect="1" noEditPoints="1"/>
          </p:cNvSpPr>
          <p:nvPr/>
        </p:nvSpPr>
        <p:spPr bwMode="auto">
          <a:xfrm>
            <a:off x="7384406" y="5049958"/>
            <a:ext cx="369154" cy="356103"/>
          </a:xfrm>
          <a:custGeom>
            <a:avLst/>
            <a:gdLst>
              <a:gd name="T0" fmla="*/ 842 w 1130"/>
              <a:gd name="T1" fmla="*/ 456 h 1108"/>
              <a:gd name="T2" fmla="*/ 768 w 1130"/>
              <a:gd name="T3" fmla="*/ 494 h 1108"/>
              <a:gd name="T4" fmla="*/ 587 w 1130"/>
              <a:gd name="T5" fmla="*/ 285 h 1108"/>
              <a:gd name="T6" fmla="*/ 563 w 1130"/>
              <a:gd name="T7" fmla="*/ 0 h 1108"/>
              <a:gd name="T8" fmla="*/ 547 w 1130"/>
              <a:gd name="T9" fmla="*/ 287 h 1108"/>
              <a:gd name="T10" fmla="*/ 373 w 1130"/>
              <a:gd name="T11" fmla="*/ 499 h 1108"/>
              <a:gd name="T12" fmla="*/ 288 w 1130"/>
              <a:gd name="T13" fmla="*/ 456 h 1108"/>
              <a:gd name="T14" fmla="*/ 0 w 1130"/>
              <a:gd name="T15" fmla="*/ 456 h 1108"/>
              <a:gd name="T16" fmla="*/ 274 w 1130"/>
              <a:gd name="T17" fmla="*/ 517 h 1108"/>
              <a:gd name="T18" fmla="*/ 363 w 1130"/>
              <a:gd name="T19" fmla="*/ 563 h 1108"/>
              <a:gd name="T20" fmla="*/ 364 w 1130"/>
              <a:gd name="T21" fmla="*/ 829 h 1108"/>
              <a:gd name="T22" fmla="*/ 171 w 1130"/>
              <a:gd name="T23" fmla="*/ 964 h 1108"/>
              <a:gd name="T24" fmla="*/ 459 w 1130"/>
              <a:gd name="T25" fmla="*/ 964 h 1108"/>
              <a:gd name="T26" fmla="*/ 475 w 1130"/>
              <a:gd name="T27" fmla="*/ 747 h 1108"/>
              <a:gd name="T28" fmla="*/ 673 w 1130"/>
              <a:gd name="T29" fmla="*/ 744 h 1108"/>
              <a:gd name="T30" fmla="*/ 671 w 1130"/>
              <a:gd name="T31" fmla="*/ 964 h 1108"/>
              <a:gd name="T32" fmla="*/ 959 w 1130"/>
              <a:gd name="T33" fmla="*/ 964 h 1108"/>
              <a:gd name="T34" fmla="*/ 780 w 1130"/>
              <a:gd name="T35" fmla="*/ 825 h 1108"/>
              <a:gd name="T36" fmla="*/ 726 w 1130"/>
              <a:gd name="T37" fmla="*/ 702 h 1108"/>
              <a:gd name="T38" fmla="*/ 696 w 1130"/>
              <a:gd name="T39" fmla="*/ 675 h 1108"/>
              <a:gd name="T40" fmla="*/ 403 w 1130"/>
              <a:gd name="T41" fmla="*/ 563 h 1108"/>
              <a:gd name="T42" fmla="*/ 740 w 1130"/>
              <a:gd name="T43" fmla="*/ 563 h 1108"/>
              <a:gd name="T44" fmla="*/ 780 w 1130"/>
              <a:gd name="T45" fmla="*/ 563 h 1108"/>
              <a:gd name="T46" fmla="*/ 855 w 1130"/>
              <a:gd name="T47" fmla="*/ 516 h 1108"/>
              <a:gd name="T48" fmla="*/ 1130 w 1130"/>
              <a:gd name="T49" fmla="*/ 456 h 1108"/>
              <a:gd name="T50" fmla="*/ 144 w 1130"/>
              <a:gd name="T51" fmla="*/ 560 h 1108"/>
              <a:gd name="T52" fmla="*/ 144 w 1130"/>
              <a:gd name="T53" fmla="*/ 352 h 1108"/>
              <a:gd name="T54" fmla="*/ 144 w 1130"/>
              <a:gd name="T55" fmla="*/ 560 h 1108"/>
              <a:gd name="T56" fmla="*/ 315 w 1130"/>
              <a:gd name="T57" fmla="*/ 1068 h 1108"/>
              <a:gd name="T58" fmla="*/ 315 w 1130"/>
              <a:gd name="T59" fmla="*/ 860 h 1108"/>
              <a:gd name="T60" fmla="*/ 919 w 1130"/>
              <a:gd name="T61" fmla="*/ 964 h 1108"/>
              <a:gd name="T62" fmla="*/ 711 w 1130"/>
              <a:gd name="T63" fmla="*/ 964 h 1108"/>
              <a:gd name="T64" fmla="*/ 919 w 1130"/>
              <a:gd name="T65" fmla="*/ 964 h 1108"/>
              <a:gd name="T66" fmla="*/ 563 w 1130"/>
              <a:gd name="T67" fmla="*/ 40 h 1108"/>
              <a:gd name="T68" fmla="*/ 563 w 1130"/>
              <a:gd name="T69" fmla="*/ 248 h 1108"/>
              <a:gd name="T70" fmla="*/ 986 w 1130"/>
              <a:gd name="T71" fmla="*/ 560 h 1108"/>
              <a:gd name="T72" fmla="*/ 986 w 1130"/>
              <a:gd name="T73" fmla="*/ 352 h 1108"/>
              <a:gd name="T74" fmla="*/ 986 w 1130"/>
              <a:gd name="T75" fmla="*/ 56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0" h="1108">
                <a:moveTo>
                  <a:pt x="986" y="312"/>
                </a:moveTo>
                <a:cubicBezTo>
                  <a:pt x="907" y="312"/>
                  <a:pt x="842" y="376"/>
                  <a:pt x="842" y="456"/>
                </a:cubicBezTo>
                <a:cubicBezTo>
                  <a:pt x="842" y="463"/>
                  <a:pt x="843" y="470"/>
                  <a:pt x="844" y="477"/>
                </a:cubicBezTo>
                <a:cubicBezTo>
                  <a:pt x="768" y="494"/>
                  <a:pt x="768" y="494"/>
                  <a:pt x="768" y="494"/>
                </a:cubicBezTo>
                <a:cubicBezTo>
                  <a:pt x="741" y="417"/>
                  <a:pt x="671" y="361"/>
                  <a:pt x="587" y="355"/>
                </a:cubicBezTo>
                <a:cubicBezTo>
                  <a:pt x="587" y="285"/>
                  <a:pt x="587" y="285"/>
                  <a:pt x="587" y="285"/>
                </a:cubicBezTo>
                <a:cubicBezTo>
                  <a:pt x="655" y="274"/>
                  <a:pt x="707" y="215"/>
                  <a:pt x="707" y="144"/>
                </a:cubicBezTo>
                <a:cubicBezTo>
                  <a:pt x="707" y="64"/>
                  <a:pt x="642" y="0"/>
                  <a:pt x="563" y="0"/>
                </a:cubicBezTo>
                <a:cubicBezTo>
                  <a:pt x="483" y="0"/>
                  <a:pt x="419" y="64"/>
                  <a:pt x="419" y="144"/>
                </a:cubicBezTo>
                <a:cubicBezTo>
                  <a:pt x="419" y="218"/>
                  <a:pt x="475" y="279"/>
                  <a:pt x="547" y="287"/>
                </a:cubicBezTo>
                <a:cubicBezTo>
                  <a:pt x="547" y="356"/>
                  <a:pt x="547" y="356"/>
                  <a:pt x="547" y="356"/>
                </a:cubicBezTo>
                <a:cubicBezTo>
                  <a:pt x="465" y="365"/>
                  <a:pt x="398" y="423"/>
                  <a:pt x="373" y="499"/>
                </a:cubicBezTo>
                <a:cubicBezTo>
                  <a:pt x="286" y="478"/>
                  <a:pt x="286" y="478"/>
                  <a:pt x="286" y="478"/>
                </a:cubicBezTo>
                <a:cubicBezTo>
                  <a:pt x="287" y="471"/>
                  <a:pt x="288" y="463"/>
                  <a:pt x="288" y="456"/>
                </a:cubicBezTo>
                <a:cubicBezTo>
                  <a:pt x="288" y="376"/>
                  <a:pt x="223" y="312"/>
                  <a:pt x="144" y="312"/>
                </a:cubicBezTo>
                <a:cubicBezTo>
                  <a:pt x="64" y="312"/>
                  <a:pt x="0" y="376"/>
                  <a:pt x="0" y="456"/>
                </a:cubicBezTo>
                <a:cubicBezTo>
                  <a:pt x="0" y="535"/>
                  <a:pt x="64" y="600"/>
                  <a:pt x="144" y="600"/>
                </a:cubicBezTo>
                <a:cubicBezTo>
                  <a:pt x="202" y="600"/>
                  <a:pt x="251" y="566"/>
                  <a:pt x="274" y="517"/>
                </a:cubicBezTo>
                <a:cubicBezTo>
                  <a:pt x="365" y="538"/>
                  <a:pt x="365" y="538"/>
                  <a:pt x="365" y="538"/>
                </a:cubicBezTo>
                <a:cubicBezTo>
                  <a:pt x="364" y="546"/>
                  <a:pt x="363" y="554"/>
                  <a:pt x="363" y="563"/>
                </a:cubicBezTo>
                <a:cubicBezTo>
                  <a:pt x="363" y="628"/>
                  <a:pt x="394" y="687"/>
                  <a:pt x="441" y="725"/>
                </a:cubicBezTo>
                <a:cubicBezTo>
                  <a:pt x="364" y="829"/>
                  <a:pt x="364" y="829"/>
                  <a:pt x="364" y="829"/>
                </a:cubicBezTo>
                <a:cubicBezTo>
                  <a:pt x="349" y="824"/>
                  <a:pt x="332" y="820"/>
                  <a:pt x="315" y="820"/>
                </a:cubicBezTo>
                <a:cubicBezTo>
                  <a:pt x="235" y="820"/>
                  <a:pt x="171" y="885"/>
                  <a:pt x="171" y="964"/>
                </a:cubicBezTo>
                <a:cubicBezTo>
                  <a:pt x="171" y="1044"/>
                  <a:pt x="235" y="1108"/>
                  <a:pt x="315" y="1108"/>
                </a:cubicBezTo>
                <a:cubicBezTo>
                  <a:pt x="394" y="1108"/>
                  <a:pt x="459" y="1044"/>
                  <a:pt x="459" y="964"/>
                </a:cubicBezTo>
                <a:cubicBezTo>
                  <a:pt x="459" y="917"/>
                  <a:pt x="436" y="875"/>
                  <a:pt x="400" y="848"/>
                </a:cubicBezTo>
                <a:cubicBezTo>
                  <a:pt x="475" y="747"/>
                  <a:pt x="475" y="747"/>
                  <a:pt x="475" y="747"/>
                </a:cubicBezTo>
                <a:cubicBezTo>
                  <a:pt x="504" y="762"/>
                  <a:pt x="537" y="771"/>
                  <a:pt x="571" y="771"/>
                </a:cubicBezTo>
                <a:cubicBezTo>
                  <a:pt x="607" y="771"/>
                  <a:pt x="642" y="761"/>
                  <a:pt x="673" y="744"/>
                </a:cubicBezTo>
                <a:cubicBezTo>
                  <a:pt x="742" y="841"/>
                  <a:pt x="742" y="841"/>
                  <a:pt x="742" y="841"/>
                </a:cubicBezTo>
                <a:cubicBezTo>
                  <a:pt x="700" y="866"/>
                  <a:pt x="671" y="912"/>
                  <a:pt x="671" y="964"/>
                </a:cubicBezTo>
                <a:cubicBezTo>
                  <a:pt x="671" y="1044"/>
                  <a:pt x="736" y="1108"/>
                  <a:pt x="815" y="1108"/>
                </a:cubicBezTo>
                <a:cubicBezTo>
                  <a:pt x="895" y="1108"/>
                  <a:pt x="959" y="1044"/>
                  <a:pt x="959" y="964"/>
                </a:cubicBezTo>
                <a:cubicBezTo>
                  <a:pt x="959" y="885"/>
                  <a:pt x="895" y="820"/>
                  <a:pt x="815" y="820"/>
                </a:cubicBezTo>
                <a:cubicBezTo>
                  <a:pt x="803" y="820"/>
                  <a:pt x="791" y="822"/>
                  <a:pt x="780" y="825"/>
                </a:cubicBezTo>
                <a:cubicBezTo>
                  <a:pt x="706" y="721"/>
                  <a:pt x="706" y="721"/>
                  <a:pt x="706" y="721"/>
                </a:cubicBezTo>
                <a:cubicBezTo>
                  <a:pt x="713" y="715"/>
                  <a:pt x="720" y="709"/>
                  <a:pt x="726" y="702"/>
                </a:cubicBezTo>
                <a:cubicBezTo>
                  <a:pt x="734" y="694"/>
                  <a:pt x="733" y="681"/>
                  <a:pt x="725" y="674"/>
                </a:cubicBezTo>
                <a:cubicBezTo>
                  <a:pt x="716" y="666"/>
                  <a:pt x="704" y="667"/>
                  <a:pt x="696" y="675"/>
                </a:cubicBezTo>
                <a:cubicBezTo>
                  <a:pt x="665" y="710"/>
                  <a:pt x="619" y="731"/>
                  <a:pt x="571" y="731"/>
                </a:cubicBezTo>
                <a:cubicBezTo>
                  <a:pt x="479" y="731"/>
                  <a:pt x="403" y="655"/>
                  <a:pt x="403" y="563"/>
                </a:cubicBezTo>
                <a:cubicBezTo>
                  <a:pt x="403" y="470"/>
                  <a:pt x="479" y="394"/>
                  <a:pt x="571" y="394"/>
                </a:cubicBezTo>
                <a:cubicBezTo>
                  <a:pt x="664" y="394"/>
                  <a:pt x="740" y="470"/>
                  <a:pt x="740" y="563"/>
                </a:cubicBezTo>
                <a:cubicBezTo>
                  <a:pt x="740" y="574"/>
                  <a:pt x="748" y="583"/>
                  <a:pt x="760" y="583"/>
                </a:cubicBezTo>
                <a:cubicBezTo>
                  <a:pt x="771" y="583"/>
                  <a:pt x="780" y="574"/>
                  <a:pt x="780" y="563"/>
                </a:cubicBezTo>
                <a:cubicBezTo>
                  <a:pt x="780" y="552"/>
                  <a:pt x="779" y="542"/>
                  <a:pt x="777" y="532"/>
                </a:cubicBezTo>
                <a:cubicBezTo>
                  <a:pt x="855" y="516"/>
                  <a:pt x="855" y="516"/>
                  <a:pt x="855" y="516"/>
                </a:cubicBezTo>
                <a:cubicBezTo>
                  <a:pt x="878" y="565"/>
                  <a:pt x="928" y="600"/>
                  <a:pt x="986" y="600"/>
                </a:cubicBezTo>
                <a:cubicBezTo>
                  <a:pt x="1066" y="600"/>
                  <a:pt x="1130" y="535"/>
                  <a:pt x="1130" y="456"/>
                </a:cubicBezTo>
                <a:cubicBezTo>
                  <a:pt x="1130" y="376"/>
                  <a:pt x="1066" y="312"/>
                  <a:pt x="986" y="312"/>
                </a:cubicBezTo>
                <a:close/>
                <a:moveTo>
                  <a:pt x="144" y="560"/>
                </a:moveTo>
                <a:cubicBezTo>
                  <a:pt x="87" y="560"/>
                  <a:pt x="40" y="513"/>
                  <a:pt x="40" y="456"/>
                </a:cubicBezTo>
                <a:cubicBezTo>
                  <a:pt x="40" y="398"/>
                  <a:pt x="87" y="352"/>
                  <a:pt x="144" y="352"/>
                </a:cubicBezTo>
                <a:cubicBezTo>
                  <a:pt x="201" y="352"/>
                  <a:pt x="248" y="398"/>
                  <a:pt x="248" y="456"/>
                </a:cubicBezTo>
                <a:cubicBezTo>
                  <a:pt x="248" y="513"/>
                  <a:pt x="201" y="560"/>
                  <a:pt x="144" y="560"/>
                </a:cubicBezTo>
                <a:close/>
                <a:moveTo>
                  <a:pt x="419" y="964"/>
                </a:moveTo>
                <a:cubicBezTo>
                  <a:pt x="419" y="1022"/>
                  <a:pt x="372" y="1068"/>
                  <a:pt x="315" y="1068"/>
                </a:cubicBezTo>
                <a:cubicBezTo>
                  <a:pt x="258" y="1068"/>
                  <a:pt x="211" y="1022"/>
                  <a:pt x="211" y="964"/>
                </a:cubicBezTo>
                <a:cubicBezTo>
                  <a:pt x="211" y="907"/>
                  <a:pt x="258" y="860"/>
                  <a:pt x="315" y="860"/>
                </a:cubicBezTo>
                <a:cubicBezTo>
                  <a:pt x="372" y="860"/>
                  <a:pt x="419" y="907"/>
                  <a:pt x="419" y="964"/>
                </a:cubicBezTo>
                <a:close/>
                <a:moveTo>
                  <a:pt x="919" y="964"/>
                </a:moveTo>
                <a:cubicBezTo>
                  <a:pt x="919" y="1022"/>
                  <a:pt x="872" y="1068"/>
                  <a:pt x="815" y="1068"/>
                </a:cubicBezTo>
                <a:cubicBezTo>
                  <a:pt x="758" y="1068"/>
                  <a:pt x="711" y="1022"/>
                  <a:pt x="711" y="964"/>
                </a:cubicBezTo>
                <a:cubicBezTo>
                  <a:pt x="711" y="907"/>
                  <a:pt x="758" y="860"/>
                  <a:pt x="815" y="860"/>
                </a:cubicBezTo>
                <a:cubicBezTo>
                  <a:pt x="872" y="860"/>
                  <a:pt x="919" y="907"/>
                  <a:pt x="919" y="964"/>
                </a:cubicBezTo>
                <a:close/>
                <a:moveTo>
                  <a:pt x="459" y="144"/>
                </a:moveTo>
                <a:cubicBezTo>
                  <a:pt x="459" y="86"/>
                  <a:pt x="506" y="40"/>
                  <a:pt x="563" y="40"/>
                </a:cubicBezTo>
                <a:cubicBezTo>
                  <a:pt x="620" y="40"/>
                  <a:pt x="667" y="86"/>
                  <a:pt x="667" y="144"/>
                </a:cubicBezTo>
                <a:cubicBezTo>
                  <a:pt x="667" y="201"/>
                  <a:pt x="620" y="248"/>
                  <a:pt x="563" y="248"/>
                </a:cubicBezTo>
                <a:cubicBezTo>
                  <a:pt x="506" y="248"/>
                  <a:pt x="459" y="201"/>
                  <a:pt x="459" y="144"/>
                </a:cubicBezTo>
                <a:close/>
                <a:moveTo>
                  <a:pt x="986" y="560"/>
                </a:moveTo>
                <a:cubicBezTo>
                  <a:pt x="929" y="560"/>
                  <a:pt x="882" y="513"/>
                  <a:pt x="882" y="456"/>
                </a:cubicBezTo>
                <a:cubicBezTo>
                  <a:pt x="882" y="398"/>
                  <a:pt x="929" y="352"/>
                  <a:pt x="986" y="352"/>
                </a:cubicBezTo>
                <a:cubicBezTo>
                  <a:pt x="1043" y="352"/>
                  <a:pt x="1090" y="398"/>
                  <a:pt x="1090" y="456"/>
                </a:cubicBezTo>
                <a:cubicBezTo>
                  <a:pt x="1090" y="513"/>
                  <a:pt x="1043" y="560"/>
                  <a:pt x="986" y="56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a:p>
        </p:txBody>
      </p:sp>
      <p:sp>
        <p:nvSpPr>
          <p:cNvPr id="80" name="Inhaltsplatzhalter 4">
            <a:extLst>
              <a:ext uri="{FF2B5EF4-FFF2-40B4-BE49-F238E27FC236}">
                <a16:creationId xmlns:a16="http://schemas.microsoft.com/office/drawing/2014/main" id="{E70FE3FE-065F-414F-A558-A68243DB2281}"/>
              </a:ext>
            </a:extLst>
          </p:cNvPr>
          <p:cNvSpPr txBox="1">
            <a:spLocks/>
          </p:cNvSpPr>
          <p:nvPr/>
        </p:nvSpPr>
        <p:spPr>
          <a:xfrm>
            <a:off x="7218190" y="3837245"/>
            <a:ext cx="1703321" cy="323678"/>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tx2"/>
                </a:solidFill>
                <a:latin typeface="+mj-lt"/>
              </a:rPr>
              <a:t>FFDC Platform</a:t>
            </a:r>
            <a:endParaRPr lang="en-US" sz="1400" dirty="0">
              <a:solidFill>
                <a:schemeClr val="tx2"/>
              </a:solidFill>
              <a:latin typeface="+mj-lt"/>
            </a:endParaRPr>
          </a:p>
        </p:txBody>
      </p:sp>
      <p:sp>
        <p:nvSpPr>
          <p:cNvPr id="81" name="Rectangle 80">
            <a:extLst>
              <a:ext uri="{FF2B5EF4-FFF2-40B4-BE49-F238E27FC236}">
                <a16:creationId xmlns:a16="http://schemas.microsoft.com/office/drawing/2014/main" id="{F30B78D3-AC85-4EEB-A1C2-3F9240F17C31}"/>
              </a:ext>
            </a:extLst>
          </p:cNvPr>
          <p:cNvSpPr/>
          <p:nvPr/>
        </p:nvSpPr>
        <p:spPr>
          <a:xfrm>
            <a:off x="7218189" y="4254936"/>
            <a:ext cx="4657443" cy="1966960"/>
          </a:xfrm>
          <a:prstGeom prst="rect">
            <a:avLst/>
          </a:prstGeom>
        </p:spPr>
        <p:txBody>
          <a:bodyPr wrap="square" lIns="0" tIns="0" rIns="0" bIns="0">
            <a:noAutofit/>
          </a:bodyPr>
          <a:lstStyle/>
          <a:p>
            <a:pPr marL="228600" indent="-228600">
              <a:lnSpc>
                <a:spcPct val="150000"/>
              </a:lnSpc>
              <a:buFont typeface="+mj-lt"/>
              <a:buAutoNum type="arabicPeriod"/>
            </a:pPr>
            <a:r>
              <a:rPr lang="en-US" sz="1100" dirty="0"/>
              <a:t>Enrich the platform with key players in lending ecosystem. Establish a collaborative eco-system for easy integration of new fin-techs in the value chain</a:t>
            </a:r>
          </a:p>
          <a:p>
            <a:pPr marL="228600" indent="-228600">
              <a:lnSpc>
                <a:spcPct val="150000"/>
              </a:lnSpc>
              <a:buFont typeface="+mj-lt"/>
              <a:buAutoNum type="arabicPeriod"/>
            </a:pPr>
            <a:r>
              <a:rPr lang="en-US" sz="1100" dirty="0"/>
              <a:t>Generate a consistent revenue stream for platform by supporting an end-to-end use case </a:t>
            </a:r>
          </a:p>
          <a:p>
            <a:pPr marL="228600" indent="-228600">
              <a:lnSpc>
                <a:spcPct val="150000"/>
              </a:lnSpc>
              <a:buFont typeface="+mj-lt"/>
              <a:buAutoNum type="arabicPeriod"/>
            </a:pPr>
            <a:r>
              <a:rPr lang="en-US" sz="1100" dirty="0"/>
              <a:t>Transform the experience of Finastra clients and partners and emerge as a leading Fintech platform in the world  </a:t>
            </a:r>
          </a:p>
          <a:p>
            <a:pPr marL="228600" indent="-228600">
              <a:lnSpc>
                <a:spcPct val="150000"/>
              </a:lnSpc>
              <a:buFont typeface="+mj-lt"/>
              <a:buAutoNum type="arabicPeriod"/>
            </a:pPr>
            <a:endParaRPr lang="en-US" sz="1100" dirty="0"/>
          </a:p>
        </p:txBody>
      </p:sp>
      <p:sp>
        <p:nvSpPr>
          <p:cNvPr id="26" name="Freeform 51">
            <a:extLst>
              <a:ext uri="{FF2B5EF4-FFF2-40B4-BE49-F238E27FC236}">
                <a16:creationId xmlns:a16="http://schemas.microsoft.com/office/drawing/2014/main" id="{7396B902-D98D-4670-A760-DB14BBCD8001}"/>
              </a:ext>
            </a:extLst>
          </p:cNvPr>
          <p:cNvSpPr>
            <a:spLocks noChangeAspect="1"/>
          </p:cNvSpPr>
          <p:nvPr/>
        </p:nvSpPr>
        <p:spPr bwMode="auto">
          <a:xfrm>
            <a:off x="6421997" y="4364636"/>
            <a:ext cx="488792" cy="370021"/>
          </a:xfrm>
          <a:custGeom>
            <a:avLst/>
            <a:gdLst>
              <a:gd name="T0" fmla="*/ 1011 w 1100"/>
              <a:gd name="T1" fmla="*/ 342 h 873"/>
              <a:gd name="T2" fmla="*/ 961 w 1100"/>
              <a:gd name="T3" fmla="*/ 287 h 873"/>
              <a:gd name="T4" fmla="*/ 945 w 1100"/>
              <a:gd name="T5" fmla="*/ 187 h 873"/>
              <a:gd name="T6" fmla="*/ 595 w 1100"/>
              <a:gd name="T7" fmla="*/ 24 h 873"/>
              <a:gd name="T8" fmla="*/ 425 w 1100"/>
              <a:gd name="T9" fmla="*/ 154 h 873"/>
              <a:gd name="T10" fmla="*/ 399 w 1100"/>
              <a:gd name="T11" fmla="*/ 160 h 873"/>
              <a:gd name="T12" fmla="*/ 185 w 1100"/>
              <a:gd name="T13" fmla="*/ 276 h 873"/>
              <a:gd name="T14" fmla="*/ 93 w 1100"/>
              <a:gd name="T15" fmla="*/ 348 h 873"/>
              <a:gd name="T16" fmla="*/ 24 w 1100"/>
              <a:gd name="T17" fmla="*/ 602 h 873"/>
              <a:gd name="T18" fmla="*/ 242 w 1100"/>
              <a:gd name="T19" fmla="*/ 730 h 873"/>
              <a:gd name="T20" fmla="*/ 310 w 1100"/>
              <a:gd name="T21" fmla="*/ 730 h 873"/>
              <a:gd name="T22" fmla="*/ 396 w 1100"/>
              <a:gd name="T23" fmla="*/ 729 h 873"/>
              <a:gd name="T24" fmla="*/ 541 w 1100"/>
              <a:gd name="T25" fmla="*/ 730 h 873"/>
              <a:gd name="T26" fmla="*/ 561 w 1100"/>
              <a:gd name="T27" fmla="*/ 873 h 873"/>
              <a:gd name="T28" fmla="*/ 581 w 1100"/>
              <a:gd name="T29" fmla="*/ 494 h 873"/>
              <a:gd name="T30" fmla="*/ 674 w 1100"/>
              <a:gd name="T31" fmla="*/ 578 h 873"/>
              <a:gd name="T32" fmla="*/ 688 w 1100"/>
              <a:gd name="T33" fmla="*/ 544 h 873"/>
              <a:gd name="T34" fmla="*/ 562 w 1100"/>
              <a:gd name="T35" fmla="*/ 426 h 873"/>
              <a:gd name="T36" fmla="*/ 436 w 1100"/>
              <a:gd name="T37" fmla="*/ 543 h 873"/>
              <a:gd name="T38" fmla="*/ 465 w 1100"/>
              <a:gd name="T39" fmla="*/ 572 h 873"/>
              <a:gd name="T40" fmla="*/ 541 w 1100"/>
              <a:gd name="T41" fmla="*/ 690 h 873"/>
              <a:gd name="T42" fmla="*/ 541 w 1100"/>
              <a:gd name="T43" fmla="*/ 690 h 873"/>
              <a:gd name="T44" fmla="*/ 318 w 1100"/>
              <a:gd name="T45" fmla="*/ 690 h 873"/>
              <a:gd name="T46" fmla="*/ 245 w 1100"/>
              <a:gd name="T47" fmla="*/ 690 h 873"/>
              <a:gd name="T48" fmla="*/ 60 w 1100"/>
              <a:gd name="T49" fmla="*/ 584 h 873"/>
              <a:gd name="T50" fmla="*/ 117 w 1100"/>
              <a:gd name="T51" fmla="*/ 379 h 873"/>
              <a:gd name="T52" fmla="*/ 224 w 1100"/>
              <a:gd name="T53" fmla="*/ 285 h 873"/>
              <a:gd name="T54" fmla="*/ 389 w 1100"/>
              <a:gd name="T55" fmla="*/ 199 h 873"/>
              <a:gd name="T56" fmla="*/ 460 w 1100"/>
              <a:gd name="T57" fmla="*/ 173 h 873"/>
              <a:gd name="T58" fmla="*/ 606 w 1100"/>
              <a:gd name="T59" fmla="*/ 63 h 873"/>
              <a:gd name="T60" fmla="*/ 908 w 1100"/>
              <a:gd name="T61" fmla="*/ 201 h 873"/>
              <a:gd name="T62" fmla="*/ 921 w 1100"/>
              <a:gd name="T63" fmla="*/ 287 h 873"/>
              <a:gd name="T64" fmla="*/ 985 w 1100"/>
              <a:gd name="T65" fmla="*/ 372 h 873"/>
              <a:gd name="T66" fmla="*/ 1057 w 1100"/>
              <a:gd name="T67" fmla="*/ 531 h 873"/>
              <a:gd name="T68" fmla="*/ 993 w 1100"/>
              <a:gd name="T69" fmla="*/ 666 h 873"/>
              <a:gd name="T70" fmla="*/ 673 w 1100"/>
              <a:gd name="T71" fmla="*/ 690 h 873"/>
              <a:gd name="T72" fmla="*/ 673 w 1100"/>
              <a:gd name="T73" fmla="*/ 730 h 873"/>
              <a:gd name="T74" fmla="*/ 928 w 1100"/>
              <a:gd name="T75" fmla="*/ 730 h 873"/>
              <a:gd name="T76" fmla="*/ 1066 w 1100"/>
              <a:gd name="T77" fmla="*/ 639 h 873"/>
              <a:gd name="T78" fmla="*/ 1097 w 1100"/>
              <a:gd name="T79" fmla="*/ 534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00" h="873">
                <a:moveTo>
                  <a:pt x="1057" y="392"/>
                </a:moveTo>
                <a:cubicBezTo>
                  <a:pt x="1044" y="374"/>
                  <a:pt x="1029" y="357"/>
                  <a:pt x="1011" y="342"/>
                </a:cubicBezTo>
                <a:cubicBezTo>
                  <a:pt x="1003" y="334"/>
                  <a:pt x="994" y="329"/>
                  <a:pt x="987" y="324"/>
                </a:cubicBezTo>
                <a:cubicBezTo>
                  <a:pt x="967" y="311"/>
                  <a:pt x="961" y="306"/>
                  <a:pt x="961" y="287"/>
                </a:cubicBezTo>
                <a:cubicBezTo>
                  <a:pt x="961" y="277"/>
                  <a:pt x="961" y="267"/>
                  <a:pt x="960" y="256"/>
                </a:cubicBezTo>
                <a:cubicBezTo>
                  <a:pt x="959" y="233"/>
                  <a:pt x="954" y="210"/>
                  <a:pt x="945" y="187"/>
                </a:cubicBezTo>
                <a:cubicBezTo>
                  <a:pt x="929" y="144"/>
                  <a:pt x="901" y="107"/>
                  <a:pt x="865" y="78"/>
                </a:cubicBezTo>
                <a:cubicBezTo>
                  <a:pt x="791" y="21"/>
                  <a:pt x="685" y="0"/>
                  <a:pt x="595" y="24"/>
                </a:cubicBezTo>
                <a:cubicBezTo>
                  <a:pt x="549" y="37"/>
                  <a:pt x="505" y="62"/>
                  <a:pt x="470" y="96"/>
                </a:cubicBezTo>
                <a:cubicBezTo>
                  <a:pt x="450" y="116"/>
                  <a:pt x="435" y="135"/>
                  <a:pt x="425" y="154"/>
                </a:cubicBezTo>
                <a:cubicBezTo>
                  <a:pt x="422" y="159"/>
                  <a:pt x="420" y="162"/>
                  <a:pt x="419" y="163"/>
                </a:cubicBezTo>
                <a:cubicBezTo>
                  <a:pt x="414" y="164"/>
                  <a:pt x="406" y="162"/>
                  <a:pt x="399" y="160"/>
                </a:cubicBezTo>
                <a:cubicBezTo>
                  <a:pt x="397" y="159"/>
                  <a:pt x="397" y="159"/>
                  <a:pt x="397" y="159"/>
                </a:cubicBezTo>
                <a:cubicBezTo>
                  <a:pt x="304" y="137"/>
                  <a:pt x="207" y="190"/>
                  <a:pt x="185" y="276"/>
                </a:cubicBezTo>
                <a:cubicBezTo>
                  <a:pt x="175" y="318"/>
                  <a:pt x="167" y="319"/>
                  <a:pt x="149" y="323"/>
                </a:cubicBezTo>
                <a:cubicBezTo>
                  <a:pt x="134" y="326"/>
                  <a:pt x="115" y="331"/>
                  <a:pt x="93" y="348"/>
                </a:cubicBezTo>
                <a:cubicBezTo>
                  <a:pt x="52" y="379"/>
                  <a:pt x="23" y="422"/>
                  <a:pt x="11" y="470"/>
                </a:cubicBezTo>
                <a:cubicBezTo>
                  <a:pt x="0" y="515"/>
                  <a:pt x="4" y="562"/>
                  <a:pt x="24" y="602"/>
                </a:cubicBezTo>
                <a:cubicBezTo>
                  <a:pt x="41" y="637"/>
                  <a:pt x="70" y="668"/>
                  <a:pt x="106" y="691"/>
                </a:cubicBezTo>
                <a:cubicBezTo>
                  <a:pt x="144" y="714"/>
                  <a:pt x="190" y="727"/>
                  <a:pt x="242" y="730"/>
                </a:cubicBezTo>
                <a:cubicBezTo>
                  <a:pt x="253" y="730"/>
                  <a:pt x="263" y="731"/>
                  <a:pt x="273" y="731"/>
                </a:cubicBezTo>
                <a:cubicBezTo>
                  <a:pt x="286" y="731"/>
                  <a:pt x="298" y="730"/>
                  <a:pt x="310" y="730"/>
                </a:cubicBezTo>
                <a:cubicBezTo>
                  <a:pt x="319" y="730"/>
                  <a:pt x="319" y="730"/>
                  <a:pt x="319" y="730"/>
                </a:cubicBezTo>
                <a:cubicBezTo>
                  <a:pt x="345" y="729"/>
                  <a:pt x="370" y="729"/>
                  <a:pt x="396" y="729"/>
                </a:cubicBezTo>
                <a:cubicBezTo>
                  <a:pt x="438" y="730"/>
                  <a:pt x="526" y="730"/>
                  <a:pt x="541" y="730"/>
                </a:cubicBezTo>
                <a:cubicBezTo>
                  <a:pt x="541" y="730"/>
                  <a:pt x="541" y="730"/>
                  <a:pt x="541" y="730"/>
                </a:cubicBezTo>
                <a:cubicBezTo>
                  <a:pt x="541" y="853"/>
                  <a:pt x="541" y="853"/>
                  <a:pt x="541" y="853"/>
                </a:cubicBezTo>
                <a:cubicBezTo>
                  <a:pt x="541" y="864"/>
                  <a:pt x="550" y="873"/>
                  <a:pt x="561" y="873"/>
                </a:cubicBezTo>
                <a:cubicBezTo>
                  <a:pt x="572" y="873"/>
                  <a:pt x="581" y="864"/>
                  <a:pt x="581" y="853"/>
                </a:cubicBezTo>
                <a:cubicBezTo>
                  <a:pt x="581" y="494"/>
                  <a:pt x="581" y="494"/>
                  <a:pt x="581" y="494"/>
                </a:cubicBezTo>
                <a:cubicBezTo>
                  <a:pt x="660" y="573"/>
                  <a:pt x="660" y="573"/>
                  <a:pt x="660" y="573"/>
                </a:cubicBezTo>
                <a:cubicBezTo>
                  <a:pt x="664" y="576"/>
                  <a:pt x="669" y="578"/>
                  <a:pt x="674" y="578"/>
                </a:cubicBezTo>
                <a:cubicBezTo>
                  <a:pt x="679" y="578"/>
                  <a:pt x="684" y="576"/>
                  <a:pt x="688" y="573"/>
                </a:cubicBezTo>
                <a:cubicBezTo>
                  <a:pt x="696" y="565"/>
                  <a:pt x="696" y="552"/>
                  <a:pt x="688" y="544"/>
                </a:cubicBezTo>
                <a:cubicBezTo>
                  <a:pt x="576" y="432"/>
                  <a:pt x="576" y="432"/>
                  <a:pt x="576" y="432"/>
                </a:cubicBezTo>
                <a:cubicBezTo>
                  <a:pt x="572" y="428"/>
                  <a:pt x="567" y="426"/>
                  <a:pt x="562" y="426"/>
                </a:cubicBezTo>
                <a:cubicBezTo>
                  <a:pt x="557" y="426"/>
                  <a:pt x="551" y="428"/>
                  <a:pt x="548" y="432"/>
                </a:cubicBezTo>
                <a:cubicBezTo>
                  <a:pt x="436" y="543"/>
                  <a:pt x="436" y="543"/>
                  <a:pt x="436" y="543"/>
                </a:cubicBezTo>
                <a:cubicBezTo>
                  <a:pt x="429" y="551"/>
                  <a:pt x="429" y="564"/>
                  <a:pt x="436" y="572"/>
                </a:cubicBezTo>
                <a:cubicBezTo>
                  <a:pt x="444" y="580"/>
                  <a:pt x="457" y="580"/>
                  <a:pt x="465" y="572"/>
                </a:cubicBezTo>
                <a:cubicBezTo>
                  <a:pt x="541" y="495"/>
                  <a:pt x="541" y="495"/>
                  <a:pt x="541" y="495"/>
                </a:cubicBezTo>
                <a:cubicBezTo>
                  <a:pt x="541" y="690"/>
                  <a:pt x="541" y="690"/>
                  <a:pt x="541" y="690"/>
                </a:cubicBezTo>
                <a:cubicBezTo>
                  <a:pt x="541" y="690"/>
                  <a:pt x="541" y="690"/>
                  <a:pt x="541" y="690"/>
                </a:cubicBezTo>
                <a:cubicBezTo>
                  <a:pt x="541" y="690"/>
                  <a:pt x="541" y="690"/>
                  <a:pt x="541" y="690"/>
                </a:cubicBezTo>
                <a:cubicBezTo>
                  <a:pt x="526" y="690"/>
                  <a:pt x="438" y="690"/>
                  <a:pt x="396" y="689"/>
                </a:cubicBezTo>
                <a:cubicBezTo>
                  <a:pt x="370" y="689"/>
                  <a:pt x="345" y="689"/>
                  <a:pt x="318" y="690"/>
                </a:cubicBezTo>
                <a:cubicBezTo>
                  <a:pt x="309" y="690"/>
                  <a:pt x="309" y="690"/>
                  <a:pt x="309" y="690"/>
                </a:cubicBezTo>
                <a:cubicBezTo>
                  <a:pt x="288" y="691"/>
                  <a:pt x="266" y="691"/>
                  <a:pt x="245" y="690"/>
                </a:cubicBezTo>
                <a:cubicBezTo>
                  <a:pt x="199" y="687"/>
                  <a:pt x="159" y="676"/>
                  <a:pt x="127" y="656"/>
                </a:cubicBezTo>
                <a:cubicBezTo>
                  <a:pt x="97" y="638"/>
                  <a:pt x="74" y="613"/>
                  <a:pt x="60" y="584"/>
                </a:cubicBezTo>
                <a:cubicBezTo>
                  <a:pt x="44" y="553"/>
                  <a:pt x="41" y="515"/>
                  <a:pt x="50" y="479"/>
                </a:cubicBezTo>
                <a:cubicBezTo>
                  <a:pt x="60" y="440"/>
                  <a:pt x="83" y="405"/>
                  <a:pt x="117" y="379"/>
                </a:cubicBezTo>
                <a:cubicBezTo>
                  <a:pt x="132" y="368"/>
                  <a:pt x="144" y="365"/>
                  <a:pt x="157" y="362"/>
                </a:cubicBezTo>
                <a:cubicBezTo>
                  <a:pt x="188" y="356"/>
                  <a:pt x="209" y="347"/>
                  <a:pt x="224" y="285"/>
                </a:cubicBezTo>
                <a:cubicBezTo>
                  <a:pt x="240" y="221"/>
                  <a:pt x="315" y="181"/>
                  <a:pt x="387" y="198"/>
                </a:cubicBezTo>
                <a:cubicBezTo>
                  <a:pt x="389" y="199"/>
                  <a:pt x="389" y="199"/>
                  <a:pt x="389" y="199"/>
                </a:cubicBezTo>
                <a:cubicBezTo>
                  <a:pt x="400" y="201"/>
                  <a:pt x="413" y="204"/>
                  <a:pt x="426" y="202"/>
                </a:cubicBezTo>
                <a:cubicBezTo>
                  <a:pt x="446" y="198"/>
                  <a:pt x="455" y="182"/>
                  <a:pt x="460" y="173"/>
                </a:cubicBezTo>
                <a:cubicBezTo>
                  <a:pt x="469" y="158"/>
                  <a:pt x="481" y="142"/>
                  <a:pt x="498" y="125"/>
                </a:cubicBezTo>
                <a:cubicBezTo>
                  <a:pt x="528" y="95"/>
                  <a:pt x="566" y="73"/>
                  <a:pt x="606" y="63"/>
                </a:cubicBezTo>
                <a:cubicBezTo>
                  <a:pt x="684" y="41"/>
                  <a:pt x="776" y="60"/>
                  <a:pt x="840" y="110"/>
                </a:cubicBezTo>
                <a:cubicBezTo>
                  <a:pt x="871" y="134"/>
                  <a:pt x="894" y="165"/>
                  <a:pt x="908" y="201"/>
                </a:cubicBezTo>
                <a:cubicBezTo>
                  <a:pt x="915" y="220"/>
                  <a:pt x="919" y="240"/>
                  <a:pt x="921" y="258"/>
                </a:cubicBezTo>
                <a:cubicBezTo>
                  <a:pt x="921" y="268"/>
                  <a:pt x="921" y="277"/>
                  <a:pt x="921" y="287"/>
                </a:cubicBezTo>
                <a:cubicBezTo>
                  <a:pt x="920" y="328"/>
                  <a:pt x="944" y="343"/>
                  <a:pt x="965" y="357"/>
                </a:cubicBezTo>
                <a:cubicBezTo>
                  <a:pt x="972" y="362"/>
                  <a:pt x="979" y="366"/>
                  <a:pt x="985" y="372"/>
                </a:cubicBezTo>
                <a:cubicBezTo>
                  <a:pt x="1000" y="385"/>
                  <a:pt x="1013" y="399"/>
                  <a:pt x="1024" y="414"/>
                </a:cubicBezTo>
                <a:cubicBezTo>
                  <a:pt x="1047" y="449"/>
                  <a:pt x="1059" y="490"/>
                  <a:pt x="1057" y="531"/>
                </a:cubicBezTo>
                <a:cubicBezTo>
                  <a:pt x="1055" y="563"/>
                  <a:pt x="1046" y="593"/>
                  <a:pt x="1032" y="617"/>
                </a:cubicBezTo>
                <a:cubicBezTo>
                  <a:pt x="1022" y="632"/>
                  <a:pt x="1003" y="658"/>
                  <a:pt x="993" y="666"/>
                </a:cubicBezTo>
                <a:cubicBezTo>
                  <a:pt x="966" y="687"/>
                  <a:pt x="930" y="689"/>
                  <a:pt x="926" y="690"/>
                </a:cubicBezTo>
                <a:cubicBezTo>
                  <a:pt x="673" y="690"/>
                  <a:pt x="673" y="690"/>
                  <a:pt x="673" y="690"/>
                </a:cubicBezTo>
                <a:cubicBezTo>
                  <a:pt x="662" y="690"/>
                  <a:pt x="653" y="699"/>
                  <a:pt x="653" y="710"/>
                </a:cubicBezTo>
                <a:cubicBezTo>
                  <a:pt x="653" y="721"/>
                  <a:pt x="662" y="730"/>
                  <a:pt x="673" y="730"/>
                </a:cubicBezTo>
                <a:cubicBezTo>
                  <a:pt x="927" y="730"/>
                  <a:pt x="927" y="730"/>
                  <a:pt x="927" y="730"/>
                </a:cubicBezTo>
                <a:cubicBezTo>
                  <a:pt x="928" y="730"/>
                  <a:pt x="928" y="730"/>
                  <a:pt x="928" y="730"/>
                </a:cubicBezTo>
                <a:cubicBezTo>
                  <a:pt x="930" y="730"/>
                  <a:pt x="979" y="727"/>
                  <a:pt x="1017" y="698"/>
                </a:cubicBezTo>
                <a:cubicBezTo>
                  <a:pt x="1036" y="683"/>
                  <a:pt x="1063" y="643"/>
                  <a:pt x="1066" y="639"/>
                </a:cubicBezTo>
                <a:cubicBezTo>
                  <a:pt x="1067" y="638"/>
                  <a:pt x="1067" y="638"/>
                  <a:pt x="1067" y="638"/>
                </a:cubicBezTo>
                <a:cubicBezTo>
                  <a:pt x="1084" y="608"/>
                  <a:pt x="1094" y="571"/>
                  <a:pt x="1097" y="534"/>
                </a:cubicBezTo>
                <a:cubicBezTo>
                  <a:pt x="1100" y="484"/>
                  <a:pt x="1085" y="433"/>
                  <a:pt x="1057" y="39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IN" dirty="0"/>
          </a:p>
        </p:txBody>
      </p:sp>
    </p:spTree>
    <p:extLst>
      <p:ext uri="{BB962C8B-B14F-4D97-AF65-F5344CB8AC3E}">
        <p14:creationId xmlns:p14="http://schemas.microsoft.com/office/powerpoint/2010/main" val="35349839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FF48F054-059E-44E1-A4AE-7792D54A83C0}"/>
              </a:ext>
            </a:extLst>
          </p:cNvPr>
          <p:cNvSpPr>
            <a:spLocks noGrp="1"/>
          </p:cNvSpPr>
          <p:nvPr>
            <p:ph type="title"/>
          </p:nvPr>
        </p:nvSpPr>
        <p:spPr/>
        <p:txBody>
          <a:bodyPr/>
          <a:lstStyle/>
          <a:p>
            <a:r>
              <a:rPr lang="en-GB"/>
              <a:t>Fin Smart-Lend</a:t>
            </a:r>
            <a:endParaRPr lang="en-US"/>
          </a:p>
        </p:txBody>
      </p:sp>
      <p:sp>
        <p:nvSpPr>
          <p:cNvPr id="4" name="Text Placeholder 3">
            <a:extLst>
              <a:ext uri="{FF2B5EF4-FFF2-40B4-BE49-F238E27FC236}">
                <a16:creationId xmlns:a16="http://schemas.microsoft.com/office/drawing/2014/main" id="{034BA895-E529-4FF6-82A0-DF3B05CC01C4}"/>
              </a:ext>
            </a:extLst>
          </p:cNvPr>
          <p:cNvSpPr>
            <a:spLocks noGrp="1"/>
          </p:cNvSpPr>
          <p:nvPr>
            <p:ph type="body" sz="quarter" idx="13"/>
          </p:nvPr>
        </p:nvSpPr>
        <p:spPr>
          <a:xfrm>
            <a:off x="623888" y="928318"/>
            <a:ext cx="9876964" cy="249299"/>
          </a:xfrm>
        </p:spPr>
        <p:txBody>
          <a:bodyPr wrap="square" lIns="0" tIns="0" rIns="0" bIns="0">
            <a:spAutoFit/>
          </a:bodyPr>
          <a:lstStyle/>
          <a:p>
            <a:r>
              <a:rPr lang="en-GB" sz="1800" kern="0" spc="60">
                <a:latin typeface="+mj-lt"/>
              </a:rPr>
              <a:t>Smart Loan Origination Process – Customers | Lender Banks | PSD2 Partners | FFDC</a:t>
            </a:r>
            <a:endParaRPr lang="en-US" sz="1800" kern="0" spc="60">
              <a:latin typeface="+mj-lt"/>
            </a:endParaRPr>
          </a:p>
        </p:txBody>
      </p:sp>
      <p:sp>
        <p:nvSpPr>
          <p:cNvPr id="109" name="Graphic 62">
            <a:extLst>
              <a:ext uri="{FF2B5EF4-FFF2-40B4-BE49-F238E27FC236}">
                <a16:creationId xmlns:a16="http://schemas.microsoft.com/office/drawing/2014/main" id="{2A542B3A-3701-4046-B76B-8A9545C31275}"/>
              </a:ext>
            </a:extLst>
          </p:cNvPr>
          <p:cNvSpPr>
            <a:spLocks noChangeAspect="1"/>
          </p:cNvSpPr>
          <p:nvPr/>
        </p:nvSpPr>
        <p:spPr>
          <a:xfrm>
            <a:off x="8850877" y="1419073"/>
            <a:ext cx="451789" cy="573734"/>
          </a:xfrm>
          <a:custGeom>
            <a:avLst/>
            <a:gdLst>
              <a:gd name="connsiteX0" fmla="*/ 179101 w 210014"/>
              <a:gd name="connsiteY0" fmla="*/ 109252 h 266700"/>
              <a:gd name="connsiteX1" fmla="*/ 104996 w 210014"/>
              <a:gd name="connsiteY1" fmla="*/ 32195 h 266700"/>
              <a:gd name="connsiteX2" fmla="*/ 30892 w 210014"/>
              <a:gd name="connsiteY2" fmla="*/ 109252 h 266700"/>
              <a:gd name="connsiteX3" fmla="*/ 51656 w 210014"/>
              <a:gd name="connsiteY3" fmla="*/ 158687 h 266700"/>
              <a:gd name="connsiteX4" fmla="*/ 53180 w 210014"/>
              <a:gd name="connsiteY4" fmla="*/ 160496 h 266700"/>
              <a:gd name="connsiteX5" fmla="*/ 73469 w 210014"/>
              <a:gd name="connsiteY5" fmla="*/ 203073 h 266700"/>
              <a:gd name="connsiteX6" fmla="*/ 73469 w 210014"/>
              <a:gd name="connsiteY6" fmla="*/ 203835 h 266700"/>
              <a:gd name="connsiteX7" fmla="*/ 67563 w 210014"/>
              <a:gd name="connsiteY7" fmla="*/ 203835 h 266700"/>
              <a:gd name="connsiteX8" fmla="*/ 62896 w 210014"/>
              <a:gd name="connsiteY8" fmla="*/ 208502 h 266700"/>
              <a:gd name="connsiteX9" fmla="*/ 62896 w 210014"/>
              <a:gd name="connsiteY9" fmla="*/ 240506 h 266700"/>
              <a:gd name="connsiteX10" fmla="*/ 67563 w 210014"/>
              <a:gd name="connsiteY10" fmla="*/ 245174 h 266700"/>
              <a:gd name="connsiteX11" fmla="*/ 79279 w 210014"/>
              <a:gd name="connsiteY11" fmla="*/ 245174 h 266700"/>
              <a:gd name="connsiteX12" fmla="*/ 79374 w 210014"/>
              <a:gd name="connsiteY12" fmla="*/ 245745 h 266700"/>
              <a:gd name="connsiteX13" fmla="*/ 104996 w 210014"/>
              <a:gd name="connsiteY13" fmla="*/ 266700 h 266700"/>
              <a:gd name="connsiteX14" fmla="*/ 130619 w 210014"/>
              <a:gd name="connsiteY14" fmla="*/ 245555 h 266700"/>
              <a:gd name="connsiteX15" fmla="*/ 130714 w 210014"/>
              <a:gd name="connsiteY15" fmla="*/ 244983 h 266700"/>
              <a:gd name="connsiteX16" fmla="*/ 142430 w 210014"/>
              <a:gd name="connsiteY16" fmla="*/ 244983 h 266700"/>
              <a:gd name="connsiteX17" fmla="*/ 147192 w 210014"/>
              <a:gd name="connsiteY17" fmla="*/ 240316 h 266700"/>
              <a:gd name="connsiteX18" fmla="*/ 147192 w 210014"/>
              <a:gd name="connsiteY18" fmla="*/ 208407 h 266700"/>
              <a:gd name="connsiteX19" fmla="*/ 144335 w 210014"/>
              <a:gd name="connsiteY19" fmla="*/ 204121 h 266700"/>
              <a:gd name="connsiteX20" fmla="*/ 142430 w 210014"/>
              <a:gd name="connsiteY20" fmla="*/ 203740 h 266700"/>
              <a:gd name="connsiteX21" fmla="*/ 82803 w 210014"/>
              <a:gd name="connsiteY21" fmla="*/ 203740 h 266700"/>
              <a:gd name="connsiteX22" fmla="*/ 82803 w 210014"/>
              <a:gd name="connsiteY22" fmla="*/ 202978 h 266700"/>
              <a:gd name="connsiteX23" fmla="*/ 60229 w 210014"/>
              <a:gd name="connsiteY23" fmla="*/ 154400 h 266700"/>
              <a:gd name="connsiteX24" fmla="*/ 58705 w 210014"/>
              <a:gd name="connsiteY24" fmla="*/ 152686 h 266700"/>
              <a:gd name="connsiteX25" fmla="*/ 40131 w 210014"/>
              <a:gd name="connsiteY25" fmla="*/ 109252 h 266700"/>
              <a:gd name="connsiteX26" fmla="*/ 104996 w 210014"/>
              <a:gd name="connsiteY26" fmla="*/ 41529 h 266700"/>
              <a:gd name="connsiteX27" fmla="*/ 169862 w 210014"/>
              <a:gd name="connsiteY27" fmla="*/ 109252 h 266700"/>
              <a:gd name="connsiteX28" fmla="*/ 151288 w 210014"/>
              <a:gd name="connsiteY28" fmla="*/ 152686 h 266700"/>
              <a:gd name="connsiteX29" fmla="*/ 149764 w 210014"/>
              <a:gd name="connsiteY29" fmla="*/ 154400 h 266700"/>
              <a:gd name="connsiteX30" fmla="*/ 135381 w 210014"/>
              <a:gd name="connsiteY30" fmla="*/ 174117 h 266700"/>
              <a:gd name="connsiteX31" fmla="*/ 135000 w 210014"/>
              <a:gd name="connsiteY31" fmla="*/ 177641 h 266700"/>
              <a:gd name="connsiteX32" fmla="*/ 137191 w 210014"/>
              <a:gd name="connsiteY32" fmla="*/ 180404 h 266700"/>
              <a:gd name="connsiteX33" fmla="*/ 143477 w 210014"/>
              <a:gd name="connsiteY33" fmla="*/ 178594 h 266700"/>
              <a:gd name="connsiteX34" fmla="*/ 156812 w 210014"/>
              <a:gd name="connsiteY34" fmla="*/ 160401 h 266700"/>
              <a:gd name="connsiteX35" fmla="*/ 158336 w 210014"/>
              <a:gd name="connsiteY35" fmla="*/ 158591 h 266700"/>
              <a:gd name="connsiteX36" fmla="*/ 179101 w 210014"/>
              <a:gd name="connsiteY36" fmla="*/ 109252 h 266700"/>
              <a:gd name="connsiteX37" fmla="*/ 120903 w 210014"/>
              <a:gd name="connsiteY37" fmla="*/ 245936 h 266700"/>
              <a:gd name="connsiteX38" fmla="*/ 105092 w 210014"/>
              <a:gd name="connsiteY38" fmla="*/ 257366 h 266700"/>
              <a:gd name="connsiteX39" fmla="*/ 89280 w 210014"/>
              <a:gd name="connsiteY39" fmla="*/ 245936 h 266700"/>
              <a:gd name="connsiteX40" fmla="*/ 88994 w 210014"/>
              <a:gd name="connsiteY40" fmla="*/ 244983 h 266700"/>
              <a:gd name="connsiteX41" fmla="*/ 121379 w 210014"/>
              <a:gd name="connsiteY41" fmla="*/ 244983 h 266700"/>
              <a:gd name="connsiteX42" fmla="*/ 120903 w 210014"/>
              <a:gd name="connsiteY42" fmla="*/ 245936 h 266700"/>
              <a:gd name="connsiteX43" fmla="*/ 137858 w 210014"/>
              <a:gd name="connsiteY43" fmla="*/ 213074 h 266700"/>
              <a:gd name="connsiteX44" fmla="*/ 137858 w 210014"/>
              <a:gd name="connsiteY44" fmla="*/ 235744 h 266700"/>
              <a:gd name="connsiteX45" fmla="*/ 72230 w 210014"/>
              <a:gd name="connsiteY45" fmla="*/ 235744 h 266700"/>
              <a:gd name="connsiteX46" fmla="*/ 72230 w 210014"/>
              <a:gd name="connsiteY46" fmla="*/ 213074 h 266700"/>
              <a:gd name="connsiteX47" fmla="*/ 137858 w 210014"/>
              <a:gd name="connsiteY47" fmla="*/ 213074 h 266700"/>
              <a:gd name="connsiteX48" fmla="*/ 109664 w 210014"/>
              <a:gd name="connsiteY48" fmla="*/ 4667 h 266700"/>
              <a:gd name="connsiteX49" fmla="*/ 109664 w 210014"/>
              <a:gd name="connsiteY49" fmla="*/ 15431 h 266700"/>
              <a:gd name="connsiteX50" fmla="*/ 104996 w 210014"/>
              <a:gd name="connsiteY50" fmla="*/ 20098 h 266700"/>
              <a:gd name="connsiteX51" fmla="*/ 100329 w 210014"/>
              <a:gd name="connsiteY51" fmla="*/ 15431 h 266700"/>
              <a:gd name="connsiteX52" fmla="*/ 100329 w 210014"/>
              <a:gd name="connsiteY52" fmla="*/ 4667 h 266700"/>
              <a:gd name="connsiteX53" fmla="*/ 104996 w 210014"/>
              <a:gd name="connsiteY53" fmla="*/ 0 h 266700"/>
              <a:gd name="connsiteX54" fmla="*/ 109664 w 210014"/>
              <a:gd name="connsiteY54" fmla="*/ 4667 h 266700"/>
              <a:gd name="connsiteX55" fmla="*/ 74516 w 210014"/>
              <a:gd name="connsiteY55" fmla="*/ 9239 h 266700"/>
              <a:gd name="connsiteX56" fmla="*/ 78231 w 210014"/>
              <a:gd name="connsiteY56" fmla="*/ 19336 h 266700"/>
              <a:gd name="connsiteX57" fmla="*/ 78041 w 210014"/>
              <a:gd name="connsiteY57" fmla="*/ 22860 h 266700"/>
              <a:gd name="connsiteX58" fmla="*/ 75469 w 210014"/>
              <a:gd name="connsiteY58" fmla="*/ 25241 h 266700"/>
              <a:gd name="connsiteX59" fmla="*/ 69468 w 210014"/>
              <a:gd name="connsiteY59" fmla="*/ 22479 h 266700"/>
              <a:gd name="connsiteX60" fmla="*/ 65753 w 210014"/>
              <a:gd name="connsiteY60" fmla="*/ 12383 h 266700"/>
              <a:gd name="connsiteX61" fmla="*/ 65944 w 210014"/>
              <a:gd name="connsiteY61" fmla="*/ 8858 h 266700"/>
              <a:gd name="connsiteX62" fmla="*/ 68611 w 210014"/>
              <a:gd name="connsiteY62" fmla="*/ 6382 h 266700"/>
              <a:gd name="connsiteX63" fmla="*/ 70230 w 210014"/>
              <a:gd name="connsiteY63" fmla="*/ 6096 h 266700"/>
              <a:gd name="connsiteX64" fmla="*/ 72230 w 210014"/>
              <a:gd name="connsiteY64" fmla="*/ 6572 h 266700"/>
              <a:gd name="connsiteX65" fmla="*/ 74516 w 210014"/>
              <a:gd name="connsiteY65" fmla="*/ 9239 h 266700"/>
              <a:gd name="connsiteX66" fmla="*/ 36512 w 210014"/>
              <a:gd name="connsiteY66" fmla="*/ 24955 h 266700"/>
              <a:gd name="connsiteX67" fmla="*/ 43084 w 210014"/>
              <a:gd name="connsiteY67" fmla="*/ 25527 h 266700"/>
              <a:gd name="connsiteX68" fmla="*/ 49942 w 210014"/>
              <a:gd name="connsiteY68" fmla="*/ 33719 h 266700"/>
              <a:gd name="connsiteX69" fmla="*/ 49370 w 210014"/>
              <a:gd name="connsiteY69" fmla="*/ 40291 h 266700"/>
              <a:gd name="connsiteX70" fmla="*/ 42893 w 210014"/>
              <a:gd name="connsiteY70" fmla="*/ 39719 h 266700"/>
              <a:gd name="connsiteX71" fmla="*/ 35940 w 210014"/>
              <a:gd name="connsiteY71" fmla="*/ 31433 h 266700"/>
              <a:gd name="connsiteX72" fmla="*/ 36512 w 210014"/>
              <a:gd name="connsiteY72" fmla="*/ 24955 h 266700"/>
              <a:gd name="connsiteX73" fmla="*/ 173481 w 210014"/>
              <a:gd name="connsiteY73" fmla="*/ 188119 h 266700"/>
              <a:gd name="connsiteX74" fmla="*/ 166909 w 210014"/>
              <a:gd name="connsiteY74" fmla="*/ 187547 h 266700"/>
              <a:gd name="connsiteX75" fmla="*/ 160051 w 210014"/>
              <a:gd name="connsiteY75" fmla="*/ 179356 h 266700"/>
              <a:gd name="connsiteX76" fmla="*/ 159003 w 210014"/>
              <a:gd name="connsiteY76" fmla="*/ 176022 h 266700"/>
              <a:gd name="connsiteX77" fmla="*/ 160622 w 210014"/>
              <a:gd name="connsiteY77" fmla="*/ 172879 h 266700"/>
              <a:gd name="connsiteX78" fmla="*/ 163575 w 210014"/>
              <a:gd name="connsiteY78" fmla="*/ 171831 h 266700"/>
              <a:gd name="connsiteX79" fmla="*/ 163956 w 210014"/>
              <a:gd name="connsiteY79" fmla="*/ 171831 h 266700"/>
              <a:gd name="connsiteX80" fmla="*/ 167099 w 210014"/>
              <a:gd name="connsiteY80" fmla="*/ 173450 h 266700"/>
              <a:gd name="connsiteX81" fmla="*/ 173957 w 210014"/>
              <a:gd name="connsiteY81" fmla="*/ 181642 h 266700"/>
              <a:gd name="connsiteX82" fmla="*/ 175005 w 210014"/>
              <a:gd name="connsiteY82" fmla="*/ 184976 h 266700"/>
              <a:gd name="connsiteX83" fmla="*/ 173481 w 210014"/>
              <a:gd name="connsiteY83" fmla="*/ 188119 h 266700"/>
              <a:gd name="connsiteX84" fmla="*/ 30130 w 210014"/>
              <a:gd name="connsiteY84" fmla="*/ 63246 h 266700"/>
              <a:gd name="connsiteX85" fmla="*/ 26034 w 210014"/>
              <a:gd name="connsiteY85" fmla="*/ 65627 h 266700"/>
              <a:gd name="connsiteX86" fmla="*/ 23748 w 210014"/>
              <a:gd name="connsiteY86" fmla="*/ 65056 h 266700"/>
              <a:gd name="connsiteX87" fmla="*/ 14414 w 210014"/>
              <a:gd name="connsiteY87" fmla="*/ 59627 h 266700"/>
              <a:gd name="connsiteX88" fmla="*/ 12318 w 210014"/>
              <a:gd name="connsiteY88" fmla="*/ 56769 h 266700"/>
              <a:gd name="connsiteX89" fmla="*/ 12794 w 210014"/>
              <a:gd name="connsiteY89" fmla="*/ 53245 h 266700"/>
              <a:gd name="connsiteX90" fmla="*/ 15557 w 210014"/>
              <a:gd name="connsiteY90" fmla="*/ 51054 h 266700"/>
              <a:gd name="connsiteX91" fmla="*/ 19081 w 210014"/>
              <a:gd name="connsiteY91" fmla="*/ 51530 h 266700"/>
              <a:gd name="connsiteX92" fmla="*/ 28320 w 210014"/>
              <a:gd name="connsiteY92" fmla="*/ 56864 h 266700"/>
              <a:gd name="connsiteX93" fmla="*/ 30130 w 210014"/>
              <a:gd name="connsiteY93" fmla="*/ 63246 h 266700"/>
              <a:gd name="connsiteX94" fmla="*/ 197770 w 210014"/>
              <a:gd name="connsiteY94" fmla="*/ 156305 h 266700"/>
              <a:gd name="connsiteX95" fmla="*/ 197294 w 210014"/>
              <a:gd name="connsiteY95" fmla="*/ 159830 h 266700"/>
              <a:gd name="connsiteX96" fmla="*/ 190912 w 210014"/>
              <a:gd name="connsiteY96" fmla="*/ 161544 h 266700"/>
              <a:gd name="connsiteX97" fmla="*/ 181577 w 210014"/>
              <a:gd name="connsiteY97" fmla="*/ 156210 h 266700"/>
              <a:gd name="connsiteX98" fmla="*/ 179387 w 210014"/>
              <a:gd name="connsiteY98" fmla="*/ 153353 h 266700"/>
              <a:gd name="connsiteX99" fmla="*/ 179863 w 210014"/>
              <a:gd name="connsiteY99" fmla="*/ 149828 h 266700"/>
              <a:gd name="connsiteX100" fmla="*/ 183863 w 210014"/>
              <a:gd name="connsiteY100" fmla="*/ 147542 h 266700"/>
              <a:gd name="connsiteX101" fmla="*/ 186149 w 210014"/>
              <a:gd name="connsiteY101" fmla="*/ 148114 h 266700"/>
              <a:gd name="connsiteX102" fmla="*/ 195484 w 210014"/>
              <a:gd name="connsiteY102" fmla="*/ 153448 h 266700"/>
              <a:gd name="connsiteX103" fmla="*/ 197770 w 210014"/>
              <a:gd name="connsiteY103" fmla="*/ 156305 h 266700"/>
              <a:gd name="connsiteX104" fmla="*/ 126 w 210014"/>
              <a:gd name="connsiteY104" fmla="*/ 88011 h 266700"/>
              <a:gd name="connsiteX105" fmla="*/ 2031 w 210014"/>
              <a:gd name="connsiteY105" fmla="*/ 84963 h 266700"/>
              <a:gd name="connsiteX106" fmla="*/ 5460 w 210014"/>
              <a:gd name="connsiteY106" fmla="*/ 84201 h 266700"/>
              <a:gd name="connsiteX107" fmla="*/ 16033 w 210014"/>
              <a:gd name="connsiteY107" fmla="*/ 86106 h 266700"/>
              <a:gd name="connsiteX108" fmla="*/ 19081 w 210014"/>
              <a:gd name="connsiteY108" fmla="*/ 88011 h 266700"/>
              <a:gd name="connsiteX109" fmla="*/ 19843 w 210014"/>
              <a:gd name="connsiteY109" fmla="*/ 91440 h 266700"/>
              <a:gd name="connsiteX110" fmla="*/ 14509 w 210014"/>
              <a:gd name="connsiteY110" fmla="*/ 95250 h 266700"/>
              <a:gd name="connsiteX111" fmla="*/ 3841 w 210014"/>
              <a:gd name="connsiteY111" fmla="*/ 93440 h 266700"/>
              <a:gd name="connsiteX112" fmla="*/ 793 w 210014"/>
              <a:gd name="connsiteY112" fmla="*/ 91535 h 266700"/>
              <a:gd name="connsiteX113" fmla="*/ 126 w 210014"/>
              <a:gd name="connsiteY113" fmla="*/ 88011 h 266700"/>
              <a:gd name="connsiteX114" fmla="*/ 190245 w 210014"/>
              <a:gd name="connsiteY114" fmla="*/ 121539 h 266700"/>
              <a:gd name="connsiteX115" fmla="*/ 192150 w 210014"/>
              <a:gd name="connsiteY115" fmla="*/ 118491 h 266700"/>
              <a:gd name="connsiteX116" fmla="*/ 194722 w 210014"/>
              <a:gd name="connsiteY116" fmla="*/ 117634 h 266700"/>
              <a:gd name="connsiteX117" fmla="*/ 195579 w 210014"/>
              <a:gd name="connsiteY117" fmla="*/ 117729 h 266700"/>
              <a:gd name="connsiteX118" fmla="*/ 206152 w 210014"/>
              <a:gd name="connsiteY118" fmla="*/ 119634 h 266700"/>
              <a:gd name="connsiteX119" fmla="*/ 209962 w 210014"/>
              <a:gd name="connsiteY119" fmla="*/ 124968 h 266700"/>
              <a:gd name="connsiteX120" fmla="*/ 204628 w 210014"/>
              <a:gd name="connsiteY120" fmla="*/ 128778 h 266700"/>
              <a:gd name="connsiteX121" fmla="*/ 194055 w 210014"/>
              <a:gd name="connsiteY121" fmla="*/ 126873 h 266700"/>
              <a:gd name="connsiteX122" fmla="*/ 190245 w 210014"/>
              <a:gd name="connsiteY122" fmla="*/ 121539 h 266700"/>
              <a:gd name="connsiteX123" fmla="*/ 3841 w 210014"/>
              <a:gd name="connsiteY123" fmla="*/ 119634 h 266700"/>
              <a:gd name="connsiteX124" fmla="*/ 14414 w 210014"/>
              <a:gd name="connsiteY124" fmla="*/ 117729 h 266700"/>
              <a:gd name="connsiteX125" fmla="*/ 15271 w 210014"/>
              <a:gd name="connsiteY125" fmla="*/ 117634 h 266700"/>
              <a:gd name="connsiteX126" fmla="*/ 17843 w 210014"/>
              <a:gd name="connsiteY126" fmla="*/ 118491 h 266700"/>
              <a:gd name="connsiteX127" fmla="*/ 19748 w 210014"/>
              <a:gd name="connsiteY127" fmla="*/ 121539 h 266700"/>
              <a:gd name="connsiteX128" fmla="*/ 19081 w 210014"/>
              <a:gd name="connsiteY128" fmla="*/ 125063 h 266700"/>
              <a:gd name="connsiteX129" fmla="*/ 16033 w 210014"/>
              <a:gd name="connsiteY129" fmla="*/ 126968 h 266700"/>
              <a:gd name="connsiteX130" fmla="*/ 5460 w 210014"/>
              <a:gd name="connsiteY130" fmla="*/ 128873 h 266700"/>
              <a:gd name="connsiteX131" fmla="*/ 126 w 210014"/>
              <a:gd name="connsiteY131" fmla="*/ 125063 h 266700"/>
              <a:gd name="connsiteX132" fmla="*/ 888 w 210014"/>
              <a:gd name="connsiteY132" fmla="*/ 121634 h 266700"/>
              <a:gd name="connsiteX133" fmla="*/ 3841 w 210014"/>
              <a:gd name="connsiteY133" fmla="*/ 119634 h 266700"/>
              <a:gd name="connsiteX134" fmla="*/ 193960 w 210014"/>
              <a:gd name="connsiteY134" fmla="*/ 86106 h 266700"/>
              <a:gd name="connsiteX135" fmla="*/ 204533 w 210014"/>
              <a:gd name="connsiteY135" fmla="*/ 84201 h 266700"/>
              <a:gd name="connsiteX136" fmla="*/ 207962 w 210014"/>
              <a:gd name="connsiteY136" fmla="*/ 84963 h 266700"/>
              <a:gd name="connsiteX137" fmla="*/ 209867 w 210014"/>
              <a:gd name="connsiteY137" fmla="*/ 87916 h 266700"/>
              <a:gd name="connsiteX138" fmla="*/ 206057 w 210014"/>
              <a:gd name="connsiteY138" fmla="*/ 93250 h 266700"/>
              <a:gd name="connsiteX139" fmla="*/ 195579 w 210014"/>
              <a:gd name="connsiteY139" fmla="*/ 95250 h 266700"/>
              <a:gd name="connsiteX140" fmla="*/ 190150 w 210014"/>
              <a:gd name="connsiteY140" fmla="*/ 91440 h 266700"/>
              <a:gd name="connsiteX141" fmla="*/ 193960 w 210014"/>
              <a:gd name="connsiteY141" fmla="*/ 86106 h 266700"/>
              <a:gd name="connsiteX142" fmla="*/ 28415 w 210014"/>
              <a:gd name="connsiteY142" fmla="*/ 156115 h 266700"/>
              <a:gd name="connsiteX143" fmla="*/ 19081 w 210014"/>
              <a:gd name="connsiteY143" fmla="*/ 161544 h 266700"/>
              <a:gd name="connsiteX144" fmla="*/ 12794 w 210014"/>
              <a:gd name="connsiteY144" fmla="*/ 159830 h 266700"/>
              <a:gd name="connsiteX145" fmla="*/ 12318 w 210014"/>
              <a:gd name="connsiteY145" fmla="*/ 156305 h 266700"/>
              <a:gd name="connsiteX146" fmla="*/ 14509 w 210014"/>
              <a:gd name="connsiteY146" fmla="*/ 153448 h 266700"/>
              <a:gd name="connsiteX147" fmla="*/ 23748 w 210014"/>
              <a:gd name="connsiteY147" fmla="*/ 148114 h 266700"/>
              <a:gd name="connsiteX148" fmla="*/ 23748 w 210014"/>
              <a:gd name="connsiteY148" fmla="*/ 148114 h 266700"/>
              <a:gd name="connsiteX149" fmla="*/ 26034 w 210014"/>
              <a:gd name="connsiteY149" fmla="*/ 147447 h 266700"/>
              <a:gd name="connsiteX150" fmla="*/ 27177 w 210014"/>
              <a:gd name="connsiteY150" fmla="*/ 147638 h 266700"/>
              <a:gd name="connsiteX151" fmla="*/ 30035 w 210014"/>
              <a:gd name="connsiteY151" fmla="*/ 149828 h 266700"/>
              <a:gd name="connsiteX152" fmla="*/ 30511 w 210014"/>
              <a:gd name="connsiteY152" fmla="*/ 153353 h 266700"/>
              <a:gd name="connsiteX153" fmla="*/ 28415 w 210014"/>
              <a:gd name="connsiteY153" fmla="*/ 156115 h 266700"/>
              <a:gd name="connsiteX154" fmla="*/ 195579 w 210014"/>
              <a:gd name="connsiteY154" fmla="*/ 59627 h 266700"/>
              <a:gd name="connsiteX155" fmla="*/ 186340 w 210014"/>
              <a:gd name="connsiteY155" fmla="*/ 64961 h 266700"/>
              <a:gd name="connsiteX156" fmla="*/ 179958 w 210014"/>
              <a:gd name="connsiteY156" fmla="*/ 63246 h 266700"/>
              <a:gd name="connsiteX157" fmla="*/ 179482 w 210014"/>
              <a:gd name="connsiteY157" fmla="*/ 59722 h 266700"/>
              <a:gd name="connsiteX158" fmla="*/ 181673 w 210014"/>
              <a:gd name="connsiteY158" fmla="*/ 56864 h 266700"/>
              <a:gd name="connsiteX159" fmla="*/ 191007 w 210014"/>
              <a:gd name="connsiteY159" fmla="*/ 51530 h 266700"/>
              <a:gd name="connsiteX160" fmla="*/ 193293 w 210014"/>
              <a:gd name="connsiteY160" fmla="*/ 50864 h 266700"/>
              <a:gd name="connsiteX161" fmla="*/ 194531 w 210014"/>
              <a:gd name="connsiteY161" fmla="*/ 51054 h 266700"/>
              <a:gd name="connsiteX162" fmla="*/ 197389 w 210014"/>
              <a:gd name="connsiteY162" fmla="*/ 53245 h 266700"/>
              <a:gd name="connsiteX163" fmla="*/ 197865 w 210014"/>
              <a:gd name="connsiteY163" fmla="*/ 56769 h 266700"/>
              <a:gd name="connsiteX164" fmla="*/ 195579 w 210014"/>
              <a:gd name="connsiteY164" fmla="*/ 59627 h 266700"/>
              <a:gd name="connsiteX165" fmla="*/ 49942 w 210014"/>
              <a:gd name="connsiteY165" fmla="*/ 179356 h 266700"/>
              <a:gd name="connsiteX166" fmla="*/ 43084 w 210014"/>
              <a:gd name="connsiteY166" fmla="*/ 187547 h 266700"/>
              <a:gd name="connsiteX167" fmla="*/ 36512 w 210014"/>
              <a:gd name="connsiteY167" fmla="*/ 188119 h 266700"/>
              <a:gd name="connsiteX168" fmla="*/ 35940 w 210014"/>
              <a:gd name="connsiteY168" fmla="*/ 181547 h 266700"/>
              <a:gd name="connsiteX169" fmla="*/ 42893 w 210014"/>
              <a:gd name="connsiteY169" fmla="*/ 173355 h 266700"/>
              <a:gd name="connsiteX170" fmla="*/ 49466 w 210014"/>
              <a:gd name="connsiteY170" fmla="*/ 172784 h 266700"/>
              <a:gd name="connsiteX171" fmla="*/ 49942 w 210014"/>
              <a:gd name="connsiteY171" fmla="*/ 179356 h 266700"/>
              <a:gd name="connsiteX172" fmla="*/ 174053 w 210014"/>
              <a:gd name="connsiteY172" fmla="*/ 31433 h 266700"/>
              <a:gd name="connsiteX173" fmla="*/ 167195 w 210014"/>
              <a:gd name="connsiteY173" fmla="*/ 39624 h 266700"/>
              <a:gd name="connsiteX174" fmla="*/ 160622 w 210014"/>
              <a:gd name="connsiteY174" fmla="*/ 40195 h 266700"/>
              <a:gd name="connsiteX175" fmla="*/ 159003 w 210014"/>
              <a:gd name="connsiteY175" fmla="*/ 37052 h 266700"/>
              <a:gd name="connsiteX176" fmla="*/ 160051 w 210014"/>
              <a:gd name="connsiteY176" fmla="*/ 33623 h 266700"/>
              <a:gd name="connsiteX177" fmla="*/ 166909 w 210014"/>
              <a:gd name="connsiteY177" fmla="*/ 25432 h 266700"/>
              <a:gd name="connsiteX178" fmla="*/ 170433 w 210014"/>
              <a:gd name="connsiteY178" fmla="*/ 23813 h 266700"/>
              <a:gd name="connsiteX179" fmla="*/ 173386 w 210014"/>
              <a:gd name="connsiteY179" fmla="*/ 24860 h 266700"/>
              <a:gd name="connsiteX180" fmla="*/ 175005 w 210014"/>
              <a:gd name="connsiteY180" fmla="*/ 28004 h 266700"/>
              <a:gd name="connsiteX181" fmla="*/ 174053 w 210014"/>
              <a:gd name="connsiteY181" fmla="*/ 31433 h 266700"/>
              <a:gd name="connsiteX182" fmla="*/ 144049 w 210014"/>
              <a:gd name="connsiteY182" fmla="*/ 8858 h 266700"/>
              <a:gd name="connsiteX183" fmla="*/ 144239 w 210014"/>
              <a:gd name="connsiteY183" fmla="*/ 12383 h 266700"/>
              <a:gd name="connsiteX184" fmla="*/ 140620 w 210014"/>
              <a:gd name="connsiteY184" fmla="*/ 22479 h 266700"/>
              <a:gd name="connsiteX185" fmla="*/ 134714 w 210014"/>
              <a:gd name="connsiteY185" fmla="*/ 25241 h 266700"/>
              <a:gd name="connsiteX186" fmla="*/ 132047 w 210014"/>
              <a:gd name="connsiteY186" fmla="*/ 22860 h 266700"/>
              <a:gd name="connsiteX187" fmla="*/ 131857 w 210014"/>
              <a:gd name="connsiteY187" fmla="*/ 19336 h 266700"/>
              <a:gd name="connsiteX188" fmla="*/ 135476 w 210014"/>
              <a:gd name="connsiteY188" fmla="*/ 9239 h 266700"/>
              <a:gd name="connsiteX189" fmla="*/ 137858 w 210014"/>
              <a:gd name="connsiteY189" fmla="*/ 6668 h 266700"/>
              <a:gd name="connsiteX190" fmla="*/ 141382 w 210014"/>
              <a:gd name="connsiteY190" fmla="*/ 6477 h 266700"/>
              <a:gd name="connsiteX191" fmla="*/ 144049 w 210014"/>
              <a:gd name="connsiteY191" fmla="*/ 885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10014" h="266700">
                <a:moveTo>
                  <a:pt x="179101" y="109252"/>
                </a:moveTo>
                <a:cubicBezTo>
                  <a:pt x="179101" y="66008"/>
                  <a:pt x="146525" y="32195"/>
                  <a:pt x="104996" y="32195"/>
                </a:cubicBezTo>
                <a:cubicBezTo>
                  <a:pt x="63467" y="32195"/>
                  <a:pt x="30892" y="66008"/>
                  <a:pt x="30892" y="109252"/>
                </a:cubicBezTo>
                <a:cubicBezTo>
                  <a:pt x="30892" y="125349"/>
                  <a:pt x="38131" y="142399"/>
                  <a:pt x="51656" y="158687"/>
                </a:cubicBezTo>
                <a:lnTo>
                  <a:pt x="53180" y="160496"/>
                </a:lnTo>
                <a:cubicBezTo>
                  <a:pt x="63182" y="172022"/>
                  <a:pt x="73373" y="186119"/>
                  <a:pt x="73469" y="203073"/>
                </a:cubicBezTo>
                <a:lnTo>
                  <a:pt x="73469" y="203835"/>
                </a:lnTo>
                <a:lnTo>
                  <a:pt x="67563" y="203835"/>
                </a:lnTo>
                <a:cubicBezTo>
                  <a:pt x="64991" y="203835"/>
                  <a:pt x="62896" y="205931"/>
                  <a:pt x="62896" y="208502"/>
                </a:cubicBezTo>
                <a:lnTo>
                  <a:pt x="62896" y="240506"/>
                </a:lnTo>
                <a:cubicBezTo>
                  <a:pt x="62896" y="243078"/>
                  <a:pt x="64991" y="245174"/>
                  <a:pt x="67563" y="245174"/>
                </a:cubicBezTo>
                <a:lnTo>
                  <a:pt x="79279" y="245174"/>
                </a:lnTo>
                <a:lnTo>
                  <a:pt x="79374" y="245745"/>
                </a:lnTo>
                <a:cubicBezTo>
                  <a:pt x="81851" y="257842"/>
                  <a:pt x="92614" y="266700"/>
                  <a:pt x="104996" y="266700"/>
                </a:cubicBezTo>
                <a:cubicBezTo>
                  <a:pt x="117474" y="266700"/>
                  <a:pt x="128237" y="257842"/>
                  <a:pt x="130619" y="245555"/>
                </a:cubicBezTo>
                <a:lnTo>
                  <a:pt x="130714" y="244983"/>
                </a:lnTo>
                <a:lnTo>
                  <a:pt x="142430" y="244983"/>
                </a:lnTo>
                <a:cubicBezTo>
                  <a:pt x="145097" y="244983"/>
                  <a:pt x="147192" y="242888"/>
                  <a:pt x="147192" y="240316"/>
                </a:cubicBezTo>
                <a:lnTo>
                  <a:pt x="147192" y="208407"/>
                </a:lnTo>
                <a:cubicBezTo>
                  <a:pt x="147192" y="206502"/>
                  <a:pt x="146049" y="204883"/>
                  <a:pt x="144335" y="204121"/>
                </a:cubicBezTo>
                <a:cubicBezTo>
                  <a:pt x="143763" y="203835"/>
                  <a:pt x="143096" y="203740"/>
                  <a:pt x="142430" y="203740"/>
                </a:cubicBezTo>
                <a:lnTo>
                  <a:pt x="82803" y="203740"/>
                </a:lnTo>
                <a:lnTo>
                  <a:pt x="82803" y="202978"/>
                </a:lnTo>
                <a:cubicBezTo>
                  <a:pt x="82708" y="182785"/>
                  <a:pt x="70706" y="166402"/>
                  <a:pt x="60229" y="154400"/>
                </a:cubicBezTo>
                <a:lnTo>
                  <a:pt x="58705" y="152686"/>
                </a:lnTo>
                <a:cubicBezTo>
                  <a:pt x="50228" y="142494"/>
                  <a:pt x="40131" y="126778"/>
                  <a:pt x="40131" y="109252"/>
                </a:cubicBezTo>
                <a:cubicBezTo>
                  <a:pt x="40131" y="71247"/>
                  <a:pt x="68611" y="41529"/>
                  <a:pt x="104996" y="41529"/>
                </a:cubicBezTo>
                <a:cubicBezTo>
                  <a:pt x="141382" y="41529"/>
                  <a:pt x="169862" y="71247"/>
                  <a:pt x="169862" y="109252"/>
                </a:cubicBezTo>
                <a:cubicBezTo>
                  <a:pt x="169862" y="126778"/>
                  <a:pt x="159765" y="142494"/>
                  <a:pt x="151288" y="152686"/>
                </a:cubicBezTo>
                <a:lnTo>
                  <a:pt x="149764" y="154400"/>
                </a:lnTo>
                <a:cubicBezTo>
                  <a:pt x="143477" y="161735"/>
                  <a:pt x="138905" y="167926"/>
                  <a:pt x="135381" y="174117"/>
                </a:cubicBezTo>
                <a:cubicBezTo>
                  <a:pt x="134810" y="175165"/>
                  <a:pt x="134619" y="176498"/>
                  <a:pt x="135000" y="177641"/>
                </a:cubicBezTo>
                <a:cubicBezTo>
                  <a:pt x="135381" y="178880"/>
                  <a:pt x="136143" y="179832"/>
                  <a:pt x="137191" y="180404"/>
                </a:cubicBezTo>
                <a:cubicBezTo>
                  <a:pt x="139382" y="181642"/>
                  <a:pt x="142239" y="180880"/>
                  <a:pt x="143477" y="178594"/>
                </a:cubicBezTo>
                <a:cubicBezTo>
                  <a:pt x="146621" y="172974"/>
                  <a:pt x="150907" y="167164"/>
                  <a:pt x="156812" y="160401"/>
                </a:cubicBezTo>
                <a:lnTo>
                  <a:pt x="158336" y="158591"/>
                </a:lnTo>
                <a:cubicBezTo>
                  <a:pt x="171957" y="142399"/>
                  <a:pt x="179101" y="125349"/>
                  <a:pt x="179101" y="109252"/>
                </a:cubicBezTo>
                <a:close/>
                <a:moveTo>
                  <a:pt x="120903" y="245936"/>
                </a:moveTo>
                <a:cubicBezTo>
                  <a:pt x="118617" y="252794"/>
                  <a:pt x="112235" y="257366"/>
                  <a:pt x="105092" y="257366"/>
                </a:cubicBezTo>
                <a:cubicBezTo>
                  <a:pt x="97948" y="257366"/>
                  <a:pt x="91566" y="252794"/>
                  <a:pt x="89280" y="245936"/>
                </a:cubicBezTo>
                <a:lnTo>
                  <a:pt x="88994" y="244983"/>
                </a:lnTo>
                <a:lnTo>
                  <a:pt x="121379" y="244983"/>
                </a:lnTo>
                <a:lnTo>
                  <a:pt x="120903" y="245936"/>
                </a:lnTo>
                <a:close/>
                <a:moveTo>
                  <a:pt x="137858" y="213074"/>
                </a:moveTo>
                <a:lnTo>
                  <a:pt x="137858" y="235744"/>
                </a:lnTo>
                <a:lnTo>
                  <a:pt x="72230" y="235744"/>
                </a:lnTo>
                <a:lnTo>
                  <a:pt x="72230" y="213074"/>
                </a:lnTo>
                <a:lnTo>
                  <a:pt x="137858" y="213074"/>
                </a:lnTo>
                <a:close/>
                <a:moveTo>
                  <a:pt x="109664" y="4667"/>
                </a:moveTo>
                <a:lnTo>
                  <a:pt x="109664" y="15431"/>
                </a:lnTo>
                <a:cubicBezTo>
                  <a:pt x="109664" y="18002"/>
                  <a:pt x="107568" y="20098"/>
                  <a:pt x="104996" y="20098"/>
                </a:cubicBezTo>
                <a:cubicBezTo>
                  <a:pt x="102425" y="20098"/>
                  <a:pt x="100329" y="18002"/>
                  <a:pt x="100329" y="15431"/>
                </a:cubicBezTo>
                <a:lnTo>
                  <a:pt x="100329" y="4667"/>
                </a:lnTo>
                <a:cubicBezTo>
                  <a:pt x="100329" y="2096"/>
                  <a:pt x="102425" y="0"/>
                  <a:pt x="104996" y="0"/>
                </a:cubicBezTo>
                <a:cubicBezTo>
                  <a:pt x="107568" y="0"/>
                  <a:pt x="109664" y="2096"/>
                  <a:pt x="109664" y="4667"/>
                </a:cubicBezTo>
                <a:close/>
                <a:moveTo>
                  <a:pt x="74516" y="9239"/>
                </a:moveTo>
                <a:lnTo>
                  <a:pt x="78231" y="19336"/>
                </a:lnTo>
                <a:cubicBezTo>
                  <a:pt x="78612" y="20479"/>
                  <a:pt x="78612" y="21717"/>
                  <a:pt x="78041" y="22860"/>
                </a:cubicBezTo>
                <a:cubicBezTo>
                  <a:pt x="77564" y="23908"/>
                  <a:pt x="76612" y="24765"/>
                  <a:pt x="75469" y="25241"/>
                </a:cubicBezTo>
                <a:cubicBezTo>
                  <a:pt x="72992" y="26099"/>
                  <a:pt x="70325" y="24765"/>
                  <a:pt x="69468" y="22479"/>
                </a:cubicBezTo>
                <a:lnTo>
                  <a:pt x="65753" y="12383"/>
                </a:lnTo>
                <a:cubicBezTo>
                  <a:pt x="65372" y="11239"/>
                  <a:pt x="65468" y="9906"/>
                  <a:pt x="65944" y="8858"/>
                </a:cubicBezTo>
                <a:cubicBezTo>
                  <a:pt x="66515" y="7715"/>
                  <a:pt x="67373" y="6858"/>
                  <a:pt x="68611" y="6382"/>
                </a:cubicBezTo>
                <a:cubicBezTo>
                  <a:pt x="69087" y="6191"/>
                  <a:pt x="69659" y="6096"/>
                  <a:pt x="70230" y="6096"/>
                </a:cubicBezTo>
                <a:cubicBezTo>
                  <a:pt x="70897" y="6096"/>
                  <a:pt x="71564" y="6287"/>
                  <a:pt x="72230" y="6572"/>
                </a:cubicBezTo>
                <a:cubicBezTo>
                  <a:pt x="73278" y="7144"/>
                  <a:pt x="74135" y="8001"/>
                  <a:pt x="74516" y="9239"/>
                </a:cubicBezTo>
                <a:close/>
                <a:moveTo>
                  <a:pt x="36512" y="24955"/>
                </a:moveTo>
                <a:cubicBezTo>
                  <a:pt x="38512" y="23336"/>
                  <a:pt x="41465" y="23527"/>
                  <a:pt x="43084" y="25527"/>
                </a:cubicBezTo>
                <a:lnTo>
                  <a:pt x="49942" y="33719"/>
                </a:lnTo>
                <a:cubicBezTo>
                  <a:pt x="51561" y="35719"/>
                  <a:pt x="51371" y="38576"/>
                  <a:pt x="49370" y="40291"/>
                </a:cubicBezTo>
                <a:cubicBezTo>
                  <a:pt x="47465" y="41815"/>
                  <a:pt x="44417" y="41529"/>
                  <a:pt x="42893" y="39719"/>
                </a:cubicBezTo>
                <a:lnTo>
                  <a:pt x="35940" y="31433"/>
                </a:lnTo>
                <a:cubicBezTo>
                  <a:pt x="34321" y="29528"/>
                  <a:pt x="34607" y="26575"/>
                  <a:pt x="36512" y="24955"/>
                </a:cubicBezTo>
                <a:close/>
                <a:moveTo>
                  <a:pt x="173481" y="188119"/>
                </a:moveTo>
                <a:cubicBezTo>
                  <a:pt x="171576" y="189738"/>
                  <a:pt x="168528" y="189452"/>
                  <a:pt x="166909" y="187547"/>
                </a:cubicBezTo>
                <a:lnTo>
                  <a:pt x="160051" y="179356"/>
                </a:lnTo>
                <a:cubicBezTo>
                  <a:pt x="159289" y="178403"/>
                  <a:pt x="158908" y="177165"/>
                  <a:pt x="159003" y="176022"/>
                </a:cubicBezTo>
                <a:cubicBezTo>
                  <a:pt x="159098" y="174784"/>
                  <a:pt x="159670" y="173641"/>
                  <a:pt x="160622" y="172879"/>
                </a:cubicBezTo>
                <a:cubicBezTo>
                  <a:pt x="161480" y="172117"/>
                  <a:pt x="162527" y="171831"/>
                  <a:pt x="163575" y="171831"/>
                </a:cubicBezTo>
                <a:cubicBezTo>
                  <a:pt x="163670" y="171831"/>
                  <a:pt x="163861" y="171831"/>
                  <a:pt x="163956" y="171831"/>
                </a:cubicBezTo>
                <a:cubicBezTo>
                  <a:pt x="165194" y="171926"/>
                  <a:pt x="166337" y="172498"/>
                  <a:pt x="167099" y="173450"/>
                </a:cubicBezTo>
                <a:lnTo>
                  <a:pt x="173957" y="181642"/>
                </a:lnTo>
                <a:cubicBezTo>
                  <a:pt x="174719" y="182594"/>
                  <a:pt x="175100" y="183833"/>
                  <a:pt x="175005" y="184976"/>
                </a:cubicBezTo>
                <a:cubicBezTo>
                  <a:pt x="175005" y="186214"/>
                  <a:pt x="174434" y="187357"/>
                  <a:pt x="173481" y="188119"/>
                </a:cubicBezTo>
                <a:close/>
                <a:moveTo>
                  <a:pt x="30130" y="63246"/>
                </a:moveTo>
                <a:cubicBezTo>
                  <a:pt x="29273" y="64675"/>
                  <a:pt x="27749" y="65627"/>
                  <a:pt x="26034" y="65627"/>
                </a:cubicBezTo>
                <a:cubicBezTo>
                  <a:pt x="25177" y="65627"/>
                  <a:pt x="24415" y="65437"/>
                  <a:pt x="23748" y="65056"/>
                </a:cubicBezTo>
                <a:lnTo>
                  <a:pt x="14414" y="59627"/>
                </a:lnTo>
                <a:cubicBezTo>
                  <a:pt x="13366" y="58960"/>
                  <a:pt x="12604" y="58007"/>
                  <a:pt x="12318" y="56769"/>
                </a:cubicBezTo>
                <a:cubicBezTo>
                  <a:pt x="11937" y="55626"/>
                  <a:pt x="12128" y="54388"/>
                  <a:pt x="12794" y="53245"/>
                </a:cubicBezTo>
                <a:cubicBezTo>
                  <a:pt x="13366" y="52197"/>
                  <a:pt x="14414" y="51435"/>
                  <a:pt x="15557" y="51054"/>
                </a:cubicBezTo>
                <a:cubicBezTo>
                  <a:pt x="16795" y="50768"/>
                  <a:pt x="18033" y="50959"/>
                  <a:pt x="19081" y="51530"/>
                </a:cubicBezTo>
                <a:lnTo>
                  <a:pt x="28320" y="56864"/>
                </a:lnTo>
                <a:cubicBezTo>
                  <a:pt x="30606" y="58198"/>
                  <a:pt x="31368" y="61055"/>
                  <a:pt x="30130" y="63246"/>
                </a:cubicBezTo>
                <a:close/>
                <a:moveTo>
                  <a:pt x="197770" y="156305"/>
                </a:moveTo>
                <a:cubicBezTo>
                  <a:pt x="198056" y="157544"/>
                  <a:pt x="197960" y="158782"/>
                  <a:pt x="197294" y="159830"/>
                </a:cubicBezTo>
                <a:cubicBezTo>
                  <a:pt x="196055" y="161925"/>
                  <a:pt x="193103" y="162782"/>
                  <a:pt x="190912" y="161544"/>
                </a:cubicBezTo>
                <a:lnTo>
                  <a:pt x="181577" y="156210"/>
                </a:lnTo>
                <a:cubicBezTo>
                  <a:pt x="180530" y="155639"/>
                  <a:pt x="179768" y="154591"/>
                  <a:pt x="179387" y="153353"/>
                </a:cubicBezTo>
                <a:cubicBezTo>
                  <a:pt x="179101" y="152114"/>
                  <a:pt x="179196" y="150876"/>
                  <a:pt x="179863" y="149828"/>
                </a:cubicBezTo>
                <a:cubicBezTo>
                  <a:pt x="180720" y="148304"/>
                  <a:pt x="182244" y="147542"/>
                  <a:pt x="183863" y="147542"/>
                </a:cubicBezTo>
                <a:cubicBezTo>
                  <a:pt x="184625" y="147542"/>
                  <a:pt x="185483" y="147733"/>
                  <a:pt x="186149" y="148114"/>
                </a:cubicBezTo>
                <a:lnTo>
                  <a:pt x="195484" y="153448"/>
                </a:lnTo>
                <a:cubicBezTo>
                  <a:pt x="196627" y="154115"/>
                  <a:pt x="197389" y="155067"/>
                  <a:pt x="197770" y="156305"/>
                </a:cubicBezTo>
                <a:close/>
                <a:moveTo>
                  <a:pt x="126" y="88011"/>
                </a:moveTo>
                <a:cubicBezTo>
                  <a:pt x="317" y="86773"/>
                  <a:pt x="983" y="85725"/>
                  <a:pt x="2031" y="84963"/>
                </a:cubicBezTo>
                <a:cubicBezTo>
                  <a:pt x="3079" y="84296"/>
                  <a:pt x="4317" y="84011"/>
                  <a:pt x="5460" y="84201"/>
                </a:cubicBezTo>
                <a:lnTo>
                  <a:pt x="16033" y="86106"/>
                </a:lnTo>
                <a:cubicBezTo>
                  <a:pt x="17271" y="86392"/>
                  <a:pt x="18319" y="87059"/>
                  <a:pt x="19081" y="88011"/>
                </a:cubicBezTo>
                <a:cubicBezTo>
                  <a:pt x="19748" y="89059"/>
                  <a:pt x="20033" y="90297"/>
                  <a:pt x="19843" y="91440"/>
                </a:cubicBezTo>
                <a:cubicBezTo>
                  <a:pt x="19367" y="93917"/>
                  <a:pt x="16985" y="95631"/>
                  <a:pt x="14509" y="95250"/>
                </a:cubicBezTo>
                <a:lnTo>
                  <a:pt x="3841" y="93440"/>
                </a:lnTo>
                <a:cubicBezTo>
                  <a:pt x="2603" y="93250"/>
                  <a:pt x="1555" y="92583"/>
                  <a:pt x="793" y="91535"/>
                </a:cubicBezTo>
                <a:cubicBezTo>
                  <a:pt x="31" y="90488"/>
                  <a:pt x="-160" y="89249"/>
                  <a:pt x="126" y="88011"/>
                </a:cubicBezTo>
                <a:close/>
                <a:moveTo>
                  <a:pt x="190245" y="121539"/>
                </a:moveTo>
                <a:cubicBezTo>
                  <a:pt x="190436" y="120301"/>
                  <a:pt x="191198" y="119253"/>
                  <a:pt x="192150" y="118491"/>
                </a:cubicBezTo>
                <a:cubicBezTo>
                  <a:pt x="192912" y="117920"/>
                  <a:pt x="193865" y="117634"/>
                  <a:pt x="194722" y="117634"/>
                </a:cubicBezTo>
                <a:cubicBezTo>
                  <a:pt x="195008" y="117634"/>
                  <a:pt x="195293" y="117634"/>
                  <a:pt x="195579" y="117729"/>
                </a:cubicBezTo>
                <a:lnTo>
                  <a:pt x="206152" y="119634"/>
                </a:lnTo>
                <a:cubicBezTo>
                  <a:pt x="208628" y="120110"/>
                  <a:pt x="210343" y="122492"/>
                  <a:pt x="209962" y="124968"/>
                </a:cubicBezTo>
                <a:cubicBezTo>
                  <a:pt x="209486" y="127445"/>
                  <a:pt x="207104" y="129159"/>
                  <a:pt x="204628" y="128778"/>
                </a:cubicBezTo>
                <a:lnTo>
                  <a:pt x="194055" y="126873"/>
                </a:lnTo>
                <a:cubicBezTo>
                  <a:pt x="191483" y="126492"/>
                  <a:pt x="189769" y="124111"/>
                  <a:pt x="190245" y="121539"/>
                </a:cubicBezTo>
                <a:close/>
                <a:moveTo>
                  <a:pt x="3841" y="119634"/>
                </a:moveTo>
                <a:lnTo>
                  <a:pt x="14414" y="117729"/>
                </a:lnTo>
                <a:cubicBezTo>
                  <a:pt x="14699" y="117634"/>
                  <a:pt x="14985" y="117634"/>
                  <a:pt x="15271" y="117634"/>
                </a:cubicBezTo>
                <a:cubicBezTo>
                  <a:pt x="16223" y="117634"/>
                  <a:pt x="17081" y="117920"/>
                  <a:pt x="17843" y="118491"/>
                </a:cubicBezTo>
                <a:cubicBezTo>
                  <a:pt x="18890" y="119158"/>
                  <a:pt x="19557" y="120301"/>
                  <a:pt x="19748" y="121539"/>
                </a:cubicBezTo>
                <a:cubicBezTo>
                  <a:pt x="20033" y="122777"/>
                  <a:pt x="19748" y="124016"/>
                  <a:pt x="19081" y="125063"/>
                </a:cubicBezTo>
                <a:cubicBezTo>
                  <a:pt x="18414" y="126111"/>
                  <a:pt x="17271" y="126778"/>
                  <a:pt x="16033" y="126968"/>
                </a:cubicBezTo>
                <a:lnTo>
                  <a:pt x="5460" y="128873"/>
                </a:lnTo>
                <a:cubicBezTo>
                  <a:pt x="2888" y="129350"/>
                  <a:pt x="507" y="127635"/>
                  <a:pt x="126" y="125063"/>
                </a:cubicBezTo>
                <a:cubicBezTo>
                  <a:pt x="-64" y="123825"/>
                  <a:pt x="221" y="122587"/>
                  <a:pt x="888" y="121634"/>
                </a:cubicBezTo>
                <a:cubicBezTo>
                  <a:pt x="1555" y="120587"/>
                  <a:pt x="2603" y="119920"/>
                  <a:pt x="3841" y="119634"/>
                </a:cubicBezTo>
                <a:close/>
                <a:moveTo>
                  <a:pt x="193960" y="86106"/>
                </a:moveTo>
                <a:lnTo>
                  <a:pt x="204533" y="84201"/>
                </a:lnTo>
                <a:cubicBezTo>
                  <a:pt x="205771" y="84011"/>
                  <a:pt x="207009" y="84296"/>
                  <a:pt x="207962" y="84963"/>
                </a:cubicBezTo>
                <a:cubicBezTo>
                  <a:pt x="209009" y="85725"/>
                  <a:pt x="209676" y="86773"/>
                  <a:pt x="209867" y="87916"/>
                </a:cubicBezTo>
                <a:cubicBezTo>
                  <a:pt x="210343" y="90392"/>
                  <a:pt x="208628" y="92869"/>
                  <a:pt x="206057" y="93250"/>
                </a:cubicBezTo>
                <a:lnTo>
                  <a:pt x="195579" y="95250"/>
                </a:lnTo>
                <a:cubicBezTo>
                  <a:pt x="193007" y="95631"/>
                  <a:pt x="190626" y="94012"/>
                  <a:pt x="190150" y="91440"/>
                </a:cubicBezTo>
                <a:cubicBezTo>
                  <a:pt x="189769" y="88964"/>
                  <a:pt x="191483" y="86582"/>
                  <a:pt x="193960" y="86106"/>
                </a:cubicBezTo>
                <a:close/>
                <a:moveTo>
                  <a:pt x="28415" y="156115"/>
                </a:moveTo>
                <a:lnTo>
                  <a:pt x="19081" y="161544"/>
                </a:lnTo>
                <a:cubicBezTo>
                  <a:pt x="16985" y="162782"/>
                  <a:pt x="14033" y="161925"/>
                  <a:pt x="12794" y="159830"/>
                </a:cubicBezTo>
                <a:cubicBezTo>
                  <a:pt x="12128" y="158782"/>
                  <a:pt x="12032" y="157544"/>
                  <a:pt x="12318" y="156305"/>
                </a:cubicBezTo>
                <a:cubicBezTo>
                  <a:pt x="12604" y="155067"/>
                  <a:pt x="13366" y="154115"/>
                  <a:pt x="14509" y="153448"/>
                </a:cubicBezTo>
                <a:lnTo>
                  <a:pt x="23748" y="148114"/>
                </a:lnTo>
                <a:lnTo>
                  <a:pt x="23748" y="148114"/>
                </a:lnTo>
                <a:cubicBezTo>
                  <a:pt x="24415" y="147733"/>
                  <a:pt x="25272" y="147447"/>
                  <a:pt x="26034" y="147447"/>
                </a:cubicBezTo>
                <a:cubicBezTo>
                  <a:pt x="26415" y="147447"/>
                  <a:pt x="26796" y="147542"/>
                  <a:pt x="27177" y="147638"/>
                </a:cubicBezTo>
                <a:cubicBezTo>
                  <a:pt x="28415" y="147923"/>
                  <a:pt x="29368" y="148685"/>
                  <a:pt x="30035" y="149828"/>
                </a:cubicBezTo>
                <a:cubicBezTo>
                  <a:pt x="30701" y="150876"/>
                  <a:pt x="30797" y="152114"/>
                  <a:pt x="30511" y="153353"/>
                </a:cubicBezTo>
                <a:cubicBezTo>
                  <a:pt x="30225" y="154496"/>
                  <a:pt x="29463" y="155543"/>
                  <a:pt x="28415" y="156115"/>
                </a:cubicBezTo>
                <a:close/>
                <a:moveTo>
                  <a:pt x="195579" y="59627"/>
                </a:moveTo>
                <a:lnTo>
                  <a:pt x="186340" y="64961"/>
                </a:lnTo>
                <a:cubicBezTo>
                  <a:pt x="184149" y="66199"/>
                  <a:pt x="181196" y="65437"/>
                  <a:pt x="179958" y="63246"/>
                </a:cubicBezTo>
                <a:cubicBezTo>
                  <a:pt x="179291" y="62198"/>
                  <a:pt x="179196" y="60960"/>
                  <a:pt x="179482" y="59722"/>
                </a:cubicBezTo>
                <a:cubicBezTo>
                  <a:pt x="179768" y="58484"/>
                  <a:pt x="180530" y="57531"/>
                  <a:pt x="181673" y="56864"/>
                </a:cubicBezTo>
                <a:lnTo>
                  <a:pt x="191007" y="51530"/>
                </a:lnTo>
                <a:cubicBezTo>
                  <a:pt x="191769" y="51149"/>
                  <a:pt x="192531" y="50864"/>
                  <a:pt x="193293" y="50864"/>
                </a:cubicBezTo>
                <a:cubicBezTo>
                  <a:pt x="193674" y="50864"/>
                  <a:pt x="194150" y="50959"/>
                  <a:pt x="194531" y="51054"/>
                </a:cubicBezTo>
                <a:cubicBezTo>
                  <a:pt x="195770" y="51340"/>
                  <a:pt x="196722" y="52102"/>
                  <a:pt x="197389" y="53245"/>
                </a:cubicBezTo>
                <a:cubicBezTo>
                  <a:pt x="198056" y="54293"/>
                  <a:pt x="198151" y="55531"/>
                  <a:pt x="197865" y="56769"/>
                </a:cubicBezTo>
                <a:cubicBezTo>
                  <a:pt x="197389" y="58007"/>
                  <a:pt x="196627" y="58960"/>
                  <a:pt x="195579" y="59627"/>
                </a:cubicBezTo>
                <a:close/>
                <a:moveTo>
                  <a:pt x="49942" y="179356"/>
                </a:moveTo>
                <a:lnTo>
                  <a:pt x="43084" y="187547"/>
                </a:lnTo>
                <a:cubicBezTo>
                  <a:pt x="41465" y="189452"/>
                  <a:pt x="38417" y="189738"/>
                  <a:pt x="36512" y="188119"/>
                </a:cubicBezTo>
                <a:cubicBezTo>
                  <a:pt x="34511" y="186500"/>
                  <a:pt x="34321" y="183547"/>
                  <a:pt x="35940" y="181547"/>
                </a:cubicBezTo>
                <a:lnTo>
                  <a:pt x="42893" y="173355"/>
                </a:lnTo>
                <a:cubicBezTo>
                  <a:pt x="44513" y="171355"/>
                  <a:pt x="47465" y="171164"/>
                  <a:pt x="49466" y="172784"/>
                </a:cubicBezTo>
                <a:cubicBezTo>
                  <a:pt x="51371" y="174498"/>
                  <a:pt x="51656" y="177356"/>
                  <a:pt x="49942" y="179356"/>
                </a:cubicBezTo>
                <a:close/>
                <a:moveTo>
                  <a:pt x="174053" y="31433"/>
                </a:moveTo>
                <a:lnTo>
                  <a:pt x="167195" y="39624"/>
                </a:lnTo>
                <a:cubicBezTo>
                  <a:pt x="165575" y="41529"/>
                  <a:pt x="162527" y="41815"/>
                  <a:pt x="160622" y="40195"/>
                </a:cubicBezTo>
                <a:cubicBezTo>
                  <a:pt x="159670" y="39434"/>
                  <a:pt x="159098" y="38291"/>
                  <a:pt x="159003" y="37052"/>
                </a:cubicBezTo>
                <a:cubicBezTo>
                  <a:pt x="158908" y="35814"/>
                  <a:pt x="159289" y="34576"/>
                  <a:pt x="160051" y="33623"/>
                </a:cubicBezTo>
                <a:lnTo>
                  <a:pt x="166909" y="25432"/>
                </a:lnTo>
                <a:cubicBezTo>
                  <a:pt x="167861" y="24384"/>
                  <a:pt x="169100" y="23813"/>
                  <a:pt x="170433" y="23813"/>
                </a:cubicBezTo>
                <a:cubicBezTo>
                  <a:pt x="171481" y="23813"/>
                  <a:pt x="172529" y="24194"/>
                  <a:pt x="173386" y="24860"/>
                </a:cubicBezTo>
                <a:cubicBezTo>
                  <a:pt x="174338" y="25622"/>
                  <a:pt x="174910" y="26765"/>
                  <a:pt x="175005" y="28004"/>
                </a:cubicBezTo>
                <a:cubicBezTo>
                  <a:pt x="175291" y="29337"/>
                  <a:pt x="174910" y="30480"/>
                  <a:pt x="174053" y="31433"/>
                </a:cubicBezTo>
                <a:close/>
                <a:moveTo>
                  <a:pt x="144049" y="8858"/>
                </a:moveTo>
                <a:cubicBezTo>
                  <a:pt x="144525" y="10001"/>
                  <a:pt x="144620" y="11239"/>
                  <a:pt x="144239" y="12383"/>
                </a:cubicBezTo>
                <a:lnTo>
                  <a:pt x="140620" y="22479"/>
                </a:lnTo>
                <a:cubicBezTo>
                  <a:pt x="139763" y="24765"/>
                  <a:pt x="137096" y="26099"/>
                  <a:pt x="134714" y="25241"/>
                </a:cubicBezTo>
                <a:cubicBezTo>
                  <a:pt x="133571" y="24860"/>
                  <a:pt x="132619" y="24003"/>
                  <a:pt x="132047" y="22860"/>
                </a:cubicBezTo>
                <a:cubicBezTo>
                  <a:pt x="131571" y="21717"/>
                  <a:pt x="131476" y="20479"/>
                  <a:pt x="131857" y="19336"/>
                </a:cubicBezTo>
                <a:lnTo>
                  <a:pt x="135476" y="9239"/>
                </a:lnTo>
                <a:cubicBezTo>
                  <a:pt x="135857" y="8096"/>
                  <a:pt x="136715" y="7144"/>
                  <a:pt x="137858" y="6668"/>
                </a:cubicBezTo>
                <a:cubicBezTo>
                  <a:pt x="139001" y="6096"/>
                  <a:pt x="140239" y="6096"/>
                  <a:pt x="141382" y="6477"/>
                </a:cubicBezTo>
                <a:cubicBezTo>
                  <a:pt x="142620" y="6858"/>
                  <a:pt x="143573" y="7715"/>
                  <a:pt x="144049" y="8858"/>
                </a:cubicBezTo>
                <a:close/>
              </a:path>
            </a:pathLst>
          </a:custGeom>
          <a:solidFill>
            <a:schemeClr val="accent1"/>
          </a:solidFill>
          <a:ln w="9525" cap="flat">
            <a:noFill/>
            <a:prstDash val="solid"/>
            <a:miter/>
          </a:ln>
        </p:spPr>
        <p:txBody>
          <a:bodyPr rtlCol="0" anchor="ctr"/>
          <a:lstStyle/>
          <a:p>
            <a:endParaRPr lang="en-GB" b="1"/>
          </a:p>
        </p:txBody>
      </p:sp>
      <p:pic>
        <p:nvPicPr>
          <p:cNvPr id="48" name="Picture 306" descr="E:\JOBS\Demo for Excellence_PPT\PPT-graphics\Step_4.png">
            <a:extLst>
              <a:ext uri="{FF2B5EF4-FFF2-40B4-BE49-F238E27FC236}">
                <a16:creationId xmlns:a16="http://schemas.microsoft.com/office/drawing/2014/main" id="{2E5E40B8-B724-481A-955A-7F9208555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420" y="4237829"/>
            <a:ext cx="1831649" cy="183442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BDB56A34-C130-4570-878B-0284579548FD}"/>
              </a:ext>
            </a:extLst>
          </p:cNvPr>
          <p:cNvSpPr/>
          <p:nvPr/>
        </p:nvSpPr>
        <p:spPr>
          <a:xfrm>
            <a:off x="1480869" y="1946241"/>
            <a:ext cx="2562361"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137A2"/>
                </a:solidFill>
                <a:effectLst/>
                <a:uLnTx/>
                <a:uFillTx/>
                <a:latin typeface="Roboto"/>
                <a:ea typeface="+mn-ea"/>
                <a:cs typeface="+mn-cs"/>
              </a:rPr>
              <a:t>Loan Request + PSD2 Consent </a:t>
            </a:r>
            <a:r>
              <a:rPr kumimoji="0" lang="en-US" sz="1200" b="1" i="0" u="none" strike="noStrike" kern="1200" cap="none" spc="0" normalizeH="0" baseline="0" noProof="0">
                <a:ln>
                  <a:noFill/>
                </a:ln>
                <a:solidFill>
                  <a:schemeClr val="accent2"/>
                </a:solidFill>
                <a:effectLst/>
                <a:uLnTx/>
                <a:uFillTx/>
                <a:latin typeface="Roboto"/>
                <a:ea typeface="+mn-ea"/>
                <a:cs typeface="+mn-cs"/>
              </a:rPr>
              <a:t>(Customer)</a:t>
            </a:r>
            <a:endParaRPr kumimoji="0" lang="fr-FR" sz="1200" b="1" i="0" u="none" strike="noStrike" kern="0" cap="none" spc="0" normalizeH="0" baseline="0" noProof="0">
              <a:ln>
                <a:noFill/>
              </a:ln>
              <a:solidFill>
                <a:schemeClr val="accent2"/>
              </a:solidFill>
              <a:effectLst/>
              <a:uLnTx/>
              <a:uFillTx/>
              <a:latin typeface="Roboto"/>
              <a:ea typeface="+mn-ea"/>
              <a:cs typeface="+mn-cs"/>
              <a:sym typeface="Arial"/>
            </a:endParaRPr>
          </a:p>
        </p:txBody>
      </p:sp>
      <p:sp>
        <p:nvSpPr>
          <p:cNvPr id="33" name="Rectangle 32">
            <a:extLst>
              <a:ext uri="{FF2B5EF4-FFF2-40B4-BE49-F238E27FC236}">
                <a16:creationId xmlns:a16="http://schemas.microsoft.com/office/drawing/2014/main" id="{1FC54D19-429D-416A-AF32-D179AA96C522}"/>
              </a:ext>
            </a:extLst>
          </p:cNvPr>
          <p:cNvSpPr/>
          <p:nvPr/>
        </p:nvSpPr>
        <p:spPr>
          <a:xfrm>
            <a:off x="3406790" y="4748435"/>
            <a:ext cx="2588305"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sz="1200" b="1" i="0" u="none" strike="noStrike" kern="1200" cap="none" spc="0" normalizeH="0" baseline="0" noProof="0">
                <a:ln>
                  <a:noFill/>
                </a:ln>
                <a:solidFill>
                  <a:srgbClr val="C137A2"/>
                </a:solidFill>
                <a:effectLst/>
                <a:uLnTx/>
                <a:uFillTx/>
                <a:latin typeface="Arial"/>
                <a:ea typeface="+mn-ea"/>
                <a:cs typeface="+mn-cs"/>
                <a:sym typeface="Arial"/>
              </a:rPr>
              <a:t>Aggregated Loan Offers**</a:t>
            </a:r>
            <a:endParaRPr kumimoji="0" lang="fr-FR" sz="1200" b="1" i="0" u="none" strike="noStrike" kern="1200" cap="none" spc="0" normalizeH="0" baseline="0" noProof="0">
              <a:ln>
                <a:noFill/>
              </a:ln>
              <a:solidFill>
                <a:srgbClr val="C137A2"/>
              </a:solidFill>
              <a:effectLst/>
              <a:uLnTx/>
              <a:uFillTx/>
              <a:latin typeface="Arial"/>
              <a:ea typeface="+mn-ea"/>
              <a:cs typeface="+mn-cs"/>
              <a:sym typeface="Arial"/>
            </a:endParaRPr>
          </a:p>
        </p:txBody>
      </p:sp>
      <p:sp>
        <p:nvSpPr>
          <p:cNvPr id="37" name="Rectangle 36">
            <a:extLst>
              <a:ext uri="{FF2B5EF4-FFF2-40B4-BE49-F238E27FC236}">
                <a16:creationId xmlns:a16="http://schemas.microsoft.com/office/drawing/2014/main" id="{84B4D60A-F348-40DE-BE90-74E58C863EF4}"/>
              </a:ext>
            </a:extLst>
          </p:cNvPr>
          <p:cNvSpPr/>
          <p:nvPr/>
        </p:nvSpPr>
        <p:spPr>
          <a:xfrm>
            <a:off x="5341144" y="1975586"/>
            <a:ext cx="2715758"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C137A2"/>
                </a:solidFill>
                <a:effectLst/>
                <a:uLnTx/>
                <a:uFillTx/>
                <a:latin typeface="Roboto"/>
                <a:ea typeface="+mn-ea"/>
                <a:cs typeface="+mn-cs"/>
                <a:sym typeface="Arial"/>
              </a:rPr>
              <a:t>Loan Decisioning - Digital Cashflows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2"/>
                </a:solidFill>
                <a:latin typeface="Roboto"/>
                <a:sym typeface="Arial"/>
              </a:rPr>
              <a:t>(Banks)</a:t>
            </a:r>
            <a:endParaRPr kumimoji="0" lang="fr-FR" sz="1200" b="1" i="0" u="none" strike="noStrike" kern="0" cap="none" spc="0" normalizeH="0" baseline="0" noProof="0">
              <a:ln>
                <a:noFill/>
              </a:ln>
              <a:solidFill>
                <a:schemeClr val="accent2"/>
              </a:solidFill>
              <a:effectLst/>
              <a:uLnTx/>
              <a:uFillTx/>
              <a:latin typeface="Roboto"/>
              <a:sym typeface="Arial"/>
            </a:endParaRPr>
          </a:p>
        </p:txBody>
      </p:sp>
      <p:sp>
        <p:nvSpPr>
          <p:cNvPr id="47" name="Rectangle 46">
            <a:extLst>
              <a:ext uri="{FF2B5EF4-FFF2-40B4-BE49-F238E27FC236}">
                <a16:creationId xmlns:a16="http://schemas.microsoft.com/office/drawing/2014/main" id="{F2F8873C-346E-44DB-9EC9-CFBD6C98B854}"/>
              </a:ext>
            </a:extLst>
          </p:cNvPr>
          <p:cNvSpPr/>
          <p:nvPr/>
        </p:nvSpPr>
        <p:spPr>
          <a:xfrm>
            <a:off x="7280267" y="4738603"/>
            <a:ext cx="2739846" cy="590931"/>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200" b="1" i="0" u="none" strike="noStrike" kern="1200" cap="none" spc="0" normalizeH="0" baseline="0" noProof="0" dirty="0">
                <a:ln>
                  <a:noFill/>
                </a:ln>
                <a:solidFill>
                  <a:srgbClr val="C137A2"/>
                </a:solidFill>
                <a:effectLst/>
                <a:uLnTx/>
                <a:uFillTx/>
                <a:latin typeface="Arial"/>
                <a:ea typeface="+mn-ea"/>
                <a:cs typeface="+mn-cs"/>
                <a:sym typeface="Arial"/>
              </a:rPr>
              <a:t>Digital Loan Disbursement </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200" b="1" i="0" u="none" strike="noStrike" kern="1200" cap="none" spc="0" normalizeH="0" baseline="0" noProof="0" dirty="0">
                <a:ln>
                  <a:noFill/>
                </a:ln>
                <a:solidFill>
                  <a:schemeClr val="accent2"/>
                </a:solidFill>
                <a:effectLst/>
                <a:uLnTx/>
                <a:uFillTx/>
                <a:latin typeface="Arial"/>
                <a:ea typeface="+mn-ea"/>
                <a:cs typeface="+mn-cs"/>
                <a:sym typeface="Arial"/>
              </a:rPr>
              <a:t>(Banks &amp; Payment Processing Agencies to Customer)</a:t>
            </a:r>
            <a:endParaRPr kumimoji="0" lang="fr-FR" sz="1200" b="1" i="0" u="none" strike="noStrike" kern="1200" cap="none" spc="0" normalizeH="0" baseline="0" noProof="0" dirty="0">
              <a:ln>
                <a:noFill/>
              </a:ln>
              <a:solidFill>
                <a:schemeClr val="accent2"/>
              </a:solidFill>
              <a:effectLst/>
              <a:uLnTx/>
              <a:uFillTx/>
              <a:latin typeface="Arial"/>
              <a:ea typeface="+mn-ea"/>
              <a:cs typeface="+mn-cs"/>
              <a:sym typeface="Arial"/>
            </a:endParaRPr>
          </a:p>
        </p:txBody>
      </p:sp>
      <p:pic>
        <p:nvPicPr>
          <p:cNvPr id="42" name="Picture 306" descr="E:\JOBS\Demo for Excellence_PPT\PPT-graphics\Step_4.png">
            <a:extLst>
              <a:ext uri="{FF2B5EF4-FFF2-40B4-BE49-F238E27FC236}">
                <a16:creationId xmlns:a16="http://schemas.microsoft.com/office/drawing/2014/main" id="{C9B28B4A-9382-4DA4-B88D-3D76C6F5D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1285" y="4237766"/>
            <a:ext cx="1831649" cy="1834428"/>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a:extLst>
              <a:ext uri="{FF2B5EF4-FFF2-40B4-BE49-F238E27FC236}">
                <a16:creationId xmlns:a16="http://schemas.microsoft.com/office/drawing/2014/main" id="{1B04FEA1-6A8F-408E-B3CF-463170905CE7}"/>
              </a:ext>
            </a:extLst>
          </p:cNvPr>
          <p:cNvSpPr/>
          <p:nvPr/>
        </p:nvSpPr>
        <p:spPr>
          <a:xfrm>
            <a:off x="1033195" y="3679252"/>
            <a:ext cx="914400" cy="914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Arial Narrow" panose="020B0606020202030204" pitchFamily="34" charset="0"/>
                <a:ea typeface="+mn-ea"/>
                <a:cs typeface="+mn-cs"/>
              </a:rPr>
              <a:t>1</a:t>
            </a:r>
          </a:p>
        </p:txBody>
      </p:sp>
      <p:cxnSp>
        <p:nvCxnSpPr>
          <p:cNvPr id="50" name="Straight Arrow Connector 49">
            <a:extLst>
              <a:ext uri="{FF2B5EF4-FFF2-40B4-BE49-F238E27FC236}">
                <a16:creationId xmlns:a16="http://schemas.microsoft.com/office/drawing/2014/main" id="{465C7D76-AB34-41C8-900B-14FA5DEA07A7}"/>
              </a:ext>
            </a:extLst>
          </p:cNvPr>
          <p:cNvCxnSpPr/>
          <p:nvPr/>
        </p:nvCxnSpPr>
        <p:spPr>
          <a:xfrm>
            <a:off x="2201315" y="4372862"/>
            <a:ext cx="505789" cy="0"/>
          </a:xfrm>
          <a:prstGeom prst="straightConnector1">
            <a:avLst/>
          </a:prstGeom>
          <a:ln w="25400" cap="sq"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1AA9D521-9CC2-4E49-83A7-485CF0BBA0D1}"/>
              </a:ext>
            </a:extLst>
          </p:cNvPr>
          <p:cNvSpPr/>
          <p:nvPr/>
        </p:nvSpPr>
        <p:spPr>
          <a:xfrm>
            <a:off x="2970800" y="3679252"/>
            <a:ext cx="914400" cy="914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Arial Narrow" panose="020B0606020202030204" pitchFamily="34" charset="0"/>
                <a:ea typeface="+mn-ea"/>
                <a:cs typeface="+mn-cs"/>
              </a:rPr>
              <a:t>2</a:t>
            </a:r>
          </a:p>
        </p:txBody>
      </p:sp>
      <p:cxnSp>
        <p:nvCxnSpPr>
          <p:cNvPr id="53" name="Straight Arrow Connector 52">
            <a:extLst>
              <a:ext uri="{FF2B5EF4-FFF2-40B4-BE49-F238E27FC236}">
                <a16:creationId xmlns:a16="http://schemas.microsoft.com/office/drawing/2014/main" id="{15734178-30FE-49ED-8EDE-8AC6775BA7BB}"/>
              </a:ext>
            </a:extLst>
          </p:cNvPr>
          <p:cNvCxnSpPr/>
          <p:nvPr/>
        </p:nvCxnSpPr>
        <p:spPr>
          <a:xfrm>
            <a:off x="4162535" y="3849713"/>
            <a:ext cx="505789" cy="0"/>
          </a:xfrm>
          <a:prstGeom prst="straightConnector1">
            <a:avLst/>
          </a:prstGeom>
          <a:ln w="25400" cap="sq"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05B26E50-556C-4C03-AF63-CDABBE7475B7}"/>
              </a:ext>
            </a:extLst>
          </p:cNvPr>
          <p:cNvSpPr/>
          <p:nvPr/>
        </p:nvSpPr>
        <p:spPr>
          <a:xfrm>
            <a:off x="4884525" y="3679252"/>
            <a:ext cx="914400" cy="914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Arial Narrow" panose="020B0606020202030204" pitchFamily="34" charset="0"/>
                <a:ea typeface="+mn-ea"/>
                <a:cs typeface="+mn-cs"/>
              </a:rPr>
              <a:t>3</a:t>
            </a:r>
          </a:p>
        </p:txBody>
      </p:sp>
      <p:cxnSp>
        <p:nvCxnSpPr>
          <p:cNvPr id="56" name="Straight Arrow Connector 55">
            <a:extLst>
              <a:ext uri="{FF2B5EF4-FFF2-40B4-BE49-F238E27FC236}">
                <a16:creationId xmlns:a16="http://schemas.microsoft.com/office/drawing/2014/main" id="{F671E322-9324-4E59-8183-12B35BE60827}"/>
              </a:ext>
            </a:extLst>
          </p:cNvPr>
          <p:cNvCxnSpPr/>
          <p:nvPr/>
        </p:nvCxnSpPr>
        <p:spPr>
          <a:xfrm>
            <a:off x="6072205" y="4372862"/>
            <a:ext cx="505789" cy="0"/>
          </a:xfrm>
          <a:prstGeom prst="straightConnector1">
            <a:avLst/>
          </a:prstGeom>
          <a:ln w="25400" cap="sq"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7" name="Oval 56">
            <a:extLst>
              <a:ext uri="{FF2B5EF4-FFF2-40B4-BE49-F238E27FC236}">
                <a16:creationId xmlns:a16="http://schemas.microsoft.com/office/drawing/2014/main" id="{9BC83FFF-AC2D-443D-9570-13095D1CA36B}"/>
              </a:ext>
            </a:extLst>
          </p:cNvPr>
          <p:cNvSpPr/>
          <p:nvPr/>
        </p:nvSpPr>
        <p:spPr>
          <a:xfrm>
            <a:off x="6841690" y="3679252"/>
            <a:ext cx="914400" cy="914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Arial Narrow" panose="020B0606020202030204" pitchFamily="34" charset="0"/>
                <a:ea typeface="+mn-ea"/>
                <a:cs typeface="+mn-cs"/>
              </a:rPr>
              <a:t>4</a:t>
            </a:r>
          </a:p>
        </p:txBody>
      </p:sp>
      <p:sp>
        <p:nvSpPr>
          <p:cNvPr id="58" name="Rectangle 57">
            <a:extLst>
              <a:ext uri="{FF2B5EF4-FFF2-40B4-BE49-F238E27FC236}">
                <a16:creationId xmlns:a16="http://schemas.microsoft.com/office/drawing/2014/main" id="{390D0DCF-8FD0-4DE6-8D20-D26EA9F9E80F}"/>
              </a:ext>
            </a:extLst>
          </p:cNvPr>
          <p:cNvSpPr/>
          <p:nvPr/>
        </p:nvSpPr>
        <p:spPr>
          <a:xfrm>
            <a:off x="9230503" y="1998446"/>
            <a:ext cx="2194729"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0" dirty="0">
                <a:solidFill>
                  <a:srgbClr val="C137A2"/>
                </a:solidFill>
                <a:latin typeface="Roboto"/>
                <a:sym typeface="Arial"/>
              </a:rPr>
              <a:t>Repayment Stress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0" cap="none" spc="0" normalizeH="0" baseline="0" noProof="0" dirty="0">
                <a:ln>
                  <a:noFill/>
                </a:ln>
                <a:solidFill>
                  <a:schemeClr val="accent2"/>
                </a:solidFill>
                <a:effectLst/>
                <a:uLnTx/>
                <a:uFillTx/>
                <a:latin typeface="Roboto"/>
                <a:ea typeface="+mn-ea"/>
                <a:cs typeface="+mn-cs"/>
                <a:sym typeface="Arial"/>
              </a:rPr>
              <a:t>(Banks)</a:t>
            </a:r>
            <a:endParaRPr kumimoji="0" lang="fr-FR" sz="1200" b="1" i="0" u="none" strike="noStrike" kern="0" cap="none" spc="0" normalizeH="0" baseline="0" noProof="0" dirty="0">
              <a:ln>
                <a:noFill/>
              </a:ln>
              <a:solidFill>
                <a:schemeClr val="accent2"/>
              </a:solidFill>
              <a:effectLst/>
              <a:uLnTx/>
              <a:uFillTx/>
              <a:latin typeface="Roboto"/>
              <a:ea typeface="+mn-ea"/>
              <a:cs typeface="+mn-cs"/>
              <a:sym typeface="Arial"/>
            </a:endParaRPr>
          </a:p>
        </p:txBody>
      </p:sp>
      <p:pic>
        <p:nvPicPr>
          <p:cNvPr id="59" name="Picture 309" descr="E:\JOBS\Demo for Excellence_PPT\PPT-graphics\Step_8.png">
            <a:extLst>
              <a:ext uri="{FF2B5EF4-FFF2-40B4-BE49-F238E27FC236}">
                <a16:creationId xmlns:a16="http://schemas.microsoft.com/office/drawing/2014/main" id="{63674DEA-C7F1-41E0-B7F0-6927B59D21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4113" y="2089619"/>
            <a:ext cx="1819533" cy="1958428"/>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a:extLst>
              <a:ext uri="{FF2B5EF4-FFF2-40B4-BE49-F238E27FC236}">
                <a16:creationId xmlns:a16="http://schemas.microsoft.com/office/drawing/2014/main" id="{A55F0E50-4D27-4D9A-9335-BC0065E43F8A}"/>
              </a:ext>
            </a:extLst>
          </p:cNvPr>
          <p:cNvCxnSpPr/>
          <p:nvPr/>
        </p:nvCxnSpPr>
        <p:spPr>
          <a:xfrm>
            <a:off x="8045000" y="3867556"/>
            <a:ext cx="505789" cy="0"/>
          </a:xfrm>
          <a:prstGeom prst="straightConnector1">
            <a:avLst/>
          </a:prstGeom>
          <a:ln w="25400" cap="sq"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61" name="Oval 60">
            <a:extLst>
              <a:ext uri="{FF2B5EF4-FFF2-40B4-BE49-F238E27FC236}">
                <a16:creationId xmlns:a16="http://schemas.microsoft.com/office/drawing/2014/main" id="{66440FE8-9287-4EF6-AE54-5FB68825C3E0}"/>
              </a:ext>
            </a:extLst>
          </p:cNvPr>
          <p:cNvSpPr/>
          <p:nvPr/>
        </p:nvSpPr>
        <p:spPr>
          <a:xfrm>
            <a:off x="8843197" y="3679252"/>
            <a:ext cx="914400" cy="9144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Arial Narrow" panose="020B0606020202030204" pitchFamily="34" charset="0"/>
                <a:ea typeface="+mn-ea"/>
                <a:cs typeface="+mn-cs"/>
              </a:rPr>
              <a:t>5</a:t>
            </a:r>
          </a:p>
        </p:txBody>
      </p:sp>
      <p:sp>
        <p:nvSpPr>
          <p:cNvPr id="64" name="Oval 63">
            <a:extLst>
              <a:ext uri="{FF2B5EF4-FFF2-40B4-BE49-F238E27FC236}">
                <a16:creationId xmlns:a16="http://schemas.microsoft.com/office/drawing/2014/main" id="{6AB69D3C-6BAB-46E4-8543-2916A507C483}"/>
              </a:ext>
            </a:extLst>
          </p:cNvPr>
          <p:cNvSpPr/>
          <p:nvPr/>
        </p:nvSpPr>
        <p:spPr>
          <a:xfrm>
            <a:off x="2700455" y="4939138"/>
            <a:ext cx="436381" cy="4130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5" name="Oval 64">
            <a:extLst>
              <a:ext uri="{FF2B5EF4-FFF2-40B4-BE49-F238E27FC236}">
                <a16:creationId xmlns:a16="http://schemas.microsoft.com/office/drawing/2014/main" id="{14B9CBD5-6031-4566-BFBD-01F16C1159B8}"/>
              </a:ext>
            </a:extLst>
          </p:cNvPr>
          <p:cNvSpPr/>
          <p:nvPr/>
        </p:nvSpPr>
        <p:spPr>
          <a:xfrm>
            <a:off x="6566302" y="4963851"/>
            <a:ext cx="436381" cy="41301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6" name="Oval 65">
            <a:extLst>
              <a:ext uri="{FF2B5EF4-FFF2-40B4-BE49-F238E27FC236}">
                <a16:creationId xmlns:a16="http://schemas.microsoft.com/office/drawing/2014/main" id="{F4A2CE96-D392-4CA4-9545-2667F0A4155E}"/>
              </a:ext>
            </a:extLst>
          </p:cNvPr>
          <p:cNvSpPr/>
          <p:nvPr/>
        </p:nvSpPr>
        <p:spPr>
          <a:xfrm>
            <a:off x="8550789" y="2127925"/>
            <a:ext cx="413659" cy="408815"/>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10CA52C2-13CA-4C91-B9E3-1F9F751916CA}"/>
              </a:ext>
            </a:extLst>
          </p:cNvPr>
          <p:cNvGrpSpPr/>
          <p:nvPr/>
        </p:nvGrpSpPr>
        <p:grpSpPr>
          <a:xfrm>
            <a:off x="6663227" y="5045117"/>
            <a:ext cx="239882" cy="263781"/>
            <a:chOff x="149009" y="1669581"/>
            <a:chExt cx="1176722" cy="1204913"/>
          </a:xfrm>
        </p:grpSpPr>
        <p:sp>
          <p:nvSpPr>
            <p:cNvPr id="90" name="Freeform 64">
              <a:extLst>
                <a:ext uri="{FF2B5EF4-FFF2-40B4-BE49-F238E27FC236}">
                  <a16:creationId xmlns:a16="http://schemas.microsoft.com/office/drawing/2014/main" id="{C52369E9-0C50-4FD4-B3E4-AD78CC82966D}"/>
                </a:ext>
              </a:extLst>
            </p:cNvPr>
            <p:cNvSpPr>
              <a:spLocks noEditPoints="1"/>
            </p:cNvSpPr>
            <p:nvPr/>
          </p:nvSpPr>
          <p:spPr bwMode="auto">
            <a:xfrm>
              <a:off x="149009" y="1972794"/>
              <a:ext cx="290513" cy="552450"/>
            </a:xfrm>
            <a:custGeom>
              <a:avLst/>
              <a:gdLst>
                <a:gd name="T0" fmla="*/ 116 w 269"/>
                <a:gd name="T1" fmla="*/ 491 h 511"/>
                <a:gd name="T2" fmla="*/ 136 w 269"/>
                <a:gd name="T3" fmla="*/ 511 h 511"/>
                <a:gd name="T4" fmla="*/ 156 w 269"/>
                <a:gd name="T5" fmla="*/ 491 h 511"/>
                <a:gd name="T6" fmla="*/ 156 w 269"/>
                <a:gd name="T7" fmla="*/ 461 h 511"/>
                <a:gd name="T8" fmla="*/ 226 w 269"/>
                <a:gd name="T9" fmla="*/ 436 h 511"/>
                <a:gd name="T10" fmla="*/ 264 w 269"/>
                <a:gd name="T11" fmla="*/ 351 h 511"/>
                <a:gd name="T12" fmla="*/ 202 w 269"/>
                <a:gd name="T13" fmla="*/ 261 h 511"/>
                <a:gd name="T14" fmla="*/ 156 w 269"/>
                <a:gd name="T15" fmla="*/ 237 h 511"/>
                <a:gd name="T16" fmla="*/ 156 w 269"/>
                <a:gd name="T17" fmla="*/ 101 h 511"/>
                <a:gd name="T18" fmla="*/ 184 w 269"/>
                <a:gd name="T19" fmla="*/ 115 h 511"/>
                <a:gd name="T20" fmla="*/ 222 w 269"/>
                <a:gd name="T21" fmla="*/ 167 h 511"/>
                <a:gd name="T22" fmla="*/ 245 w 269"/>
                <a:gd name="T23" fmla="*/ 183 h 511"/>
                <a:gd name="T24" fmla="*/ 261 w 269"/>
                <a:gd name="T25" fmla="*/ 159 h 511"/>
                <a:gd name="T26" fmla="*/ 207 w 269"/>
                <a:gd name="T27" fmla="*/ 82 h 511"/>
                <a:gd name="T28" fmla="*/ 156 w 269"/>
                <a:gd name="T29" fmla="*/ 60 h 511"/>
                <a:gd name="T30" fmla="*/ 156 w 269"/>
                <a:gd name="T31" fmla="*/ 20 h 511"/>
                <a:gd name="T32" fmla="*/ 136 w 269"/>
                <a:gd name="T33" fmla="*/ 0 h 511"/>
                <a:gd name="T34" fmla="*/ 116 w 269"/>
                <a:gd name="T35" fmla="*/ 20 h 511"/>
                <a:gd name="T36" fmla="*/ 116 w 269"/>
                <a:gd name="T37" fmla="*/ 56 h 511"/>
                <a:gd name="T38" fmla="*/ 97 w 269"/>
                <a:gd name="T39" fmla="*/ 58 h 511"/>
                <a:gd name="T40" fmla="*/ 14 w 269"/>
                <a:gd name="T41" fmla="*/ 127 h 511"/>
                <a:gd name="T42" fmla="*/ 9 w 269"/>
                <a:gd name="T43" fmla="*/ 176 h 511"/>
                <a:gd name="T44" fmla="*/ 32 w 269"/>
                <a:gd name="T45" fmla="*/ 214 h 511"/>
                <a:gd name="T46" fmla="*/ 107 w 269"/>
                <a:gd name="T47" fmla="*/ 260 h 511"/>
                <a:gd name="T48" fmla="*/ 116 w 269"/>
                <a:gd name="T49" fmla="*/ 264 h 511"/>
                <a:gd name="T50" fmla="*/ 116 w 269"/>
                <a:gd name="T51" fmla="*/ 416 h 511"/>
                <a:gd name="T52" fmla="*/ 52 w 269"/>
                <a:gd name="T53" fmla="*/ 358 h 511"/>
                <a:gd name="T54" fmla="*/ 42 w 269"/>
                <a:gd name="T55" fmla="*/ 335 h 511"/>
                <a:gd name="T56" fmla="*/ 16 w 269"/>
                <a:gd name="T57" fmla="*/ 323 h 511"/>
                <a:gd name="T58" fmla="*/ 4 w 269"/>
                <a:gd name="T59" fmla="*/ 349 h 511"/>
                <a:gd name="T60" fmla="*/ 17 w 269"/>
                <a:gd name="T61" fmla="*/ 378 h 511"/>
                <a:gd name="T62" fmla="*/ 110 w 269"/>
                <a:gd name="T63" fmla="*/ 456 h 511"/>
                <a:gd name="T64" fmla="*/ 116 w 269"/>
                <a:gd name="T65" fmla="*/ 457 h 511"/>
                <a:gd name="T66" fmla="*/ 116 w 269"/>
                <a:gd name="T67" fmla="*/ 491 h 511"/>
                <a:gd name="T68" fmla="*/ 180 w 269"/>
                <a:gd name="T69" fmla="*/ 295 h 511"/>
                <a:gd name="T70" fmla="*/ 225 w 269"/>
                <a:gd name="T71" fmla="*/ 356 h 511"/>
                <a:gd name="T72" fmla="*/ 203 w 269"/>
                <a:gd name="T73" fmla="*/ 404 h 511"/>
                <a:gd name="T74" fmla="*/ 156 w 269"/>
                <a:gd name="T75" fmla="*/ 420 h 511"/>
                <a:gd name="T76" fmla="*/ 156 w 269"/>
                <a:gd name="T77" fmla="*/ 281 h 511"/>
                <a:gd name="T78" fmla="*/ 180 w 269"/>
                <a:gd name="T79" fmla="*/ 295 h 511"/>
                <a:gd name="T80" fmla="*/ 60 w 269"/>
                <a:gd name="T81" fmla="*/ 186 h 511"/>
                <a:gd name="T82" fmla="*/ 48 w 269"/>
                <a:gd name="T83" fmla="*/ 166 h 511"/>
                <a:gd name="T84" fmla="*/ 51 w 269"/>
                <a:gd name="T85" fmla="*/ 142 h 511"/>
                <a:gd name="T86" fmla="*/ 105 w 269"/>
                <a:gd name="T87" fmla="*/ 97 h 511"/>
                <a:gd name="T88" fmla="*/ 116 w 269"/>
                <a:gd name="T89" fmla="*/ 96 h 511"/>
                <a:gd name="T90" fmla="*/ 116 w 269"/>
                <a:gd name="T91" fmla="*/ 220 h 511"/>
                <a:gd name="T92" fmla="*/ 60 w 269"/>
                <a:gd name="T93" fmla="*/ 18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9" h="511">
                  <a:moveTo>
                    <a:pt x="116" y="491"/>
                  </a:moveTo>
                  <a:cubicBezTo>
                    <a:pt x="116" y="502"/>
                    <a:pt x="125" y="511"/>
                    <a:pt x="136" y="511"/>
                  </a:cubicBezTo>
                  <a:cubicBezTo>
                    <a:pt x="147" y="511"/>
                    <a:pt x="156" y="502"/>
                    <a:pt x="156" y="491"/>
                  </a:cubicBezTo>
                  <a:cubicBezTo>
                    <a:pt x="156" y="461"/>
                    <a:pt x="156" y="461"/>
                    <a:pt x="156" y="461"/>
                  </a:cubicBezTo>
                  <a:cubicBezTo>
                    <a:pt x="182" y="459"/>
                    <a:pt x="207" y="451"/>
                    <a:pt x="226" y="436"/>
                  </a:cubicBezTo>
                  <a:cubicBezTo>
                    <a:pt x="254" y="416"/>
                    <a:pt x="269" y="384"/>
                    <a:pt x="264" y="351"/>
                  </a:cubicBezTo>
                  <a:cubicBezTo>
                    <a:pt x="260" y="317"/>
                    <a:pt x="238" y="286"/>
                    <a:pt x="202" y="261"/>
                  </a:cubicBezTo>
                  <a:cubicBezTo>
                    <a:pt x="187" y="251"/>
                    <a:pt x="172" y="244"/>
                    <a:pt x="156" y="237"/>
                  </a:cubicBezTo>
                  <a:cubicBezTo>
                    <a:pt x="156" y="101"/>
                    <a:pt x="156" y="101"/>
                    <a:pt x="156" y="101"/>
                  </a:cubicBezTo>
                  <a:cubicBezTo>
                    <a:pt x="166" y="105"/>
                    <a:pt x="176" y="109"/>
                    <a:pt x="184" y="115"/>
                  </a:cubicBezTo>
                  <a:cubicBezTo>
                    <a:pt x="205" y="128"/>
                    <a:pt x="218" y="147"/>
                    <a:pt x="222" y="167"/>
                  </a:cubicBezTo>
                  <a:cubicBezTo>
                    <a:pt x="224" y="178"/>
                    <a:pt x="234" y="185"/>
                    <a:pt x="245" y="183"/>
                  </a:cubicBezTo>
                  <a:cubicBezTo>
                    <a:pt x="256" y="181"/>
                    <a:pt x="263" y="170"/>
                    <a:pt x="261" y="159"/>
                  </a:cubicBezTo>
                  <a:cubicBezTo>
                    <a:pt x="255" y="129"/>
                    <a:pt x="236" y="101"/>
                    <a:pt x="207" y="82"/>
                  </a:cubicBezTo>
                  <a:cubicBezTo>
                    <a:pt x="191" y="71"/>
                    <a:pt x="174" y="64"/>
                    <a:pt x="156" y="60"/>
                  </a:cubicBezTo>
                  <a:cubicBezTo>
                    <a:pt x="156" y="20"/>
                    <a:pt x="156" y="20"/>
                    <a:pt x="156" y="20"/>
                  </a:cubicBezTo>
                  <a:cubicBezTo>
                    <a:pt x="156" y="9"/>
                    <a:pt x="147" y="0"/>
                    <a:pt x="136" y="0"/>
                  </a:cubicBezTo>
                  <a:cubicBezTo>
                    <a:pt x="125" y="0"/>
                    <a:pt x="116" y="9"/>
                    <a:pt x="116" y="20"/>
                  </a:cubicBezTo>
                  <a:cubicBezTo>
                    <a:pt x="116" y="56"/>
                    <a:pt x="116" y="56"/>
                    <a:pt x="116" y="56"/>
                  </a:cubicBezTo>
                  <a:cubicBezTo>
                    <a:pt x="110" y="56"/>
                    <a:pt x="103" y="57"/>
                    <a:pt x="97" y="58"/>
                  </a:cubicBezTo>
                  <a:cubicBezTo>
                    <a:pt x="60" y="65"/>
                    <a:pt x="29" y="91"/>
                    <a:pt x="14" y="127"/>
                  </a:cubicBezTo>
                  <a:cubicBezTo>
                    <a:pt x="7" y="143"/>
                    <a:pt x="5" y="160"/>
                    <a:pt x="9" y="176"/>
                  </a:cubicBezTo>
                  <a:cubicBezTo>
                    <a:pt x="12" y="189"/>
                    <a:pt x="20" y="202"/>
                    <a:pt x="32" y="214"/>
                  </a:cubicBezTo>
                  <a:cubicBezTo>
                    <a:pt x="53" y="235"/>
                    <a:pt x="80" y="248"/>
                    <a:pt x="107" y="260"/>
                  </a:cubicBezTo>
                  <a:cubicBezTo>
                    <a:pt x="110" y="261"/>
                    <a:pt x="113" y="263"/>
                    <a:pt x="116" y="264"/>
                  </a:cubicBezTo>
                  <a:cubicBezTo>
                    <a:pt x="116" y="416"/>
                    <a:pt x="116" y="416"/>
                    <a:pt x="116" y="416"/>
                  </a:cubicBezTo>
                  <a:cubicBezTo>
                    <a:pt x="91" y="407"/>
                    <a:pt x="68" y="387"/>
                    <a:pt x="52" y="358"/>
                  </a:cubicBezTo>
                  <a:cubicBezTo>
                    <a:pt x="48" y="351"/>
                    <a:pt x="45" y="343"/>
                    <a:pt x="42" y="335"/>
                  </a:cubicBezTo>
                  <a:cubicBezTo>
                    <a:pt x="38" y="325"/>
                    <a:pt x="26" y="319"/>
                    <a:pt x="16" y="323"/>
                  </a:cubicBezTo>
                  <a:cubicBezTo>
                    <a:pt x="5" y="327"/>
                    <a:pt x="0" y="339"/>
                    <a:pt x="4" y="349"/>
                  </a:cubicBezTo>
                  <a:cubicBezTo>
                    <a:pt x="8" y="359"/>
                    <a:pt x="12" y="369"/>
                    <a:pt x="17" y="378"/>
                  </a:cubicBezTo>
                  <a:cubicBezTo>
                    <a:pt x="40" y="417"/>
                    <a:pt x="72" y="445"/>
                    <a:pt x="110" y="456"/>
                  </a:cubicBezTo>
                  <a:cubicBezTo>
                    <a:pt x="112" y="456"/>
                    <a:pt x="114" y="457"/>
                    <a:pt x="116" y="457"/>
                  </a:cubicBezTo>
                  <a:lnTo>
                    <a:pt x="116" y="491"/>
                  </a:lnTo>
                  <a:close/>
                  <a:moveTo>
                    <a:pt x="180" y="295"/>
                  </a:moveTo>
                  <a:cubicBezTo>
                    <a:pt x="195" y="305"/>
                    <a:pt x="221" y="326"/>
                    <a:pt x="225" y="356"/>
                  </a:cubicBezTo>
                  <a:cubicBezTo>
                    <a:pt x="227" y="374"/>
                    <a:pt x="219" y="392"/>
                    <a:pt x="203" y="404"/>
                  </a:cubicBezTo>
                  <a:cubicBezTo>
                    <a:pt x="190" y="413"/>
                    <a:pt x="173" y="419"/>
                    <a:pt x="156" y="420"/>
                  </a:cubicBezTo>
                  <a:cubicBezTo>
                    <a:pt x="156" y="281"/>
                    <a:pt x="156" y="281"/>
                    <a:pt x="156" y="281"/>
                  </a:cubicBezTo>
                  <a:cubicBezTo>
                    <a:pt x="165" y="285"/>
                    <a:pt x="172" y="290"/>
                    <a:pt x="180" y="295"/>
                  </a:cubicBezTo>
                  <a:close/>
                  <a:moveTo>
                    <a:pt x="60" y="186"/>
                  </a:moveTo>
                  <a:cubicBezTo>
                    <a:pt x="54" y="179"/>
                    <a:pt x="49" y="173"/>
                    <a:pt x="48" y="166"/>
                  </a:cubicBezTo>
                  <a:cubicBezTo>
                    <a:pt x="46" y="157"/>
                    <a:pt x="48" y="148"/>
                    <a:pt x="51" y="142"/>
                  </a:cubicBezTo>
                  <a:cubicBezTo>
                    <a:pt x="61" y="119"/>
                    <a:pt x="81" y="102"/>
                    <a:pt x="105" y="97"/>
                  </a:cubicBezTo>
                  <a:cubicBezTo>
                    <a:pt x="109" y="96"/>
                    <a:pt x="112" y="96"/>
                    <a:pt x="116" y="96"/>
                  </a:cubicBezTo>
                  <a:cubicBezTo>
                    <a:pt x="116" y="220"/>
                    <a:pt x="116" y="220"/>
                    <a:pt x="116" y="220"/>
                  </a:cubicBezTo>
                  <a:cubicBezTo>
                    <a:pt x="96" y="211"/>
                    <a:pt x="75" y="201"/>
                    <a:pt x="60" y="186"/>
                  </a:cubicBez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14141"/>
                </a:solidFill>
                <a:effectLst/>
                <a:uLnTx/>
                <a:uFillTx/>
                <a:latin typeface="Arial"/>
                <a:ea typeface="+mn-ea"/>
                <a:cs typeface="+mn-cs"/>
              </a:endParaRPr>
            </a:p>
          </p:txBody>
        </p:sp>
        <p:sp>
          <p:nvSpPr>
            <p:cNvPr id="92" name="Freeform 66">
              <a:extLst>
                <a:ext uri="{FF2B5EF4-FFF2-40B4-BE49-F238E27FC236}">
                  <a16:creationId xmlns:a16="http://schemas.microsoft.com/office/drawing/2014/main" id="{E014357C-3BAB-485E-A08A-77E7F3AA2E9F}"/>
                </a:ext>
              </a:extLst>
            </p:cNvPr>
            <p:cNvSpPr>
              <a:spLocks/>
            </p:cNvSpPr>
            <p:nvPr/>
          </p:nvSpPr>
          <p:spPr bwMode="auto">
            <a:xfrm>
              <a:off x="268072" y="2582394"/>
              <a:ext cx="968375" cy="292100"/>
            </a:xfrm>
            <a:custGeom>
              <a:avLst/>
              <a:gdLst>
                <a:gd name="T0" fmla="*/ 886 w 898"/>
                <a:gd name="T1" fmla="*/ 31 h 270"/>
                <a:gd name="T2" fmla="*/ 858 w 898"/>
                <a:gd name="T3" fmla="*/ 36 h 270"/>
                <a:gd name="T4" fmla="*/ 461 w 898"/>
                <a:gd name="T5" fmla="*/ 230 h 270"/>
                <a:gd name="T6" fmla="*/ 65 w 898"/>
                <a:gd name="T7" fmla="*/ 41 h 270"/>
                <a:gd name="T8" fmla="*/ 174 w 898"/>
                <a:gd name="T9" fmla="*/ 41 h 270"/>
                <a:gd name="T10" fmla="*/ 194 w 898"/>
                <a:gd name="T11" fmla="*/ 21 h 270"/>
                <a:gd name="T12" fmla="*/ 174 w 898"/>
                <a:gd name="T13" fmla="*/ 0 h 270"/>
                <a:gd name="T14" fmla="*/ 20 w 898"/>
                <a:gd name="T15" fmla="*/ 0 h 270"/>
                <a:gd name="T16" fmla="*/ 0 w 898"/>
                <a:gd name="T17" fmla="*/ 21 h 270"/>
                <a:gd name="T18" fmla="*/ 0 w 898"/>
                <a:gd name="T19" fmla="*/ 21 h 270"/>
                <a:gd name="T20" fmla="*/ 0 w 898"/>
                <a:gd name="T21" fmla="*/ 26 h 270"/>
                <a:gd name="T22" fmla="*/ 0 w 898"/>
                <a:gd name="T23" fmla="*/ 179 h 270"/>
                <a:gd name="T24" fmla="*/ 20 w 898"/>
                <a:gd name="T25" fmla="*/ 200 h 270"/>
                <a:gd name="T26" fmla="*/ 40 w 898"/>
                <a:gd name="T27" fmla="*/ 179 h 270"/>
                <a:gd name="T28" fmla="*/ 40 w 898"/>
                <a:gd name="T29" fmla="*/ 73 h 270"/>
                <a:gd name="T30" fmla="*/ 461 w 898"/>
                <a:gd name="T31" fmla="*/ 270 h 270"/>
                <a:gd name="T32" fmla="*/ 891 w 898"/>
                <a:gd name="T33" fmla="*/ 59 h 270"/>
                <a:gd name="T34" fmla="*/ 886 w 898"/>
                <a:gd name="T35" fmla="*/ 3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270">
                  <a:moveTo>
                    <a:pt x="886" y="31"/>
                  </a:moveTo>
                  <a:cubicBezTo>
                    <a:pt x="877" y="25"/>
                    <a:pt x="864" y="27"/>
                    <a:pt x="858" y="36"/>
                  </a:cubicBezTo>
                  <a:cubicBezTo>
                    <a:pt x="857" y="38"/>
                    <a:pt x="726" y="230"/>
                    <a:pt x="461" y="230"/>
                  </a:cubicBezTo>
                  <a:cubicBezTo>
                    <a:pt x="230" y="230"/>
                    <a:pt x="96" y="80"/>
                    <a:pt x="65" y="41"/>
                  </a:cubicBezTo>
                  <a:cubicBezTo>
                    <a:pt x="174" y="41"/>
                    <a:pt x="174" y="41"/>
                    <a:pt x="174" y="41"/>
                  </a:cubicBezTo>
                  <a:cubicBezTo>
                    <a:pt x="185" y="41"/>
                    <a:pt x="194" y="32"/>
                    <a:pt x="194" y="21"/>
                  </a:cubicBezTo>
                  <a:cubicBezTo>
                    <a:pt x="194" y="9"/>
                    <a:pt x="185" y="0"/>
                    <a:pt x="174" y="0"/>
                  </a:cubicBezTo>
                  <a:cubicBezTo>
                    <a:pt x="20" y="0"/>
                    <a:pt x="20" y="0"/>
                    <a:pt x="20" y="0"/>
                  </a:cubicBezTo>
                  <a:cubicBezTo>
                    <a:pt x="9" y="0"/>
                    <a:pt x="0" y="9"/>
                    <a:pt x="0" y="21"/>
                  </a:cubicBezTo>
                  <a:cubicBezTo>
                    <a:pt x="0" y="21"/>
                    <a:pt x="0" y="21"/>
                    <a:pt x="0" y="21"/>
                  </a:cubicBezTo>
                  <a:cubicBezTo>
                    <a:pt x="0" y="23"/>
                    <a:pt x="0" y="24"/>
                    <a:pt x="0" y="26"/>
                  </a:cubicBezTo>
                  <a:cubicBezTo>
                    <a:pt x="0" y="179"/>
                    <a:pt x="0" y="179"/>
                    <a:pt x="0" y="179"/>
                  </a:cubicBezTo>
                  <a:cubicBezTo>
                    <a:pt x="0" y="191"/>
                    <a:pt x="9" y="200"/>
                    <a:pt x="20" y="200"/>
                  </a:cubicBezTo>
                  <a:cubicBezTo>
                    <a:pt x="31" y="200"/>
                    <a:pt x="40" y="191"/>
                    <a:pt x="40" y="179"/>
                  </a:cubicBezTo>
                  <a:cubicBezTo>
                    <a:pt x="40" y="73"/>
                    <a:pt x="40" y="73"/>
                    <a:pt x="40" y="73"/>
                  </a:cubicBezTo>
                  <a:cubicBezTo>
                    <a:pt x="84" y="127"/>
                    <a:pt x="223" y="270"/>
                    <a:pt x="461" y="270"/>
                  </a:cubicBezTo>
                  <a:cubicBezTo>
                    <a:pt x="747" y="270"/>
                    <a:pt x="886" y="67"/>
                    <a:pt x="891" y="59"/>
                  </a:cubicBezTo>
                  <a:cubicBezTo>
                    <a:pt x="898" y="50"/>
                    <a:pt x="895" y="37"/>
                    <a:pt x="886" y="31"/>
                  </a:cubicBez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14141"/>
                </a:solidFill>
                <a:effectLst/>
                <a:uLnTx/>
                <a:uFillTx/>
                <a:latin typeface="Arial"/>
                <a:ea typeface="+mn-ea"/>
                <a:cs typeface="+mn-cs"/>
              </a:endParaRPr>
            </a:p>
          </p:txBody>
        </p:sp>
        <p:sp>
          <p:nvSpPr>
            <p:cNvPr id="93" name="Freeform 67">
              <a:extLst>
                <a:ext uri="{FF2B5EF4-FFF2-40B4-BE49-F238E27FC236}">
                  <a16:creationId xmlns:a16="http://schemas.microsoft.com/office/drawing/2014/main" id="{6BCD8532-A042-4882-9A46-62D2BE4E74BE}"/>
                </a:ext>
              </a:extLst>
            </p:cNvPr>
            <p:cNvSpPr>
              <a:spLocks/>
            </p:cNvSpPr>
            <p:nvPr/>
          </p:nvSpPr>
          <p:spPr bwMode="auto">
            <a:xfrm>
              <a:off x="264897" y="1669581"/>
              <a:ext cx="968375" cy="290513"/>
            </a:xfrm>
            <a:custGeom>
              <a:avLst/>
              <a:gdLst>
                <a:gd name="T0" fmla="*/ 12 w 898"/>
                <a:gd name="T1" fmla="*/ 238 h 269"/>
                <a:gd name="T2" fmla="*/ 40 w 898"/>
                <a:gd name="T3" fmla="*/ 233 h 269"/>
                <a:gd name="T4" fmla="*/ 437 w 898"/>
                <a:gd name="T5" fmla="*/ 40 h 269"/>
                <a:gd name="T6" fmla="*/ 833 w 898"/>
                <a:gd name="T7" fmla="*/ 229 h 269"/>
                <a:gd name="T8" fmla="*/ 724 w 898"/>
                <a:gd name="T9" fmla="*/ 229 h 269"/>
                <a:gd name="T10" fmla="*/ 704 w 898"/>
                <a:gd name="T11" fmla="*/ 249 h 269"/>
                <a:gd name="T12" fmla="*/ 724 w 898"/>
                <a:gd name="T13" fmla="*/ 269 h 269"/>
                <a:gd name="T14" fmla="*/ 877 w 898"/>
                <a:gd name="T15" fmla="*/ 269 h 269"/>
                <a:gd name="T16" fmla="*/ 897 w 898"/>
                <a:gd name="T17" fmla="*/ 249 h 269"/>
                <a:gd name="T18" fmla="*/ 897 w 898"/>
                <a:gd name="T19" fmla="*/ 248 h 269"/>
                <a:gd name="T20" fmla="*/ 898 w 898"/>
                <a:gd name="T21" fmla="*/ 243 h 269"/>
                <a:gd name="T22" fmla="*/ 898 w 898"/>
                <a:gd name="T23" fmla="*/ 90 h 269"/>
                <a:gd name="T24" fmla="*/ 878 w 898"/>
                <a:gd name="T25" fmla="*/ 70 h 269"/>
                <a:gd name="T26" fmla="*/ 858 w 898"/>
                <a:gd name="T27" fmla="*/ 90 h 269"/>
                <a:gd name="T28" fmla="*/ 858 w 898"/>
                <a:gd name="T29" fmla="*/ 196 h 269"/>
                <a:gd name="T30" fmla="*/ 437 w 898"/>
                <a:gd name="T31" fmla="*/ 0 h 269"/>
                <a:gd name="T32" fmla="*/ 6 w 898"/>
                <a:gd name="T33" fmla="*/ 210 h 269"/>
                <a:gd name="T34" fmla="*/ 12 w 898"/>
                <a:gd name="T35" fmla="*/ 23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8" h="269">
                  <a:moveTo>
                    <a:pt x="12" y="238"/>
                  </a:moveTo>
                  <a:cubicBezTo>
                    <a:pt x="21" y="244"/>
                    <a:pt x="33" y="242"/>
                    <a:pt x="40" y="233"/>
                  </a:cubicBezTo>
                  <a:cubicBezTo>
                    <a:pt x="41" y="231"/>
                    <a:pt x="172" y="40"/>
                    <a:pt x="437" y="40"/>
                  </a:cubicBezTo>
                  <a:cubicBezTo>
                    <a:pt x="668" y="40"/>
                    <a:pt x="802" y="190"/>
                    <a:pt x="833" y="229"/>
                  </a:cubicBezTo>
                  <a:cubicBezTo>
                    <a:pt x="724" y="229"/>
                    <a:pt x="724" y="229"/>
                    <a:pt x="724" y="229"/>
                  </a:cubicBezTo>
                  <a:cubicBezTo>
                    <a:pt x="713" y="229"/>
                    <a:pt x="704" y="238"/>
                    <a:pt x="704" y="249"/>
                  </a:cubicBezTo>
                  <a:cubicBezTo>
                    <a:pt x="704" y="260"/>
                    <a:pt x="713" y="269"/>
                    <a:pt x="724" y="269"/>
                  </a:cubicBezTo>
                  <a:cubicBezTo>
                    <a:pt x="877" y="269"/>
                    <a:pt x="877" y="269"/>
                    <a:pt x="877" y="269"/>
                  </a:cubicBezTo>
                  <a:cubicBezTo>
                    <a:pt x="888" y="269"/>
                    <a:pt x="897" y="260"/>
                    <a:pt x="897" y="249"/>
                  </a:cubicBezTo>
                  <a:cubicBezTo>
                    <a:pt x="897" y="248"/>
                    <a:pt x="897" y="248"/>
                    <a:pt x="897" y="248"/>
                  </a:cubicBezTo>
                  <a:cubicBezTo>
                    <a:pt x="898" y="246"/>
                    <a:pt x="898" y="245"/>
                    <a:pt x="898" y="243"/>
                  </a:cubicBezTo>
                  <a:cubicBezTo>
                    <a:pt x="898" y="90"/>
                    <a:pt x="898" y="90"/>
                    <a:pt x="898" y="90"/>
                  </a:cubicBezTo>
                  <a:cubicBezTo>
                    <a:pt x="898" y="79"/>
                    <a:pt x="889" y="70"/>
                    <a:pt x="878" y="70"/>
                  </a:cubicBezTo>
                  <a:cubicBezTo>
                    <a:pt x="867" y="70"/>
                    <a:pt x="858" y="79"/>
                    <a:pt x="858" y="90"/>
                  </a:cubicBezTo>
                  <a:cubicBezTo>
                    <a:pt x="858" y="196"/>
                    <a:pt x="858" y="196"/>
                    <a:pt x="858" y="196"/>
                  </a:cubicBezTo>
                  <a:cubicBezTo>
                    <a:pt x="814" y="142"/>
                    <a:pt x="675" y="0"/>
                    <a:pt x="437" y="0"/>
                  </a:cubicBezTo>
                  <a:cubicBezTo>
                    <a:pt x="151" y="0"/>
                    <a:pt x="12" y="202"/>
                    <a:pt x="6" y="210"/>
                  </a:cubicBezTo>
                  <a:cubicBezTo>
                    <a:pt x="0" y="220"/>
                    <a:pt x="3" y="232"/>
                    <a:pt x="12" y="238"/>
                  </a:cubicBez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14141"/>
                </a:solidFill>
                <a:effectLst/>
                <a:uLnTx/>
                <a:uFillTx/>
                <a:latin typeface="Arial"/>
                <a:ea typeface="+mn-ea"/>
                <a:cs typeface="+mn-cs"/>
              </a:endParaRPr>
            </a:p>
          </p:txBody>
        </p:sp>
        <p:sp>
          <p:nvSpPr>
            <p:cNvPr id="95" name="Freeform 64">
              <a:extLst>
                <a:ext uri="{FF2B5EF4-FFF2-40B4-BE49-F238E27FC236}">
                  <a16:creationId xmlns:a16="http://schemas.microsoft.com/office/drawing/2014/main" id="{02C5C3EC-2284-45F1-8C2F-A6CEE1B4E376}"/>
                </a:ext>
              </a:extLst>
            </p:cNvPr>
            <p:cNvSpPr>
              <a:spLocks noEditPoints="1"/>
            </p:cNvSpPr>
            <p:nvPr/>
          </p:nvSpPr>
          <p:spPr bwMode="auto">
            <a:xfrm>
              <a:off x="1035218" y="2001369"/>
              <a:ext cx="290513" cy="552450"/>
            </a:xfrm>
            <a:custGeom>
              <a:avLst/>
              <a:gdLst>
                <a:gd name="T0" fmla="*/ 116 w 269"/>
                <a:gd name="T1" fmla="*/ 491 h 511"/>
                <a:gd name="T2" fmla="*/ 136 w 269"/>
                <a:gd name="T3" fmla="*/ 511 h 511"/>
                <a:gd name="T4" fmla="*/ 156 w 269"/>
                <a:gd name="T5" fmla="*/ 491 h 511"/>
                <a:gd name="T6" fmla="*/ 156 w 269"/>
                <a:gd name="T7" fmla="*/ 461 h 511"/>
                <a:gd name="T8" fmla="*/ 226 w 269"/>
                <a:gd name="T9" fmla="*/ 436 h 511"/>
                <a:gd name="T10" fmla="*/ 264 w 269"/>
                <a:gd name="T11" fmla="*/ 351 h 511"/>
                <a:gd name="T12" fmla="*/ 202 w 269"/>
                <a:gd name="T13" fmla="*/ 261 h 511"/>
                <a:gd name="T14" fmla="*/ 156 w 269"/>
                <a:gd name="T15" fmla="*/ 237 h 511"/>
                <a:gd name="T16" fmla="*/ 156 w 269"/>
                <a:gd name="T17" fmla="*/ 101 h 511"/>
                <a:gd name="T18" fmla="*/ 184 w 269"/>
                <a:gd name="T19" fmla="*/ 115 h 511"/>
                <a:gd name="T20" fmla="*/ 222 w 269"/>
                <a:gd name="T21" fmla="*/ 167 h 511"/>
                <a:gd name="T22" fmla="*/ 245 w 269"/>
                <a:gd name="T23" fmla="*/ 183 h 511"/>
                <a:gd name="T24" fmla="*/ 261 w 269"/>
                <a:gd name="T25" fmla="*/ 159 h 511"/>
                <a:gd name="T26" fmla="*/ 207 w 269"/>
                <a:gd name="T27" fmla="*/ 82 h 511"/>
                <a:gd name="T28" fmla="*/ 156 w 269"/>
                <a:gd name="T29" fmla="*/ 60 h 511"/>
                <a:gd name="T30" fmla="*/ 156 w 269"/>
                <a:gd name="T31" fmla="*/ 20 h 511"/>
                <a:gd name="T32" fmla="*/ 136 w 269"/>
                <a:gd name="T33" fmla="*/ 0 h 511"/>
                <a:gd name="T34" fmla="*/ 116 w 269"/>
                <a:gd name="T35" fmla="*/ 20 h 511"/>
                <a:gd name="T36" fmla="*/ 116 w 269"/>
                <a:gd name="T37" fmla="*/ 56 h 511"/>
                <a:gd name="T38" fmla="*/ 97 w 269"/>
                <a:gd name="T39" fmla="*/ 58 h 511"/>
                <a:gd name="T40" fmla="*/ 14 w 269"/>
                <a:gd name="T41" fmla="*/ 127 h 511"/>
                <a:gd name="T42" fmla="*/ 9 w 269"/>
                <a:gd name="T43" fmla="*/ 176 h 511"/>
                <a:gd name="T44" fmla="*/ 32 w 269"/>
                <a:gd name="T45" fmla="*/ 214 h 511"/>
                <a:gd name="T46" fmla="*/ 107 w 269"/>
                <a:gd name="T47" fmla="*/ 260 h 511"/>
                <a:gd name="T48" fmla="*/ 116 w 269"/>
                <a:gd name="T49" fmla="*/ 264 h 511"/>
                <a:gd name="T50" fmla="*/ 116 w 269"/>
                <a:gd name="T51" fmla="*/ 416 h 511"/>
                <a:gd name="T52" fmla="*/ 52 w 269"/>
                <a:gd name="T53" fmla="*/ 358 h 511"/>
                <a:gd name="T54" fmla="*/ 42 w 269"/>
                <a:gd name="T55" fmla="*/ 335 h 511"/>
                <a:gd name="T56" fmla="*/ 16 w 269"/>
                <a:gd name="T57" fmla="*/ 323 h 511"/>
                <a:gd name="T58" fmla="*/ 4 w 269"/>
                <a:gd name="T59" fmla="*/ 349 h 511"/>
                <a:gd name="T60" fmla="*/ 17 w 269"/>
                <a:gd name="T61" fmla="*/ 378 h 511"/>
                <a:gd name="T62" fmla="*/ 110 w 269"/>
                <a:gd name="T63" fmla="*/ 456 h 511"/>
                <a:gd name="T64" fmla="*/ 116 w 269"/>
                <a:gd name="T65" fmla="*/ 457 h 511"/>
                <a:gd name="T66" fmla="*/ 116 w 269"/>
                <a:gd name="T67" fmla="*/ 491 h 511"/>
                <a:gd name="T68" fmla="*/ 180 w 269"/>
                <a:gd name="T69" fmla="*/ 295 h 511"/>
                <a:gd name="T70" fmla="*/ 225 w 269"/>
                <a:gd name="T71" fmla="*/ 356 h 511"/>
                <a:gd name="T72" fmla="*/ 203 w 269"/>
                <a:gd name="T73" fmla="*/ 404 h 511"/>
                <a:gd name="T74" fmla="*/ 156 w 269"/>
                <a:gd name="T75" fmla="*/ 420 h 511"/>
                <a:gd name="T76" fmla="*/ 156 w 269"/>
                <a:gd name="T77" fmla="*/ 281 h 511"/>
                <a:gd name="T78" fmla="*/ 180 w 269"/>
                <a:gd name="T79" fmla="*/ 295 h 511"/>
                <a:gd name="T80" fmla="*/ 60 w 269"/>
                <a:gd name="T81" fmla="*/ 186 h 511"/>
                <a:gd name="T82" fmla="*/ 48 w 269"/>
                <a:gd name="T83" fmla="*/ 166 h 511"/>
                <a:gd name="T84" fmla="*/ 51 w 269"/>
                <a:gd name="T85" fmla="*/ 142 h 511"/>
                <a:gd name="T86" fmla="*/ 105 w 269"/>
                <a:gd name="T87" fmla="*/ 97 h 511"/>
                <a:gd name="T88" fmla="*/ 116 w 269"/>
                <a:gd name="T89" fmla="*/ 96 h 511"/>
                <a:gd name="T90" fmla="*/ 116 w 269"/>
                <a:gd name="T91" fmla="*/ 220 h 511"/>
                <a:gd name="T92" fmla="*/ 60 w 269"/>
                <a:gd name="T93" fmla="*/ 18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9" h="511">
                  <a:moveTo>
                    <a:pt x="116" y="491"/>
                  </a:moveTo>
                  <a:cubicBezTo>
                    <a:pt x="116" y="502"/>
                    <a:pt x="125" y="511"/>
                    <a:pt x="136" y="511"/>
                  </a:cubicBezTo>
                  <a:cubicBezTo>
                    <a:pt x="147" y="511"/>
                    <a:pt x="156" y="502"/>
                    <a:pt x="156" y="491"/>
                  </a:cubicBezTo>
                  <a:cubicBezTo>
                    <a:pt x="156" y="461"/>
                    <a:pt x="156" y="461"/>
                    <a:pt x="156" y="461"/>
                  </a:cubicBezTo>
                  <a:cubicBezTo>
                    <a:pt x="182" y="459"/>
                    <a:pt x="207" y="451"/>
                    <a:pt x="226" y="436"/>
                  </a:cubicBezTo>
                  <a:cubicBezTo>
                    <a:pt x="254" y="416"/>
                    <a:pt x="269" y="384"/>
                    <a:pt x="264" y="351"/>
                  </a:cubicBezTo>
                  <a:cubicBezTo>
                    <a:pt x="260" y="317"/>
                    <a:pt x="238" y="286"/>
                    <a:pt x="202" y="261"/>
                  </a:cubicBezTo>
                  <a:cubicBezTo>
                    <a:pt x="187" y="251"/>
                    <a:pt x="172" y="244"/>
                    <a:pt x="156" y="237"/>
                  </a:cubicBezTo>
                  <a:cubicBezTo>
                    <a:pt x="156" y="101"/>
                    <a:pt x="156" y="101"/>
                    <a:pt x="156" y="101"/>
                  </a:cubicBezTo>
                  <a:cubicBezTo>
                    <a:pt x="166" y="105"/>
                    <a:pt x="176" y="109"/>
                    <a:pt x="184" y="115"/>
                  </a:cubicBezTo>
                  <a:cubicBezTo>
                    <a:pt x="205" y="128"/>
                    <a:pt x="218" y="147"/>
                    <a:pt x="222" y="167"/>
                  </a:cubicBezTo>
                  <a:cubicBezTo>
                    <a:pt x="224" y="178"/>
                    <a:pt x="234" y="185"/>
                    <a:pt x="245" y="183"/>
                  </a:cubicBezTo>
                  <a:cubicBezTo>
                    <a:pt x="256" y="181"/>
                    <a:pt x="263" y="170"/>
                    <a:pt x="261" y="159"/>
                  </a:cubicBezTo>
                  <a:cubicBezTo>
                    <a:pt x="255" y="129"/>
                    <a:pt x="236" y="101"/>
                    <a:pt x="207" y="82"/>
                  </a:cubicBezTo>
                  <a:cubicBezTo>
                    <a:pt x="191" y="71"/>
                    <a:pt x="174" y="64"/>
                    <a:pt x="156" y="60"/>
                  </a:cubicBezTo>
                  <a:cubicBezTo>
                    <a:pt x="156" y="20"/>
                    <a:pt x="156" y="20"/>
                    <a:pt x="156" y="20"/>
                  </a:cubicBezTo>
                  <a:cubicBezTo>
                    <a:pt x="156" y="9"/>
                    <a:pt x="147" y="0"/>
                    <a:pt x="136" y="0"/>
                  </a:cubicBezTo>
                  <a:cubicBezTo>
                    <a:pt x="125" y="0"/>
                    <a:pt x="116" y="9"/>
                    <a:pt x="116" y="20"/>
                  </a:cubicBezTo>
                  <a:cubicBezTo>
                    <a:pt x="116" y="56"/>
                    <a:pt x="116" y="56"/>
                    <a:pt x="116" y="56"/>
                  </a:cubicBezTo>
                  <a:cubicBezTo>
                    <a:pt x="110" y="56"/>
                    <a:pt x="103" y="57"/>
                    <a:pt x="97" y="58"/>
                  </a:cubicBezTo>
                  <a:cubicBezTo>
                    <a:pt x="60" y="65"/>
                    <a:pt x="29" y="91"/>
                    <a:pt x="14" y="127"/>
                  </a:cubicBezTo>
                  <a:cubicBezTo>
                    <a:pt x="7" y="143"/>
                    <a:pt x="5" y="160"/>
                    <a:pt x="9" y="176"/>
                  </a:cubicBezTo>
                  <a:cubicBezTo>
                    <a:pt x="12" y="189"/>
                    <a:pt x="20" y="202"/>
                    <a:pt x="32" y="214"/>
                  </a:cubicBezTo>
                  <a:cubicBezTo>
                    <a:pt x="53" y="235"/>
                    <a:pt x="80" y="248"/>
                    <a:pt x="107" y="260"/>
                  </a:cubicBezTo>
                  <a:cubicBezTo>
                    <a:pt x="110" y="261"/>
                    <a:pt x="113" y="263"/>
                    <a:pt x="116" y="264"/>
                  </a:cubicBezTo>
                  <a:cubicBezTo>
                    <a:pt x="116" y="416"/>
                    <a:pt x="116" y="416"/>
                    <a:pt x="116" y="416"/>
                  </a:cubicBezTo>
                  <a:cubicBezTo>
                    <a:pt x="91" y="407"/>
                    <a:pt x="68" y="387"/>
                    <a:pt x="52" y="358"/>
                  </a:cubicBezTo>
                  <a:cubicBezTo>
                    <a:pt x="48" y="351"/>
                    <a:pt x="45" y="343"/>
                    <a:pt x="42" y="335"/>
                  </a:cubicBezTo>
                  <a:cubicBezTo>
                    <a:pt x="38" y="325"/>
                    <a:pt x="26" y="319"/>
                    <a:pt x="16" y="323"/>
                  </a:cubicBezTo>
                  <a:cubicBezTo>
                    <a:pt x="5" y="327"/>
                    <a:pt x="0" y="339"/>
                    <a:pt x="4" y="349"/>
                  </a:cubicBezTo>
                  <a:cubicBezTo>
                    <a:pt x="8" y="359"/>
                    <a:pt x="12" y="369"/>
                    <a:pt x="17" y="378"/>
                  </a:cubicBezTo>
                  <a:cubicBezTo>
                    <a:pt x="40" y="417"/>
                    <a:pt x="72" y="445"/>
                    <a:pt x="110" y="456"/>
                  </a:cubicBezTo>
                  <a:cubicBezTo>
                    <a:pt x="112" y="456"/>
                    <a:pt x="114" y="457"/>
                    <a:pt x="116" y="457"/>
                  </a:cubicBezTo>
                  <a:lnTo>
                    <a:pt x="116" y="491"/>
                  </a:lnTo>
                  <a:close/>
                  <a:moveTo>
                    <a:pt x="180" y="295"/>
                  </a:moveTo>
                  <a:cubicBezTo>
                    <a:pt x="195" y="305"/>
                    <a:pt x="221" y="326"/>
                    <a:pt x="225" y="356"/>
                  </a:cubicBezTo>
                  <a:cubicBezTo>
                    <a:pt x="227" y="374"/>
                    <a:pt x="219" y="392"/>
                    <a:pt x="203" y="404"/>
                  </a:cubicBezTo>
                  <a:cubicBezTo>
                    <a:pt x="190" y="413"/>
                    <a:pt x="173" y="419"/>
                    <a:pt x="156" y="420"/>
                  </a:cubicBezTo>
                  <a:cubicBezTo>
                    <a:pt x="156" y="281"/>
                    <a:pt x="156" y="281"/>
                    <a:pt x="156" y="281"/>
                  </a:cubicBezTo>
                  <a:cubicBezTo>
                    <a:pt x="165" y="285"/>
                    <a:pt x="172" y="290"/>
                    <a:pt x="180" y="295"/>
                  </a:cubicBezTo>
                  <a:close/>
                  <a:moveTo>
                    <a:pt x="60" y="186"/>
                  </a:moveTo>
                  <a:cubicBezTo>
                    <a:pt x="54" y="179"/>
                    <a:pt x="49" y="173"/>
                    <a:pt x="48" y="166"/>
                  </a:cubicBezTo>
                  <a:cubicBezTo>
                    <a:pt x="46" y="157"/>
                    <a:pt x="48" y="148"/>
                    <a:pt x="51" y="142"/>
                  </a:cubicBezTo>
                  <a:cubicBezTo>
                    <a:pt x="61" y="119"/>
                    <a:pt x="81" y="102"/>
                    <a:pt x="105" y="97"/>
                  </a:cubicBezTo>
                  <a:cubicBezTo>
                    <a:pt x="109" y="96"/>
                    <a:pt x="112" y="96"/>
                    <a:pt x="116" y="96"/>
                  </a:cubicBezTo>
                  <a:cubicBezTo>
                    <a:pt x="116" y="220"/>
                    <a:pt x="116" y="220"/>
                    <a:pt x="116" y="220"/>
                  </a:cubicBezTo>
                  <a:cubicBezTo>
                    <a:pt x="96" y="211"/>
                    <a:pt x="75" y="201"/>
                    <a:pt x="60" y="186"/>
                  </a:cubicBez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14141"/>
                </a:solidFill>
                <a:effectLst/>
                <a:uLnTx/>
                <a:uFillTx/>
                <a:latin typeface="Arial"/>
                <a:ea typeface="+mn-ea"/>
                <a:cs typeface="+mn-cs"/>
              </a:endParaRPr>
            </a:p>
          </p:txBody>
        </p:sp>
      </p:grpSp>
      <p:grpSp>
        <p:nvGrpSpPr>
          <p:cNvPr id="100" name="Group 99">
            <a:extLst>
              <a:ext uri="{FF2B5EF4-FFF2-40B4-BE49-F238E27FC236}">
                <a16:creationId xmlns:a16="http://schemas.microsoft.com/office/drawing/2014/main" id="{6CC6B2B7-BC46-4EA4-9FD4-18121EF74B1C}"/>
              </a:ext>
            </a:extLst>
          </p:cNvPr>
          <p:cNvGrpSpPr/>
          <p:nvPr/>
        </p:nvGrpSpPr>
        <p:grpSpPr>
          <a:xfrm>
            <a:off x="8650190" y="2220195"/>
            <a:ext cx="237231" cy="273028"/>
            <a:chOff x="5013326" y="2292351"/>
            <a:chExt cx="1096962" cy="1138237"/>
          </a:xfrm>
        </p:grpSpPr>
        <p:sp>
          <p:nvSpPr>
            <p:cNvPr id="101" name="Freeform 122">
              <a:extLst>
                <a:ext uri="{FF2B5EF4-FFF2-40B4-BE49-F238E27FC236}">
                  <a16:creationId xmlns:a16="http://schemas.microsoft.com/office/drawing/2014/main" id="{D671BB31-3BA8-46E9-BF86-BCCF4DB658D8}"/>
                </a:ext>
              </a:extLst>
            </p:cNvPr>
            <p:cNvSpPr>
              <a:spLocks noEditPoints="1"/>
            </p:cNvSpPr>
            <p:nvPr/>
          </p:nvSpPr>
          <p:spPr bwMode="auto">
            <a:xfrm>
              <a:off x="5013326" y="2292351"/>
              <a:ext cx="1096962" cy="1138237"/>
            </a:xfrm>
            <a:custGeom>
              <a:avLst/>
              <a:gdLst>
                <a:gd name="T0" fmla="*/ 435 w 1016"/>
                <a:gd name="T1" fmla="*/ 40 h 1052"/>
                <a:gd name="T2" fmla="*/ 830 w 1016"/>
                <a:gd name="T3" fmla="*/ 435 h 1052"/>
                <a:gd name="T4" fmla="*/ 767 w 1016"/>
                <a:gd name="T5" fmla="*/ 650 h 1052"/>
                <a:gd name="T6" fmla="*/ 750 w 1016"/>
                <a:gd name="T7" fmla="*/ 675 h 1052"/>
                <a:gd name="T8" fmla="*/ 771 w 1016"/>
                <a:gd name="T9" fmla="*/ 698 h 1052"/>
                <a:gd name="T10" fmla="*/ 947 w 1016"/>
                <a:gd name="T11" fmla="*/ 897 h 1052"/>
                <a:gd name="T12" fmla="*/ 964 w 1016"/>
                <a:gd name="T13" fmla="*/ 947 h 1052"/>
                <a:gd name="T14" fmla="*/ 941 w 1016"/>
                <a:gd name="T15" fmla="*/ 994 h 1052"/>
                <a:gd name="T16" fmla="*/ 895 w 1016"/>
                <a:gd name="T17" fmla="*/ 1012 h 1052"/>
                <a:gd name="T18" fmla="*/ 843 w 1016"/>
                <a:gd name="T19" fmla="*/ 988 h 1052"/>
                <a:gd name="T20" fmla="*/ 670 w 1016"/>
                <a:gd name="T21" fmla="*/ 793 h 1052"/>
                <a:gd name="T22" fmla="*/ 649 w 1016"/>
                <a:gd name="T23" fmla="*/ 769 h 1052"/>
                <a:gd name="T24" fmla="*/ 621 w 1016"/>
                <a:gd name="T25" fmla="*/ 784 h 1052"/>
                <a:gd name="T26" fmla="*/ 435 w 1016"/>
                <a:gd name="T27" fmla="*/ 830 h 1052"/>
                <a:gd name="T28" fmla="*/ 40 w 1016"/>
                <a:gd name="T29" fmla="*/ 435 h 1052"/>
                <a:gd name="T30" fmla="*/ 435 w 1016"/>
                <a:gd name="T31" fmla="*/ 40 h 1052"/>
                <a:gd name="T32" fmla="*/ 435 w 1016"/>
                <a:gd name="T33" fmla="*/ 795 h 1052"/>
                <a:gd name="T34" fmla="*/ 794 w 1016"/>
                <a:gd name="T35" fmla="*/ 435 h 1052"/>
                <a:gd name="T36" fmla="*/ 435 w 1016"/>
                <a:gd name="T37" fmla="*/ 76 h 1052"/>
                <a:gd name="T38" fmla="*/ 76 w 1016"/>
                <a:gd name="T39" fmla="*/ 435 h 1052"/>
                <a:gd name="T40" fmla="*/ 435 w 1016"/>
                <a:gd name="T41" fmla="*/ 795 h 1052"/>
                <a:gd name="T42" fmla="*/ 435 w 1016"/>
                <a:gd name="T43" fmla="*/ 0 h 1052"/>
                <a:gd name="T44" fmla="*/ 0 w 1016"/>
                <a:gd name="T45" fmla="*/ 435 h 1052"/>
                <a:gd name="T46" fmla="*/ 435 w 1016"/>
                <a:gd name="T47" fmla="*/ 870 h 1052"/>
                <a:gd name="T48" fmla="*/ 640 w 1016"/>
                <a:gd name="T49" fmla="*/ 819 h 1052"/>
                <a:gd name="T50" fmla="*/ 813 w 1016"/>
                <a:gd name="T51" fmla="*/ 1015 h 1052"/>
                <a:gd name="T52" fmla="*/ 895 w 1016"/>
                <a:gd name="T53" fmla="*/ 1052 h 1052"/>
                <a:gd name="T54" fmla="*/ 967 w 1016"/>
                <a:gd name="T55" fmla="*/ 1024 h 1052"/>
                <a:gd name="T56" fmla="*/ 976 w 1016"/>
                <a:gd name="T57" fmla="*/ 870 h 1052"/>
                <a:gd name="T58" fmla="*/ 800 w 1016"/>
                <a:gd name="T59" fmla="*/ 672 h 1052"/>
                <a:gd name="T60" fmla="*/ 870 w 1016"/>
                <a:gd name="T61" fmla="*/ 435 h 1052"/>
                <a:gd name="T62" fmla="*/ 435 w 1016"/>
                <a:gd name="T63" fmla="*/ 0 h 1052"/>
                <a:gd name="T64" fmla="*/ 435 w 1016"/>
                <a:gd name="T65" fmla="*/ 755 h 1052"/>
                <a:gd name="T66" fmla="*/ 116 w 1016"/>
                <a:gd name="T67" fmla="*/ 435 h 1052"/>
                <a:gd name="T68" fmla="*/ 435 w 1016"/>
                <a:gd name="T69" fmla="*/ 116 h 1052"/>
                <a:gd name="T70" fmla="*/ 754 w 1016"/>
                <a:gd name="T71" fmla="*/ 435 h 1052"/>
                <a:gd name="T72" fmla="*/ 435 w 1016"/>
                <a:gd name="T73" fmla="*/ 755 h 1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1052">
                  <a:moveTo>
                    <a:pt x="435" y="40"/>
                  </a:moveTo>
                  <a:cubicBezTo>
                    <a:pt x="653" y="40"/>
                    <a:pt x="830" y="218"/>
                    <a:pt x="830" y="435"/>
                  </a:cubicBezTo>
                  <a:cubicBezTo>
                    <a:pt x="830" y="512"/>
                    <a:pt x="808" y="586"/>
                    <a:pt x="767" y="650"/>
                  </a:cubicBezTo>
                  <a:cubicBezTo>
                    <a:pt x="750" y="675"/>
                    <a:pt x="750" y="675"/>
                    <a:pt x="750" y="675"/>
                  </a:cubicBezTo>
                  <a:cubicBezTo>
                    <a:pt x="771" y="698"/>
                    <a:pt x="771" y="698"/>
                    <a:pt x="771" y="698"/>
                  </a:cubicBezTo>
                  <a:cubicBezTo>
                    <a:pt x="947" y="897"/>
                    <a:pt x="947" y="897"/>
                    <a:pt x="947" y="897"/>
                  </a:cubicBezTo>
                  <a:cubicBezTo>
                    <a:pt x="959" y="910"/>
                    <a:pt x="965" y="928"/>
                    <a:pt x="964" y="947"/>
                  </a:cubicBezTo>
                  <a:cubicBezTo>
                    <a:pt x="963" y="965"/>
                    <a:pt x="954" y="982"/>
                    <a:pt x="941" y="994"/>
                  </a:cubicBezTo>
                  <a:cubicBezTo>
                    <a:pt x="928" y="1005"/>
                    <a:pt x="912" y="1012"/>
                    <a:pt x="895" y="1012"/>
                  </a:cubicBezTo>
                  <a:cubicBezTo>
                    <a:pt x="875" y="1012"/>
                    <a:pt x="856" y="1003"/>
                    <a:pt x="843" y="988"/>
                  </a:cubicBezTo>
                  <a:cubicBezTo>
                    <a:pt x="670" y="793"/>
                    <a:pt x="670" y="793"/>
                    <a:pt x="670" y="793"/>
                  </a:cubicBezTo>
                  <a:cubicBezTo>
                    <a:pt x="649" y="769"/>
                    <a:pt x="649" y="769"/>
                    <a:pt x="649" y="769"/>
                  </a:cubicBezTo>
                  <a:cubicBezTo>
                    <a:pt x="621" y="784"/>
                    <a:pt x="621" y="784"/>
                    <a:pt x="621" y="784"/>
                  </a:cubicBezTo>
                  <a:cubicBezTo>
                    <a:pt x="564" y="814"/>
                    <a:pt x="500" y="830"/>
                    <a:pt x="435" y="830"/>
                  </a:cubicBezTo>
                  <a:cubicBezTo>
                    <a:pt x="217" y="830"/>
                    <a:pt x="40" y="653"/>
                    <a:pt x="40" y="435"/>
                  </a:cubicBezTo>
                  <a:cubicBezTo>
                    <a:pt x="40" y="218"/>
                    <a:pt x="217" y="40"/>
                    <a:pt x="435" y="40"/>
                  </a:cubicBezTo>
                  <a:moveTo>
                    <a:pt x="435" y="795"/>
                  </a:moveTo>
                  <a:cubicBezTo>
                    <a:pt x="633" y="795"/>
                    <a:pt x="794" y="633"/>
                    <a:pt x="794" y="435"/>
                  </a:cubicBezTo>
                  <a:cubicBezTo>
                    <a:pt x="794" y="237"/>
                    <a:pt x="633" y="76"/>
                    <a:pt x="435" y="76"/>
                  </a:cubicBezTo>
                  <a:cubicBezTo>
                    <a:pt x="237" y="76"/>
                    <a:pt x="76" y="237"/>
                    <a:pt x="76" y="435"/>
                  </a:cubicBezTo>
                  <a:cubicBezTo>
                    <a:pt x="76" y="633"/>
                    <a:pt x="237" y="795"/>
                    <a:pt x="435" y="795"/>
                  </a:cubicBezTo>
                  <a:moveTo>
                    <a:pt x="435" y="0"/>
                  </a:moveTo>
                  <a:cubicBezTo>
                    <a:pt x="195" y="0"/>
                    <a:pt x="0" y="195"/>
                    <a:pt x="0" y="435"/>
                  </a:cubicBezTo>
                  <a:cubicBezTo>
                    <a:pt x="0" y="676"/>
                    <a:pt x="195" y="870"/>
                    <a:pt x="435" y="870"/>
                  </a:cubicBezTo>
                  <a:cubicBezTo>
                    <a:pt x="509" y="870"/>
                    <a:pt x="579" y="852"/>
                    <a:pt x="640" y="819"/>
                  </a:cubicBezTo>
                  <a:cubicBezTo>
                    <a:pt x="813" y="1015"/>
                    <a:pt x="813" y="1015"/>
                    <a:pt x="813" y="1015"/>
                  </a:cubicBezTo>
                  <a:cubicBezTo>
                    <a:pt x="835" y="1039"/>
                    <a:pt x="865" y="1052"/>
                    <a:pt x="895" y="1052"/>
                  </a:cubicBezTo>
                  <a:cubicBezTo>
                    <a:pt x="921" y="1052"/>
                    <a:pt x="946" y="1043"/>
                    <a:pt x="967" y="1024"/>
                  </a:cubicBezTo>
                  <a:cubicBezTo>
                    <a:pt x="1012" y="984"/>
                    <a:pt x="1016" y="915"/>
                    <a:pt x="976" y="870"/>
                  </a:cubicBezTo>
                  <a:cubicBezTo>
                    <a:pt x="800" y="672"/>
                    <a:pt x="800" y="672"/>
                    <a:pt x="800" y="672"/>
                  </a:cubicBezTo>
                  <a:cubicBezTo>
                    <a:pt x="845" y="604"/>
                    <a:pt x="870" y="522"/>
                    <a:pt x="870" y="435"/>
                  </a:cubicBezTo>
                  <a:cubicBezTo>
                    <a:pt x="870" y="195"/>
                    <a:pt x="675" y="0"/>
                    <a:pt x="435" y="0"/>
                  </a:cubicBezTo>
                  <a:close/>
                  <a:moveTo>
                    <a:pt x="435" y="755"/>
                  </a:moveTo>
                  <a:cubicBezTo>
                    <a:pt x="259" y="755"/>
                    <a:pt x="116" y="612"/>
                    <a:pt x="116" y="435"/>
                  </a:cubicBezTo>
                  <a:cubicBezTo>
                    <a:pt x="116" y="259"/>
                    <a:pt x="259" y="116"/>
                    <a:pt x="435" y="116"/>
                  </a:cubicBezTo>
                  <a:cubicBezTo>
                    <a:pt x="611" y="116"/>
                    <a:pt x="754" y="259"/>
                    <a:pt x="754" y="435"/>
                  </a:cubicBezTo>
                  <a:cubicBezTo>
                    <a:pt x="754" y="612"/>
                    <a:pt x="611" y="755"/>
                    <a:pt x="435" y="755"/>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14141"/>
                </a:solidFill>
                <a:effectLst/>
                <a:uLnTx/>
                <a:uFillTx/>
                <a:latin typeface="Arial"/>
                <a:ea typeface="+mn-ea"/>
                <a:cs typeface="+mn-cs"/>
              </a:endParaRPr>
            </a:p>
          </p:txBody>
        </p:sp>
        <p:sp>
          <p:nvSpPr>
            <p:cNvPr id="102" name="Freeform 123">
              <a:extLst>
                <a:ext uri="{FF2B5EF4-FFF2-40B4-BE49-F238E27FC236}">
                  <a16:creationId xmlns:a16="http://schemas.microsoft.com/office/drawing/2014/main" id="{5B9EA41F-9720-44E1-85EE-67CDB2F50325}"/>
                </a:ext>
              </a:extLst>
            </p:cNvPr>
            <p:cNvSpPr>
              <a:spLocks/>
            </p:cNvSpPr>
            <p:nvPr/>
          </p:nvSpPr>
          <p:spPr bwMode="auto">
            <a:xfrm>
              <a:off x="5313363" y="2771775"/>
              <a:ext cx="339725" cy="195262"/>
            </a:xfrm>
            <a:custGeom>
              <a:avLst/>
              <a:gdLst>
                <a:gd name="T0" fmla="*/ 187 w 315"/>
                <a:gd name="T1" fmla="*/ 180 h 180"/>
                <a:gd name="T2" fmla="*/ 20 w 315"/>
                <a:gd name="T3" fmla="*/ 180 h 180"/>
                <a:gd name="T4" fmla="*/ 6 w 315"/>
                <a:gd name="T5" fmla="*/ 174 h 180"/>
                <a:gd name="T6" fmla="*/ 0 w 315"/>
                <a:gd name="T7" fmla="*/ 159 h 180"/>
                <a:gd name="T8" fmla="*/ 22 w 315"/>
                <a:gd name="T9" fmla="*/ 81 h 180"/>
                <a:gd name="T10" fmla="*/ 156 w 315"/>
                <a:gd name="T11" fmla="*/ 0 h 180"/>
                <a:gd name="T12" fmla="*/ 292 w 315"/>
                <a:gd name="T13" fmla="*/ 80 h 180"/>
                <a:gd name="T14" fmla="*/ 315 w 315"/>
                <a:gd name="T15" fmla="*/ 158 h 180"/>
                <a:gd name="T16" fmla="*/ 296 w 315"/>
                <a:gd name="T17" fmla="*/ 179 h 180"/>
                <a:gd name="T18" fmla="*/ 275 w 315"/>
                <a:gd name="T19" fmla="*/ 161 h 180"/>
                <a:gd name="T20" fmla="*/ 156 w 315"/>
                <a:gd name="T21" fmla="*/ 40 h 180"/>
                <a:gd name="T22" fmla="*/ 43 w 315"/>
                <a:gd name="T23" fmla="*/ 140 h 180"/>
                <a:gd name="T24" fmla="*/ 187 w 315"/>
                <a:gd name="T25" fmla="*/ 140 h 180"/>
                <a:gd name="T26" fmla="*/ 207 w 315"/>
                <a:gd name="T27" fmla="*/ 160 h 180"/>
                <a:gd name="T28" fmla="*/ 187 w 315"/>
                <a:gd name="T29"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5" h="180">
                  <a:moveTo>
                    <a:pt x="187" y="180"/>
                  </a:moveTo>
                  <a:cubicBezTo>
                    <a:pt x="20" y="180"/>
                    <a:pt x="20" y="180"/>
                    <a:pt x="20" y="180"/>
                  </a:cubicBezTo>
                  <a:cubicBezTo>
                    <a:pt x="15" y="180"/>
                    <a:pt x="9" y="178"/>
                    <a:pt x="6" y="174"/>
                  </a:cubicBezTo>
                  <a:cubicBezTo>
                    <a:pt x="2" y="170"/>
                    <a:pt x="0" y="165"/>
                    <a:pt x="0" y="159"/>
                  </a:cubicBezTo>
                  <a:cubicBezTo>
                    <a:pt x="0" y="157"/>
                    <a:pt x="2" y="119"/>
                    <a:pt x="22" y="81"/>
                  </a:cubicBezTo>
                  <a:cubicBezTo>
                    <a:pt x="40" y="44"/>
                    <a:pt x="79" y="0"/>
                    <a:pt x="156" y="0"/>
                  </a:cubicBezTo>
                  <a:cubicBezTo>
                    <a:pt x="233" y="0"/>
                    <a:pt x="272" y="44"/>
                    <a:pt x="292" y="80"/>
                  </a:cubicBezTo>
                  <a:cubicBezTo>
                    <a:pt x="312" y="119"/>
                    <a:pt x="315" y="156"/>
                    <a:pt x="315" y="158"/>
                  </a:cubicBezTo>
                  <a:cubicBezTo>
                    <a:pt x="315" y="169"/>
                    <a:pt x="307" y="179"/>
                    <a:pt x="296" y="179"/>
                  </a:cubicBezTo>
                  <a:cubicBezTo>
                    <a:pt x="285" y="180"/>
                    <a:pt x="275" y="172"/>
                    <a:pt x="275" y="161"/>
                  </a:cubicBezTo>
                  <a:cubicBezTo>
                    <a:pt x="274" y="156"/>
                    <a:pt x="265" y="40"/>
                    <a:pt x="156" y="40"/>
                  </a:cubicBezTo>
                  <a:cubicBezTo>
                    <a:pt x="74" y="40"/>
                    <a:pt x="50" y="105"/>
                    <a:pt x="43" y="140"/>
                  </a:cubicBezTo>
                  <a:cubicBezTo>
                    <a:pt x="187" y="140"/>
                    <a:pt x="187" y="140"/>
                    <a:pt x="187" y="140"/>
                  </a:cubicBezTo>
                  <a:cubicBezTo>
                    <a:pt x="198" y="140"/>
                    <a:pt x="207" y="149"/>
                    <a:pt x="207" y="160"/>
                  </a:cubicBezTo>
                  <a:cubicBezTo>
                    <a:pt x="207" y="171"/>
                    <a:pt x="198" y="180"/>
                    <a:pt x="187" y="180"/>
                  </a:cubicBez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14141"/>
                </a:solidFill>
                <a:effectLst/>
                <a:uLnTx/>
                <a:uFillTx/>
                <a:latin typeface="Arial"/>
                <a:ea typeface="+mn-ea"/>
                <a:cs typeface="+mn-cs"/>
              </a:endParaRPr>
            </a:p>
          </p:txBody>
        </p:sp>
        <p:sp>
          <p:nvSpPr>
            <p:cNvPr id="103" name="Freeform 124">
              <a:extLst>
                <a:ext uri="{FF2B5EF4-FFF2-40B4-BE49-F238E27FC236}">
                  <a16:creationId xmlns:a16="http://schemas.microsoft.com/office/drawing/2014/main" id="{3CBB73B5-D965-4ACE-811E-0F8A5A8BF598}"/>
                </a:ext>
              </a:extLst>
            </p:cNvPr>
            <p:cNvSpPr>
              <a:spLocks noEditPoints="1"/>
            </p:cNvSpPr>
            <p:nvPr/>
          </p:nvSpPr>
          <p:spPr bwMode="auto">
            <a:xfrm>
              <a:off x="5387975" y="2590800"/>
              <a:ext cx="188912" cy="188912"/>
            </a:xfrm>
            <a:custGeom>
              <a:avLst/>
              <a:gdLst>
                <a:gd name="T0" fmla="*/ 87 w 175"/>
                <a:gd name="T1" fmla="*/ 175 h 175"/>
                <a:gd name="T2" fmla="*/ 0 w 175"/>
                <a:gd name="T3" fmla="*/ 88 h 175"/>
                <a:gd name="T4" fmla="*/ 87 w 175"/>
                <a:gd name="T5" fmla="*/ 0 h 175"/>
                <a:gd name="T6" fmla="*/ 175 w 175"/>
                <a:gd name="T7" fmla="*/ 88 h 175"/>
                <a:gd name="T8" fmla="*/ 87 w 175"/>
                <a:gd name="T9" fmla="*/ 175 h 175"/>
                <a:gd name="T10" fmla="*/ 87 w 175"/>
                <a:gd name="T11" fmla="*/ 40 h 175"/>
                <a:gd name="T12" fmla="*/ 40 w 175"/>
                <a:gd name="T13" fmla="*/ 88 h 175"/>
                <a:gd name="T14" fmla="*/ 87 w 175"/>
                <a:gd name="T15" fmla="*/ 135 h 175"/>
                <a:gd name="T16" fmla="*/ 135 w 175"/>
                <a:gd name="T17" fmla="*/ 88 h 175"/>
                <a:gd name="T18" fmla="*/ 87 w 175"/>
                <a:gd name="T19" fmla="*/ 4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75">
                  <a:moveTo>
                    <a:pt x="87" y="175"/>
                  </a:moveTo>
                  <a:cubicBezTo>
                    <a:pt x="39" y="175"/>
                    <a:pt x="0" y="136"/>
                    <a:pt x="0" y="88"/>
                  </a:cubicBezTo>
                  <a:cubicBezTo>
                    <a:pt x="0" y="40"/>
                    <a:pt x="39" y="0"/>
                    <a:pt x="87" y="0"/>
                  </a:cubicBezTo>
                  <a:cubicBezTo>
                    <a:pt x="135" y="0"/>
                    <a:pt x="175" y="40"/>
                    <a:pt x="175" y="88"/>
                  </a:cubicBezTo>
                  <a:cubicBezTo>
                    <a:pt x="175" y="136"/>
                    <a:pt x="135" y="175"/>
                    <a:pt x="87" y="175"/>
                  </a:cubicBezTo>
                  <a:close/>
                  <a:moveTo>
                    <a:pt x="87" y="40"/>
                  </a:moveTo>
                  <a:cubicBezTo>
                    <a:pt x="61" y="40"/>
                    <a:pt x="40" y="62"/>
                    <a:pt x="40" y="88"/>
                  </a:cubicBezTo>
                  <a:cubicBezTo>
                    <a:pt x="40" y="114"/>
                    <a:pt x="61" y="135"/>
                    <a:pt x="87" y="135"/>
                  </a:cubicBezTo>
                  <a:cubicBezTo>
                    <a:pt x="113" y="135"/>
                    <a:pt x="135" y="114"/>
                    <a:pt x="135" y="88"/>
                  </a:cubicBezTo>
                  <a:cubicBezTo>
                    <a:pt x="135" y="62"/>
                    <a:pt x="113" y="40"/>
                    <a:pt x="87" y="40"/>
                  </a:cubicBez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14141"/>
                </a:solidFill>
                <a:effectLst/>
                <a:uLnTx/>
                <a:uFillTx/>
                <a:latin typeface="Arial"/>
                <a:ea typeface="+mn-ea"/>
                <a:cs typeface="+mn-cs"/>
              </a:endParaRPr>
            </a:p>
          </p:txBody>
        </p:sp>
        <p:sp>
          <p:nvSpPr>
            <p:cNvPr id="104" name="Freeform 125">
              <a:extLst>
                <a:ext uri="{FF2B5EF4-FFF2-40B4-BE49-F238E27FC236}">
                  <a16:creationId xmlns:a16="http://schemas.microsoft.com/office/drawing/2014/main" id="{BAECA119-B4A3-4DAC-8589-87ED1566BD6D}"/>
                </a:ext>
              </a:extLst>
            </p:cNvPr>
            <p:cNvSpPr>
              <a:spLocks noEditPoints="1"/>
            </p:cNvSpPr>
            <p:nvPr/>
          </p:nvSpPr>
          <p:spPr bwMode="auto">
            <a:xfrm>
              <a:off x="5583238" y="2566988"/>
              <a:ext cx="152400" cy="152400"/>
            </a:xfrm>
            <a:custGeom>
              <a:avLst/>
              <a:gdLst>
                <a:gd name="T0" fmla="*/ 70 w 141"/>
                <a:gd name="T1" fmla="*/ 141 h 141"/>
                <a:gd name="T2" fmla="*/ 0 w 141"/>
                <a:gd name="T3" fmla="*/ 71 h 141"/>
                <a:gd name="T4" fmla="*/ 70 w 141"/>
                <a:gd name="T5" fmla="*/ 0 h 141"/>
                <a:gd name="T6" fmla="*/ 141 w 141"/>
                <a:gd name="T7" fmla="*/ 71 h 141"/>
                <a:gd name="T8" fmla="*/ 70 w 141"/>
                <a:gd name="T9" fmla="*/ 141 h 141"/>
                <a:gd name="T10" fmla="*/ 70 w 141"/>
                <a:gd name="T11" fmla="*/ 39 h 141"/>
                <a:gd name="T12" fmla="*/ 39 w 141"/>
                <a:gd name="T13" fmla="*/ 71 h 141"/>
                <a:gd name="T14" fmla="*/ 70 w 141"/>
                <a:gd name="T15" fmla="*/ 102 h 141"/>
                <a:gd name="T16" fmla="*/ 102 w 141"/>
                <a:gd name="T17" fmla="*/ 71 h 141"/>
                <a:gd name="T18" fmla="*/ 70 w 141"/>
                <a:gd name="T19" fmla="*/ 3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70" y="141"/>
                  </a:moveTo>
                  <a:cubicBezTo>
                    <a:pt x="32" y="141"/>
                    <a:pt x="0" y="110"/>
                    <a:pt x="0" y="71"/>
                  </a:cubicBezTo>
                  <a:cubicBezTo>
                    <a:pt x="0" y="32"/>
                    <a:pt x="32" y="0"/>
                    <a:pt x="70" y="0"/>
                  </a:cubicBezTo>
                  <a:cubicBezTo>
                    <a:pt x="109" y="0"/>
                    <a:pt x="141" y="32"/>
                    <a:pt x="141" y="71"/>
                  </a:cubicBezTo>
                  <a:cubicBezTo>
                    <a:pt x="141" y="110"/>
                    <a:pt x="109" y="141"/>
                    <a:pt x="70" y="141"/>
                  </a:cubicBezTo>
                  <a:close/>
                  <a:moveTo>
                    <a:pt x="70" y="39"/>
                  </a:moveTo>
                  <a:cubicBezTo>
                    <a:pt x="53" y="39"/>
                    <a:pt x="39" y="54"/>
                    <a:pt x="39" y="71"/>
                  </a:cubicBezTo>
                  <a:cubicBezTo>
                    <a:pt x="39" y="88"/>
                    <a:pt x="53" y="102"/>
                    <a:pt x="70" y="102"/>
                  </a:cubicBezTo>
                  <a:cubicBezTo>
                    <a:pt x="88" y="102"/>
                    <a:pt x="102" y="88"/>
                    <a:pt x="102" y="71"/>
                  </a:cubicBezTo>
                  <a:cubicBezTo>
                    <a:pt x="102" y="54"/>
                    <a:pt x="88" y="39"/>
                    <a:pt x="70" y="39"/>
                  </a:cubicBez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14141"/>
                </a:solidFill>
                <a:effectLst/>
                <a:uLnTx/>
                <a:uFillTx/>
                <a:latin typeface="Arial"/>
                <a:ea typeface="+mn-ea"/>
                <a:cs typeface="+mn-cs"/>
              </a:endParaRPr>
            </a:p>
          </p:txBody>
        </p:sp>
        <p:sp>
          <p:nvSpPr>
            <p:cNvPr id="105" name="Freeform 126">
              <a:extLst>
                <a:ext uri="{FF2B5EF4-FFF2-40B4-BE49-F238E27FC236}">
                  <a16:creationId xmlns:a16="http://schemas.microsoft.com/office/drawing/2014/main" id="{CDA9410D-4FB0-408B-AF65-7DD8DC98F4D9}"/>
                </a:ext>
              </a:extLst>
            </p:cNvPr>
            <p:cNvSpPr>
              <a:spLocks/>
            </p:cNvSpPr>
            <p:nvPr/>
          </p:nvSpPr>
          <p:spPr bwMode="auto">
            <a:xfrm>
              <a:off x="5535613" y="2705100"/>
              <a:ext cx="258762" cy="155575"/>
            </a:xfrm>
            <a:custGeom>
              <a:avLst/>
              <a:gdLst>
                <a:gd name="T0" fmla="*/ 115 w 240"/>
                <a:gd name="T1" fmla="*/ 0 h 145"/>
                <a:gd name="T2" fmla="*/ 0 w 240"/>
                <a:gd name="T3" fmla="*/ 88 h 145"/>
                <a:gd name="T4" fmla="*/ 36 w 240"/>
                <a:gd name="T5" fmla="*/ 101 h 145"/>
                <a:gd name="T6" fmla="*/ 115 w 240"/>
                <a:gd name="T7" fmla="*/ 39 h 145"/>
                <a:gd name="T8" fmla="*/ 197 w 240"/>
                <a:gd name="T9" fmla="*/ 106 h 145"/>
                <a:gd name="T10" fmla="*/ 42 w 240"/>
                <a:gd name="T11" fmla="*/ 106 h 145"/>
                <a:gd name="T12" fmla="*/ 84 w 240"/>
                <a:gd name="T13" fmla="*/ 145 h 145"/>
                <a:gd name="T14" fmla="*/ 215 w 240"/>
                <a:gd name="T15" fmla="*/ 145 h 145"/>
                <a:gd name="T16" fmla="*/ 220 w 240"/>
                <a:gd name="T17" fmla="*/ 144 h 145"/>
                <a:gd name="T18" fmla="*/ 221 w 240"/>
                <a:gd name="T19" fmla="*/ 144 h 145"/>
                <a:gd name="T20" fmla="*/ 240 w 240"/>
                <a:gd name="T21" fmla="*/ 124 h 145"/>
                <a:gd name="T22" fmla="*/ 115 w 240"/>
                <a:gd name="T23"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45">
                  <a:moveTo>
                    <a:pt x="115" y="0"/>
                  </a:moveTo>
                  <a:cubicBezTo>
                    <a:pt x="46" y="0"/>
                    <a:pt x="13" y="47"/>
                    <a:pt x="0" y="88"/>
                  </a:cubicBezTo>
                  <a:cubicBezTo>
                    <a:pt x="36" y="101"/>
                    <a:pt x="36" y="101"/>
                    <a:pt x="36" y="101"/>
                  </a:cubicBezTo>
                  <a:cubicBezTo>
                    <a:pt x="44" y="75"/>
                    <a:pt x="63" y="39"/>
                    <a:pt x="115" y="39"/>
                  </a:cubicBezTo>
                  <a:cubicBezTo>
                    <a:pt x="171" y="39"/>
                    <a:pt x="191" y="80"/>
                    <a:pt x="197" y="106"/>
                  </a:cubicBezTo>
                  <a:cubicBezTo>
                    <a:pt x="42" y="106"/>
                    <a:pt x="42" y="106"/>
                    <a:pt x="42" y="106"/>
                  </a:cubicBezTo>
                  <a:cubicBezTo>
                    <a:pt x="84" y="145"/>
                    <a:pt x="84" y="145"/>
                    <a:pt x="84" y="145"/>
                  </a:cubicBezTo>
                  <a:cubicBezTo>
                    <a:pt x="215" y="145"/>
                    <a:pt x="215" y="145"/>
                    <a:pt x="215" y="145"/>
                  </a:cubicBezTo>
                  <a:cubicBezTo>
                    <a:pt x="217" y="145"/>
                    <a:pt x="218" y="145"/>
                    <a:pt x="220" y="144"/>
                  </a:cubicBezTo>
                  <a:cubicBezTo>
                    <a:pt x="220" y="144"/>
                    <a:pt x="221" y="144"/>
                    <a:pt x="221" y="144"/>
                  </a:cubicBezTo>
                  <a:cubicBezTo>
                    <a:pt x="232" y="144"/>
                    <a:pt x="240" y="134"/>
                    <a:pt x="240" y="124"/>
                  </a:cubicBezTo>
                  <a:cubicBezTo>
                    <a:pt x="237" y="81"/>
                    <a:pt x="208" y="0"/>
                    <a:pt x="115" y="0"/>
                  </a:cubicBez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14141"/>
                </a:solidFill>
                <a:effectLst/>
                <a:uLnTx/>
                <a:uFillTx/>
                <a:latin typeface="Arial"/>
                <a:ea typeface="+mn-ea"/>
                <a:cs typeface="+mn-cs"/>
              </a:endParaRPr>
            </a:p>
          </p:txBody>
        </p:sp>
        <p:sp>
          <p:nvSpPr>
            <p:cNvPr id="106" name="Freeform 127">
              <a:extLst>
                <a:ext uri="{FF2B5EF4-FFF2-40B4-BE49-F238E27FC236}">
                  <a16:creationId xmlns:a16="http://schemas.microsoft.com/office/drawing/2014/main" id="{84D9D85A-D2FD-422B-937D-A626C4AFAA49}"/>
                </a:ext>
              </a:extLst>
            </p:cNvPr>
            <p:cNvSpPr>
              <a:spLocks noEditPoints="1"/>
            </p:cNvSpPr>
            <p:nvPr/>
          </p:nvSpPr>
          <p:spPr bwMode="auto">
            <a:xfrm>
              <a:off x="5235575" y="2566988"/>
              <a:ext cx="153987" cy="153987"/>
            </a:xfrm>
            <a:custGeom>
              <a:avLst/>
              <a:gdLst>
                <a:gd name="T0" fmla="*/ 71 w 142"/>
                <a:gd name="T1" fmla="*/ 142 h 142"/>
                <a:gd name="T2" fmla="*/ 0 w 142"/>
                <a:gd name="T3" fmla="*/ 71 h 142"/>
                <a:gd name="T4" fmla="*/ 71 w 142"/>
                <a:gd name="T5" fmla="*/ 0 h 142"/>
                <a:gd name="T6" fmla="*/ 142 w 142"/>
                <a:gd name="T7" fmla="*/ 71 h 142"/>
                <a:gd name="T8" fmla="*/ 71 w 142"/>
                <a:gd name="T9" fmla="*/ 142 h 142"/>
                <a:gd name="T10" fmla="*/ 71 w 142"/>
                <a:gd name="T11" fmla="*/ 38 h 142"/>
                <a:gd name="T12" fmla="*/ 39 w 142"/>
                <a:gd name="T13" fmla="*/ 71 h 142"/>
                <a:gd name="T14" fmla="*/ 71 w 142"/>
                <a:gd name="T15" fmla="*/ 103 h 142"/>
                <a:gd name="T16" fmla="*/ 103 w 142"/>
                <a:gd name="T17" fmla="*/ 71 h 142"/>
                <a:gd name="T18" fmla="*/ 71 w 142"/>
                <a:gd name="T19" fmla="*/ 3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2">
                  <a:moveTo>
                    <a:pt x="71" y="142"/>
                  </a:moveTo>
                  <a:cubicBezTo>
                    <a:pt x="32" y="142"/>
                    <a:pt x="0" y="110"/>
                    <a:pt x="0" y="71"/>
                  </a:cubicBezTo>
                  <a:cubicBezTo>
                    <a:pt x="0" y="31"/>
                    <a:pt x="32" y="0"/>
                    <a:pt x="71" y="0"/>
                  </a:cubicBezTo>
                  <a:cubicBezTo>
                    <a:pt x="110" y="0"/>
                    <a:pt x="142" y="31"/>
                    <a:pt x="142" y="71"/>
                  </a:cubicBezTo>
                  <a:cubicBezTo>
                    <a:pt x="142" y="110"/>
                    <a:pt x="110" y="142"/>
                    <a:pt x="71" y="142"/>
                  </a:cubicBezTo>
                  <a:close/>
                  <a:moveTo>
                    <a:pt x="71" y="38"/>
                  </a:moveTo>
                  <a:cubicBezTo>
                    <a:pt x="53" y="38"/>
                    <a:pt x="39" y="53"/>
                    <a:pt x="39" y="71"/>
                  </a:cubicBezTo>
                  <a:cubicBezTo>
                    <a:pt x="39" y="88"/>
                    <a:pt x="53" y="103"/>
                    <a:pt x="71" y="103"/>
                  </a:cubicBezTo>
                  <a:cubicBezTo>
                    <a:pt x="88" y="103"/>
                    <a:pt x="103" y="88"/>
                    <a:pt x="103" y="71"/>
                  </a:cubicBezTo>
                  <a:cubicBezTo>
                    <a:pt x="103" y="53"/>
                    <a:pt x="88" y="38"/>
                    <a:pt x="71" y="38"/>
                  </a:cubicBez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14141"/>
                </a:solidFill>
                <a:effectLst/>
                <a:uLnTx/>
                <a:uFillTx/>
                <a:latin typeface="Arial"/>
                <a:ea typeface="+mn-ea"/>
                <a:cs typeface="+mn-cs"/>
              </a:endParaRPr>
            </a:p>
          </p:txBody>
        </p:sp>
        <p:sp>
          <p:nvSpPr>
            <p:cNvPr id="107" name="Freeform 128">
              <a:extLst>
                <a:ext uri="{FF2B5EF4-FFF2-40B4-BE49-F238E27FC236}">
                  <a16:creationId xmlns:a16="http://schemas.microsoft.com/office/drawing/2014/main" id="{478F347D-BA0E-4E1D-8172-9174FB1274D6}"/>
                </a:ext>
              </a:extLst>
            </p:cNvPr>
            <p:cNvSpPr>
              <a:spLocks/>
            </p:cNvSpPr>
            <p:nvPr/>
          </p:nvSpPr>
          <p:spPr bwMode="auto">
            <a:xfrm>
              <a:off x="5176838" y="2705100"/>
              <a:ext cx="250825" cy="160337"/>
            </a:xfrm>
            <a:custGeom>
              <a:avLst/>
              <a:gdLst>
                <a:gd name="T0" fmla="*/ 196 w 233"/>
                <a:gd name="T1" fmla="*/ 109 h 147"/>
                <a:gd name="T2" fmla="*/ 42 w 233"/>
                <a:gd name="T3" fmla="*/ 107 h 147"/>
                <a:gd name="T4" fmla="*/ 124 w 233"/>
                <a:gd name="T5" fmla="*/ 39 h 147"/>
                <a:gd name="T6" fmla="*/ 204 w 233"/>
                <a:gd name="T7" fmla="*/ 100 h 147"/>
                <a:gd name="T8" fmla="*/ 233 w 233"/>
                <a:gd name="T9" fmla="*/ 68 h 147"/>
                <a:gd name="T10" fmla="*/ 124 w 233"/>
                <a:gd name="T11" fmla="*/ 0 h 147"/>
                <a:gd name="T12" fmla="*/ 0 w 233"/>
                <a:gd name="T13" fmla="*/ 125 h 147"/>
                <a:gd name="T14" fmla="*/ 6 w 233"/>
                <a:gd name="T15" fmla="*/ 140 h 147"/>
                <a:gd name="T16" fmla="*/ 19 w 233"/>
                <a:gd name="T17" fmla="*/ 146 h 147"/>
                <a:gd name="T18" fmla="*/ 161 w 233"/>
                <a:gd name="T19" fmla="*/ 147 h 147"/>
                <a:gd name="T20" fmla="*/ 196 w 233"/>
                <a:gd name="T21" fmla="*/ 10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 h="147">
                  <a:moveTo>
                    <a:pt x="196" y="109"/>
                  </a:moveTo>
                  <a:cubicBezTo>
                    <a:pt x="42" y="107"/>
                    <a:pt x="42" y="107"/>
                    <a:pt x="42" y="107"/>
                  </a:cubicBezTo>
                  <a:cubicBezTo>
                    <a:pt x="48" y="81"/>
                    <a:pt x="67" y="39"/>
                    <a:pt x="124" y="39"/>
                  </a:cubicBezTo>
                  <a:cubicBezTo>
                    <a:pt x="174" y="39"/>
                    <a:pt x="195" y="73"/>
                    <a:pt x="204" y="100"/>
                  </a:cubicBezTo>
                  <a:cubicBezTo>
                    <a:pt x="233" y="68"/>
                    <a:pt x="233" y="68"/>
                    <a:pt x="233" y="68"/>
                  </a:cubicBezTo>
                  <a:cubicBezTo>
                    <a:pt x="215" y="33"/>
                    <a:pt x="182" y="0"/>
                    <a:pt x="124" y="0"/>
                  </a:cubicBezTo>
                  <a:cubicBezTo>
                    <a:pt x="31" y="0"/>
                    <a:pt x="2" y="82"/>
                    <a:pt x="0" y="125"/>
                  </a:cubicBezTo>
                  <a:cubicBezTo>
                    <a:pt x="0" y="131"/>
                    <a:pt x="2" y="136"/>
                    <a:pt x="6" y="140"/>
                  </a:cubicBezTo>
                  <a:cubicBezTo>
                    <a:pt x="9" y="143"/>
                    <a:pt x="14" y="146"/>
                    <a:pt x="19" y="146"/>
                  </a:cubicBezTo>
                  <a:cubicBezTo>
                    <a:pt x="161" y="147"/>
                    <a:pt x="161" y="147"/>
                    <a:pt x="161" y="147"/>
                  </a:cubicBezTo>
                  <a:lnTo>
                    <a:pt x="196" y="109"/>
                  </a:lnTo>
                  <a:close/>
                </a:path>
              </a:pathLst>
            </a:custGeom>
            <a:solidFill>
              <a:srgbClr val="4141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414141"/>
                </a:solidFill>
                <a:effectLst/>
                <a:uLnTx/>
                <a:uFillTx/>
                <a:latin typeface="Arial"/>
                <a:ea typeface="+mn-ea"/>
                <a:cs typeface="+mn-cs"/>
              </a:endParaRPr>
            </a:p>
          </p:txBody>
        </p:sp>
      </p:grpSp>
      <p:sp>
        <p:nvSpPr>
          <p:cNvPr id="89" name="TextBox 88">
            <a:extLst>
              <a:ext uri="{FF2B5EF4-FFF2-40B4-BE49-F238E27FC236}">
                <a16:creationId xmlns:a16="http://schemas.microsoft.com/office/drawing/2014/main" id="{4191197D-C9C0-4015-B770-9AEE3CAD6606}"/>
              </a:ext>
            </a:extLst>
          </p:cNvPr>
          <p:cNvSpPr txBox="1"/>
          <p:nvPr/>
        </p:nvSpPr>
        <p:spPr>
          <a:xfrm>
            <a:off x="9230503" y="2435325"/>
            <a:ext cx="2312434" cy="846386"/>
          </a:xfrm>
          <a:prstGeom prst="rect">
            <a:avLst/>
          </a:prstGeom>
          <a:noFill/>
        </p:spPr>
        <p:txBody>
          <a:bodyPr wrap="square" lIns="0" tIns="0" rIns="0" bIns="0" rtlCol="0" anchor="t">
            <a:spAutoFit/>
          </a:bodyPr>
          <a:lstStyle/>
          <a:p>
            <a:pPr marL="171450" lvl="0" indent="-171450">
              <a:spcAft>
                <a:spcPts val="600"/>
              </a:spcAft>
              <a:buFont typeface="Arial" panose="020B0604020202020204" pitchFamily="34" charset="0"/>
              <a:buChar char="›"/>
              <a:defRPr/>
            </a:pPr>
            <a:r>
              <a:rPr lang="en-GB" sz="1000">
                <a:solidFill>
                  <a:srgbClr val="414141"/>
                </a:solidFill>
                <a:cs typeface="Arial"/>
              </a:rPr>
              <a:t>Post Loan Disbursement, Enable continuous monitor of stress on Accounts for Repayment Risk</a:t>
            </a:r>
          </a:p>
          <a:p>
            <a:pPr marL="171450" lvl="0" indent="-171450">
              <a:spcAft>
                <a:spcPts val="600"/>
              </a:spcAft>
              <a:buFont typeface="Arial" panose="020B0604020202020204" pitchFamily="34" charset="0"/>
              <a:buChar char="›"/>
              <a:defRPr/>
            </a:pPr>
            <a:r>
              <a:rPr lang="en-GB" sz="1000">
                <a:solidFill>
                  <a:srgbClr val="414141"/>
                </a:solidFill>
                <a:cs typeface="Arial"/>
              </a:rPr>
              <a:t>Historical Credit Risk Ratings would no longer be relevant </a:t>
            </a:r>
            <a:r>
              <a:rPr lang="en-GB" sz="1000" b="1">
                <a:solidFill>
                  <a:srgbClr val="414141"/>
                </a:solidFill>
                <a:cs typeface="Arial"/>
              </a:rPr>
              <a:t>in COVID times</a:t>
            </a:r>
          </a:p>
        </p:txBody>
      </p:sp>
      <p:sp>
        <p:nvSpPr>
          <p:cNvPr id="76" name="TextBox 75">
            <a:extLst>
              <a:ext uri="{FF2B5EF4-FFF2-40B4-BE49-F238E27FC236}">
                <a16:creationId xmlns:a16="http://schemas.microsoft.com/office/drawing/2014/main" id="{1F13B89A-4070-46C3-A9A7-24A8F750B7F6}"/>
              </a:ext>
            </a:extLst>
          </p:cNvPr>
          <p:cNvSpPr txBox="1"/>
          <p:nvPr/>
        </p:nvSpPr>
        <p:spPr>
          <a:xfrm>
            <a:off x="1483062" y="2390316"/>
            <a:ext cx="2402138" cy="1077218"/>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000">
                <a:solidFill>
                  <a:srgbClr val="414141"/>
                </a:solidFill>
                <a:latin typeface="Arial"/>
                <a:cs typeface="Arial"/>
              </a:rPr>
              <a:t>Customer’s Request for Loan – Amount, Tenure &amp; Bank Account</a:t>
            </a:r>
            <a:endParaRPr kumimoji="0" lang="en-US" sz="1000" b="0" i="0" u="none" strike="noStrike" kern="1200" cap="none" spc="0" normalizeH="0" baseline="0" noProof="0">
              <a:ln>
                <a:noFill/>
              </a:ln>
              <a:solidFill>
                <a:srgbClr val="414141"/>
              </a:solidFill>
              <a:effectLst/>
              <a:uLnTx/>
              <a:uFillTx/>
              <a:latin typeface="Arial"/>
              <a:ea typeface="+mn-ea"/>
              <a:cs typeface="Arial"/>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414141"/>
                </a:solidFill>
                <a:effectLst/>
                <a:uLnTx/>
                <a:uFillTx/>
                <a:latin typeface="Arial"/>
                <a:ea typeface="+mn-ea"/>
                <a:cs typeface="Arial"/>
              </a:rPr>
              <a:t>CONSENT</a:t>
            </a:r>
            <a:r>
              <a:rPr kumimoji="0" lang="en-US" sz="1000" b="0" i="0" u="none" strike="noStrike" kern="1200" cap="none" spc="0" normalizeH="0" baseline="0" noProof="0">
                <a:ln>
                  <a:noFill/>
                </a:ln>
                <a:solidFill>
                  <a:srgbClr val="414141"/>
                </a:solidFill>
                <a:effectLst/>
                <a:uLnTx/>
                <a:uFillTx/>
                <a:latin typeface="Arial"/>
                <a:ea typeface="+mn-ea"/>
                <a:cs typeface="Arial"/>
              </a:rPr>
              <a:t> to </a:t>
            </a:r>
            <a:r>
              <a:rPr lang="en-US" sz="1000" b="1">
                <a:solidFill>
                  <a:srgbClr val="414141"/>
                </a:solidFill>
                <a:latin typeface="Arial"/>
                <a:cs typeface="Arial"/>
              </a:rPr>
              <a:t>S</a:t>
            </a:r>
            <a:r>
              <a:rPr kumimoji="0" lang="en-US" sz="1000" b="1" i="0" u="none" strike="noStrike" kern="1200" cap="none" spc="0" normalizeH="0" baseline="0" noProof="0">
                <a:ln>
                  <a:noFill/>
                </a:ln>
                <a:solidFill>
                  <a:srgbClr val="414141"/>
                </a:solidFill>
                <a:effectLst/>
                <a:uLnTx/>
                <a:uFillTx/>
                <a:latin typeface="Arial"/>
                <a:ea typeface="+mn-ea"/>
                <a:cs typeface="Arial"/>
              </a:rPr>
              <a:t>hare</a:t>
            </a:r>
            <a:r>
              <a:rPr kumimoji="0" lang="en-US" sz="1000" b="0" i="0" u="none" strike="noStrike" kern="1200" cap="none" spc="0" normalizeH="0" baseline="0" noProof="0">
                <a:ln>
                  <a:noFill/>
                </a:ln>
                <a:solidFill>
                  <a:srgbClr val="414141"/>
                </a:solidFill>
                <a:effectLst/>
                <a:uLnTx/>
                <a:uFillTx/>
                <a:latin typeface="Arial"/>
                <a:ea typeface="+mn-ea"/>
                <a:cs typeface="Arial"/>
              </a:rPr>
              <a:t> </a:t>
            </a:r>
            <a:r>
              <a:rPr kumimoji="0" lang="en-US" sz="1000" b="1" i="0" u="none" strike="noStrike" kern="1200" cap="none" spc="0" normalizeH="0" baseline="0" noProof="0">
                <a:ln>
                  <a:noFill/>
                </a:ln>
                <a:solidFill>
                  <a:srgbClr val="414141"/>
                </a:solidFill>
                <a:effectLst/>
                <a:uLnTx/>
                <a:uFillTx/>
                <a:latin typeface="Arial"/>
                <a:ea typeface="+mn-ea"/>
                <a:cs typeface="Arial"/>
              </a:rPr>
              <a:t>Account Information</a:t>
            </a:r>
            <a:r>
              <a:rPr kumimoji="0" lang="en-US" sz="1000" b="0" i="0" u="none" strike="noStrike" kern="1200" cap="none" spc="0" normalizeH="0" baseline="0" noProof="0">
                <a:ln>
                  <a:noFill/>
                </a:ln>
                <a:solidFill>
                  <a:srgbClr val="414141"/>
                </a:solidFill>
                <a:effectLst/>
                <a:uLnTx/>
                <a:uFillTx/>
                <a:latin typeface="Arial"/>
                <a:ea typeface="+mn-ea"/>
                <a:cs typeface="Arial"/>
              </a:rPr>
              <a:t> with Lender Banks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1" i="0" u="none" strike="noStrike" kern="1200" cap="none" spc="0" normalizeH="0" baseline="0" noProof="0">
                <a:ln>
                  <a:noFill/>
                </a:ln>
                <a:solidFill>
                  <a:srgbClr val="414141"/>
                </a:solidFill>
                <a:effectLst/>
                <a:uLnTx/>
                <a:uFillTx/>
                <a:latin typeface="Arial"/>
                <a:ea typeface="+mn-ea"/>
                <a:cs typeface="Arial"/>
              </a:rPr>
              <a:t>CONSENT</a:t>
            </a:r>
            <a:r>
              <a:rPr kumimoji="0" lang="en-US" sz="1000" b="0" i="0" u="none" strike="noStrike" kern="1200" cap="none" spc="0" normalizeH="0" baseline="0" noProof="0">
                <a:ln>
                  <a:noFill/>
                </a:ln>
                <a:solidFill>
                  <a:srgbClr val="414141"/>
                </a:solidFill>
                <a:effectLst/>
                <a:uLnTx/>
                <a:uFillTx/>
                <a:latin typeface="Arial"/>
                <a:ea typeface="+mn-ea"/>
                <a:cs typeface="Arial"/>
              </a:rPr>
              <a:t> to </a:t>
            </a:r>
            <a:r>
              <a:rPr kumimoji="0" lang="en-US" sz="1000" b="1" i="0" u="none" strike="noStrike" kern="1200" cap="none" spc="0" normalizeH="0" baseline="0" noProof="0">
                <a:ln>
                  <a:noFill/>
                </a:ln>
                <a:solidFill>
                  <a:srgbClr val="414141"/>
                </a:solidFill>
                <a:effectLst/>
                <a:uLnTx/>
                <a:uFillTx/>
                <a:latin typeface="Arial"/>
                <a:ea typeface="+mn-ea"/>
                <a:cs typeface="Arial"/>
              </a:rPr>
              <a:t>Monitor Accounts &amp; Transactions </a:t>
            </a:r>
            <a:r>
              <a:rPr kumimoji="0" lang="en-US" sz="1000" b="0" i="0" u="none" strike="noStrike" kern="1200" cap="none" spc="0" normalizeH="0" baseline="0" noProof="0">
                <a:ln>
                  <a:noFill/>
                </a:ln>
                <a:solidFill>
                  <a:srgbClr val="414141"/>
                </a:solidFill>
                <a:effectLst/>
                <a:uLnTx/>
                <a:uFillTx/>
                <a:latin typeface="Arial"/>
                <a:ea typeface="+mn-ea"/>
                <a:cs typeface="Arial"/>
              </a:rPr>
              <a:t>for 12 Months</a:t>
            </a:r>
            <a:endParaRPr kumimoji="0" lang="en-US" sz="1000" b="0" i="0" u="none" strike="noStrike" kern="1200" cap="none" spc="0" normalizeH="0" baseline="0" noProof="0">
              <a:ln>
                <a:noFill/>
              </a:ln>
              <a:solidFill>
                <a:srgbClr val="414141"/>
              </a:solidFill>
              <a:effectLst/>
              <a:uLnTx/>
              <a:uFillTx/>
              <a:latin typeface="Arial"/>
              <a:ea typeface="+mn-ea"/>
              <a:cs typeface="Arial" panose="020B0604020202020204" pitchFamily="34" charset="0"/>
            </a:endParaRPr>
          </a:p>
        </p:txBody>
      </p:sp>
      <p:sp>
        <p:nvSpPr>
          <p:cNvPr id="91" name="TextBox 90">
            <a:extLst>
              <a:ext uri="{FF2B5EF4-FFF2-40B4-BE49-F238E27FC236}">
                <a16:creationId xmlns:a16="http://schemas.microsoft.com/office/drawing/2014/main" id="{616FC00E-4AC0-4BFD-8A1E-21ADE930A14F}"/>
              </a:ext>
            </a:extLst>
          </p:cNvPr>
          <p:cNvSpPr txBox="1"/>
          <p:nvPr/>
        </p:nvSpPr>
        <p:spPr>
          <a:xfrm>
            <a:off x="3416570" y="5038514"/>
            <a:ext cx="2864160" cy="923330"/>
          </a:xfrm>
          <a:prstGeom prst="rect">
            <a:avLst/>
          </a:prstGeom>
          <a:noFill/>
        </p:spPr>
        <p:txBody>
          <a:bodyPr wrap="square" lIns="0" tIns="0" rIns="0" bIns="0" rtlCol="0" anchor="t">
            <a:spAutoFit/>
          </a:bodyPr>
          <a:lstStyle/>
          <a:p>
            <a:pPr marL="171450" lvl="0" indent="-171450">
              <a:spcAft>
                <a:spcPts val="600"/>
              </a:spcAft>
              <a:buFont typeface="Arial" panose="020B0604020202020204" pitchFamily="34" charset="0"/>
              <a:buChar char="›"/>
              <a:defRPr/>
            </a:pPr>
            <a:r>
              <a:rPr lang="en-GB" sz="1000">
                <a:solidFill>
                  <a:srgbClr val="414141"/>
                </a:solidFill>
                <a:cs typeface="Arial"/>
              </a:rPr>
              <a:t>Customer’s Loan Request is sent to all </a:t>
            </a:r>
            <a:r>
              <a:rPr lang="en-GB" sz="1000" b="1">
                <a:solidFill>
                  <a:srgbClr val="414141"/>
                </a:solidFill>
                <a:cs typeface="Arial"/>
              </a:rPr>
              <a:t>Participating Lender Banks</a:t>
            </a:r>
          </a:p>
          <a:p>
            <a:pPr marL="171450" lvl="0" indent="-171450">
              <a:spcAft>
                <a:spcPts val="600"/>
              </a:spcAft>
              <a:buFont typeface="Arial" panose="020B0604020202020204" pitchFamily="34" charset="0"/>
              <a:buChar char="›"/>
              <a:defRPr/>
            </a:pPr>
            <a:r>
              <a:rPr lang="en-GB" sz="1000">
                <a:solidFill>
                  <a:srgbClr val="414141"/>
                </a:solidFill>
                <a:cs typeface="Arial"/>
              </a:rPr>
              <a:t>Loan Offers are </a:t>
            </a:r>
            <a:r>
              <a:rPr lang="en-GB" sz="1000" b="1">
                <a:solidFill>
                  <a:srgbClr val="414141"/>
                </a:solidFill>
                <a:cs typeface="Arial"/>
              </a:rPr>
              <a:t>aggregated</a:t>
            </a:r>
            <a:r>
              <a:rPr lang="en-GB" sz="1000">
                <a:solidFill>
                  <a:srgbClr val="414141"/>
                </a:solidFill>
                <a:cs typeface="Arial"/>
              </a:rPr>
              <a:t> and sent to customer with </a:t>
            </a:r>
            <a:r>
              <a:rPr lang="en-GB" sz="1000" b="1">
                <a:solidFill>
                  <a:srgbClr val="414141"/>
                </a:solidFill>
                <a:cs typeface="Arial"/>
              </a:rPr>
              <a:t>Repayment Projections</a:t>
            </a:r>
          </a:p>
          <a:p>
            <a:pPr marL="171450" indent="-171450">
              <a:spcAft>
                <a:spcPts val="600"/>
              </a:spcAft>
              <a:buFont typeface="Arial" panose="020B0604020202020204" pitchFamily="34" charset="0"/>
              <a:buChar char="›"/>
              <a:defRPr/>
            </a:pPr>
            <a:r>
              <a:rPr lang="en-GB" sz="1000">
                <a:solidFill>
                  <a:srgbClr val="414141"/>
                </a:solidFill>
                <a:cs typeface="Arial"/>
              </a:rPr>
              <a:t>Customer selects </a:t>
            </a:r>
            <a:r>
              <a:rPr lang="en-GB" sz="1000" b="1">
                <a:solidFill>
                  <a:srgbClr val="414141"/>
                </a:solidFill>
                <a:cs typeface="Arial"/>
              </a:rPr>
              <a:t>Preferable Loan Offer</a:t>
            </a:r>
            <a:endParaRPr kumimoji="0" lang="en-US" sz="1000" b="0" i="0" u="none" strike="noStrike" kern="1200" cap="none" spc="0" normalizeH="0" baseline="0" noProof="0">
              <a:ln>
                <a:noFill/>
              </a:ln>
              <a:solidFill>
                <a:srgbClr val="414141"/>
              </a:solidFill>
              <a:effectLst/>
              <a:uLnTx/>
              <a:uFillTx/>
              <a:latin typeface="Arial"/>
              <a:ea typeface="+mn-ea"/>
              <a:cs typeface="Arial" panose="020B0604020202020204" pitchFamily="34" charset="0"/>
            </a:endParaRPr>
          </a:p>
        </p:txBody>
      </p:sp>
      <p:sp>
        <p:nvSpPr>
          <p:cNvPr id="110" name="TextBox 109">
            <a:extLst>
              <a:ext uri="{FF2B5EF4-FFF2-40B4-BE49-F238E27FC236}">
                <a16:creationId xmlns:a16="http://schemas.microsoft.com/office/drawing/2014/main" id="{9DEEA953-C0D5-4144-BC5E-D46BB79FEE9A}"/>
              </a:ext>
            </a:extLst>
          </p:cNvPr>
          <p:cNvSpPr txBox="1"/>
          <p:nvPr/>
        </p:nvSpPr>
        <p:spPr>
          <a:xfrm>
            <a:off x="5320057" y="2411057"/>
            <a:ext cx="2939040" cy="846386"/>
          </a:xfrm>
          <a:prstGeom prst="rect">
            <a:avLst/>
          </a:prstGeom>
          <a:noFill/>
        </p:spPr>
        <p:txBody>
          <a:bodyPr wrap="square" lIns="0" tIns="0" rIns="0" bIns="0" rtlCol="0" anchor="t">
            <a:spAutoFit/>
          </a:bodyPr>
          <a:lstStyle/>
          <a:p>
            <a:pPr marL="171450" lvl="0" indent="-171450">
              <a:spcAft>
                <a:spcPts val="600"/>
              </a:spcAft>
              <a:buFont typeface="Arial" panose="020B0604020202020204" pitchFamily="34" charset="0"/>
              <a:buChar char="›"/>
              <a:defRPr/>
            </a:pPr>
            <a:r>
              <a:rPr lang="en-GB" sz="1000">
                <a:solidFill>
                  <a:srgbClr val="414141"/>
                </a:solidFill>
                <a:cs typeface="Arial"/>
              </a:rPr>
              <a:t>Real-time </a:t>
            </a:r>
            <a:r>
              <a:rPr lang="en-GB" sz="1000" b="1">
                <a:solidFill>
                  <a:srgbClr val="414141"/>
                </a:solidFill>
                <a:cs typeface="Arial"/>
              </a:rPr>
              <a:t>Transaction History</a:t>
            </a:r>
            <a:r>
              <a:rPr lang="en-GB" sz="1000">
                <a:solidFill>
                  <a:srgbClr val="414141"/>
                </a:solidFill>
                <a:cs typeface="Arial"/>
              </a:rPr>
              <a:t> </a:t>
            </a:r>
            <a:r>
              <a:rPr lang="en-GB" sz="1000" b="1">
                <a:solidFill>
                  <a:srgbClr val="414141"/>
                </a:solidFill>
                <a:cs typeface="Arial"/>
              </a:rPr>
              <a:t>and Balances </a:t>
            </a:r>
            <a:r>
              <a:rPr lang="en-GB" sz="1000">
                <a:solidFill>
                  <a:srgbClr val="414141"/>
                </a:solidFill>
                <a:cs typeface="Arial"/>
              </a:rPr>
              <a:t>(via PSD2 consent) used for </a:t>
            </a:r>
            <a:r>
              <a:rPr lang="en-GB" sz="1000" b="1">
                <a:solidFill>
                  <a:srgbClr val="414141"/>
                </a:solidFill>
                <a:cs typeface="Arial"/>
              </a:rPr>
              <a:t>Income/Expense Analysis</a:t>
            </a:r>
          </a:p>
          <a:p>
            <a:pPr marL="171450" lvl="0" indent="-171450">
              <a:spcAft>
                <a:spcPts val="600"/>
              </a:spcAft>
              <a:buFont typeface="Arial" panose="020B0604020202020204" pitchFamily="34" charset="0"/>
              <a:buChar char="›"/>
              <a:defRPr/>
            </a:pPr>
            <a:r>
              <a:rPr lang="en-GB" sz="1000" b="1">
                <a:solidFill>
                  <a:srgbClr val="414141"/>
                </a:solidFill>
                <a:latin typeface="Arial"/>
                <a:cs typeface="Arial"/>
              </a:rPr>
              <a:t>Completely Digital Loan Eligibility Check </a:t>
            </a:r>
            <a:r>
              <a:rPr lang="en-GB" sz="1000">
                <a:solidFill>
                  <a:srgbClr val="414141"/>
                </a:solidFill>
                <a:latin typeface="Arial"/>
                <a:cs typeface="Arial"/>
              </a:rPr>
              <a:t>through real-time Cashflows and Rules Workflow</a:t>
            </a:r>
            <a:endParaRPr kumimoji="0" lang="en-US" sz="1000" b="0" i="0" u="none" strike="noStrike" kern="1200" cap="none" spc="0" normalizeH="0" baseline="0" noProof="0">
              <a:ln>
                <a:noFill/>
              </a:ln>
              <a:solidFill>
                <a:srgbClr val="414141"/>
              </a:solidFill>
              <a:effectLst/>
              <a:uLnTx/>
              <a:uFillTx/>
              <a:latin typeface="Arial"/>
              <a:ea typeface="+mn-ea"/>
              <a:cs typeface="Arial" panose="020B0604020202020204" pitchFamily="34" charset="0"/>
            </a:endParaRPr>
          </a:p>
        </p:txBody>
      </p:sp>
      <p:sp>
        <p:nvSpPr>
          <p:cNvPr id="114" name="TextBox 113">
            <a:extLst>
              <a:ext uri="{FF2B5EF4-FFF2-40B4-BE49-F238E27FC236}">
                <a16:creationId xmlns:a16="http://schemas.microsoft.com/office/drawing/2014/main" id="{E5EEACBC-2108-43AC-B40D-77FBFD473B14}"/>
              </a:ext>
            </a:extLst>
          </p:cNvPr>
          <p:cNvSpPr txBox="1"/>
          <p:nvPr/>
        </p:nvSpPr>
        <p:spPr>
          <a:xfrm>
            <a:off x="7279913" y="5434679"/>
            <a:ext cx="3201962" cy="769441"/>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414141"/>
                </a:solidFill>
                <a:effectLst/>
                <a:uLnTx/>
                <a:uFillTx/>
                <a:latin typeface="Arial"/>
                <a:ea typeface="+mn-ea"/>
                <a:cs typeface="Arial" panose="020B0604020202020204" pitchFamily="34" charset="0"/>
              </a:rPr>
              <a:t>Digital Signature on Loan Terms &amp; Condition</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000" b="1" dirty="0">
                <a:solidFill>
                  <a:srgbClr val="414141"/>
                </a:solidFill>
                <a:latin typeface="Arial"/>
                <a:cs typeface="Arial" panose="020B0604020202020204" pitchFamily="34" charset="0"/>
              </a:rPr>
              <a:t>Loan Account Creation and Disbursement using FFDC Retail Banking Open APIs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414141"/>
                </a:solidFill>
                <a:effectLst/>
                <a:uLnTx/>
                <a:uFillTx/>
                <a:latin typeface="Arial"/>
                <a:ea typeface="+mn-ea"/>
                <a:cs typeface="Arial" panose="020B0604020202020204" pitchFamily="34" charset="0"/>
              </a:rPr>
              <a:t>Payment Mandates set on Loan Repayment Account</a:t>
            </a:r>
          </a:p>
        </p:txBody>
      </p:sp>
      <p:pic>
        <p:nvPicPr>
          <p:cNvPr id="117" name="Picture 3">
            <a:extLst>
              <a:ext uri="{FF2B5EF4-FFF2-40B4-BE49-F238E27FC236}">
                <a16:creationId xmlns:a16="http://schemas.microsoft.com/office/drawing/2014/main" id="{91AC0974-88A1-4EB6-863C-F330235040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3405" y="4855028"/>
            <a:ext cx="1294760" cy="42619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1" name="Graphic 62">
            <a:extLst>
              <a:ext uri="{FF2B5EF4-FFF2-40B4-BE49-F238E27FC236}">
                <a16:creationId xmlns:a16="http://schemas.microsoft.com/office/drawing/2014/main" id="{0D4E4900-E300-4BCB-9535-571E58814244}"/>
              </a:ext>
            </a:extLst>
          </p:cNvPr>
          <p:cNvSpPr>
            <a:spLocks noChangeAspect="1"/>
          </p:cNvSpPr>
          <p:nvPr/>
        </p:nvSpPr>
        <p:spPr>
          <a:xfrm>
            <a:off x="1134178" y="1351679"/>
            <a:ext cx="451789" cy="573734"/>
          </a:xfrm>
          <a:custGeom>
            <a:avLst/>
            <a:gdLst>
              <a:gd name="connsiteX0" fmla="*/ 179101 w 210014"/>
              <a:gd name="connsiteY0" fmla="*/ 109252 h 266700"/>
              <a:gd name="connsiteX1" fmla="*/ 104996 w 210014"/>
              <a:gd name="connsiteY1" fmla="*/ 32195 h 266700"/>
              <a:gd name="connsiteX2" fmla="*/ 30892 w 210014"/>
              <a:gd name="connsiteY2" fmla="*/ 109252 h 266700"/>
              <a:gd name="connsiteX3" fmla="*/ 51656 w 210014"/>
              <a:gd name="connsiteY3" fmla="*/ 158687 h 266700"/>
              <a:gd name="connsiteX4" fmla="*/ 53180 w 210014"/>
              <a:gd name="connsiteY4" fmla="*/ 160496 h 266700"/>
              <a:gd name="connsiteX5" fmla="*/ 73469 w 210014"/>
              <a:gd name="connsiteY5" fmla="*/ 203073 h 266700"/>
              <a:gd name="connsiteX6" fmla="*/ 73469 w 210014"/>
              <a:gd name="connsiteY6" fmla="*/ 203835 h 266700"/>
              <a:gd name="connsiteX7" fmla="*/ 67563 w 210014"/>
              <a:gd name="connsiteY7" fmla="*/ 203835 h 266700"/>
              <a:gd name="connsiteX8" fmla="*/ 62896 w 210014"/>
              <a:gd name="connsiteY8" fmla="*/ 208502 h 266700"/>
              <a:gd name="connsiteX9" fmla="*/ 62896 w 210014"/>
              <a:gd name="connsiteY9" fmla="*/ 240506 h 266700"/>
              <a:gd name="connsiteX10" fmla="*/ 67563 w 210014"/>
              <a:gd name="connsiteY10" fmla="*/ 245174 h 266700"/>
              <a:gd name="connsiteX11" fmla="*/ 79279 w 210014"/>
              <a:gd name="connsiteY11" fmla="*/ 245174 h 266700"/>
              <a:gd name="connsiteX12" fmla="*/ 79374 w 210014"/>
              <a:gd name="connsiteY12" fmla="*/ 245745 h 266700"/>
              <a:gd name="connsiteX13" fmla="*/ 104996 w 210014"/>
              <a:gd name="connsiteY13" fmla="*/ 266700 h 266700"/>
              <a:gd name="connsiteX14" fmla="*/ 130619 w 210014"/>
              <a:gd name="connsiteY14" fmla="*/ 245555 h 266700"/>
              <a:gd name="connsiteX15" fmla="*/ 130714 w 210014"/>
              <a:gd name="connsiteY15" fmla="*/ 244983 h 266700"/>
              <a:gd name="connsiteX16" fmla="*/ 142430 w 210014"/>
              <a:gd name="connsiteY16" fmla="*/ 244983 h 266700"/>
              <a:gd name="connsiteX17" fmla="*/ 147192 w 210014"/>
              <a:gd name="connsiteY17" fmla="*/ 240316 h 266700"/>
              <a:gd name="connsiteX18" fmla="*/ 147192 w 210014"/>
              <a:gd name="connsiteY18" fmla="*/ 208407 h 266700"/>
              <a:gd name="connsiteX19" fmla="*/ 144335 w 210014"/>
              <a:gd name="connsiteY19" fmla="*/ 204121 h 266700"/>
              <a:gd name="connsiteX20" fmla="*/ 142430 w 210014"/>
              <a:gd name="connsiteY20" fmla="*/ 203740 h 266700"/>
              <a:gd name="connsiteX21" fmla="*/ 82803 w 210014"/>
              <a:gd name="connsiteY21" fmla="*/ 203740 h 266700"/>
              <a:gd name="connsiteX22" fmla="*/ 82803 w 210014"/>
              <a:gd name="connsiteY22" fmla="*/ 202978 h 266700"/>
              <a:gd name="connsiteX23" fmla="*/ 60229 w 210014"/>
              <a:gd name="connsiteY23" fmla="*/ 154400 h 266700"/>
              <a:gd name="connsiteX24" fmla="*/ 58705 w 210014"/>
              <a:gd name="connsiteY24" fmla="*/ 152686 h 266700"/>
              <a:gd name="connsiteX25" fmla="*/ 40131 w 210014"/>
              <a:gd name="connsiteY25" fmla="*/ 109252 h 266700"/>
              <a:gd name="connsiteX26" fmla="*/ 104996 w 210014"/>
              <a:gd name="connsiteY26" fmla="*/ 41529 h 266700"/>
              <a:gd name="connsiteX27" fmla="*/ 169862 w 210014"/>
              <a:gd name="connsiteY27" fmla="*/ 109252 h 266700"/>
              <a:gd name="connsiteX28" fmla="*/ 151288 w 210014"/>
              <a:gd name="connsiteY28" fmla="*/ 152686 h 266700"/>
              <a:gd name="connsiteX29" fmla="*/ 149764 w 210014"/>
              <a:gd name="connsiteY29" fmla="*/ 154400 h 266700"/>
              <a:gd name="connsiteX30" fmla="*/ 135381 w 210014"/>
              <a:gd name="connsiteY30" fmla="*/ 174117 h 266700"/>
              <a:gd name="connsiteX31" fmla="*/ 135000 w 210014"/>
              <a:gd name="connsiteY31" fmla="*/ 177641 h 266700"/>
              <a:gd name="connsiteX32" fmla="*/ 137191 w 210014"/>
              <a:gd name="connsiteY32" fmla="*/ 180404 h 266700"/>
              <a:gd name="connsiteX33" fmla="*/ 143477 w 210014"/>
              <a:gd name="connsiteY33" fmla="*/ 178594 h 266700"/>
              <a:gd name="connsiteX34" fmla="*/ 156812 w 210014"/>
              <a:gd name="connsiteY34" fmla="*/ 160401 h 266700"/>
              <a:gd name="connsiteX35" fmla="*/ 158336 w 210014"/>
              <a:gd name="connsiteY35" fmla="*/ 158591 h 266700"/>
              <a:gd name="connsiteX36" fmla="*/ 179101 w 210014"/>
              <a:gd name="connsiteY36" fmla="*/ 109252 h 266700"/>
              <a:gd name="connsiteX37" fmla="*/ 120903 w 210014"/>
              <a:gd name="connsiteY37" fmla="*/ 245936 h 266700"/>
              <a:gd name="connsiteX38" fmla="*/ 105092 w 210014"/>
              <a:gd name="connsiteY38" fmla="*/ 257366 h 266700"/>
              <a:gd name="connsiteX39" fmla="*/ 89280 w 210014"/>
              <a:gd name="connsiteY39" fmla="*/ 245936 h 266700"/>
              <a:gd name="connsiteX40" fmla="*/ 88994 w 210014"/>
              <a:gd name="connsiteY40" fmla="*/ 244983 h 266700"/>
              <a:gd name="connsiteX41" fmla="*/ 121379 w 210014"/>
              <a:gd name="connsiteY41" fmla="*/ 244983 h 266700"/>
              <a:gd name="connsiteX42" fmla="*/ 120903 w 210014"/>
              <a:gd name="connsiteY42" fmla="*/ 245936 h 266700"/>
              <a:gd name="connsiteX43" fmla="*/ 137858 w 210014"/>
              <a:gd name="connsiteY43" fmla="*/ 213074 h 266700"/>
              <a:gd name="connsiteX44" fmla="*/ 137858 w 210014"/>
              <a:gd name="connsiteY44" fmla="*/ 235744 h 266700"/>
              <a:gd name="connsiteX45" fmla="*/ 72230 w 210014"/>
              <a:gd name="connsiteY45" fmla="*/ 235744 h 266700"/>
              <a:gd name="connsiteX46" fmla="*/ 72230 w 210014"/>
              <a:gd name="connsiteY46" fmla="*/ 213074 h 266700"/>
              <a:gd name="connsiteX47" fmla="*/ 137858 w 210014"/>
              <a:gd name="connsiteY47" fmla="*/ 213074 h 266700"/>
              <a:gd name="connsiteX48" fmla="*/ 109664 w 210014"/>
              <a:gd name="connsiteY48" fmla="*/ 4667 h 266700"/>
              <a:gd name="connsiteX49" fmla="*/ 109664 w 210014"/>
              <a:gd name="connsiteY49" fmla="*/ 15431 h 266700"/>
              <a:gd name="connsiteX50" fmla="*/ 104996 w 210014"/>
              <a:gd name="connsiteY50" fmla="*/ 20098 h 266700"/>
              <a:gd name="connsiteX51" fmla="*/ 100329 w 210014"/>
              <a:gd name="connsiteY51" fmla="*/ 15431 h 266700"/>
              <a:gd name="connsiteX52" fmla="*/ 100329 w 210014"/>
              <a:gd name="connsiteY52" fmla="*/ 4667 h 266700"/>
              <a:gd name="connsiteX53" fmla="*/ 104996 w 210014"/>
              <a:gd name="connsiteY53" fmla="*/ 0 h 266700"/>
              <a:gd name="connsiteX54" fmla="*/ 109664 w 210014"/>
              <a:gd name="connsiteY54" fmla="*/ 4667 h 266700"/>
              <a:gd name="connsiteX55" fmla="*/ 74516 w 210014"/>
              <a:gd name="connsiteY55" fmla="*/ 9239 h 266700"/>
              <a:gd name="connsiteX56" fmla="*/ 78231 w 210014"/>
              <a:gd name="connsiteY56" fmla="*/ 19336 h 266700"/>
              <a:gd name="connsiteX57" fmla="*/ 78041 w 210014"/>
              <a:gd name="connsiteY57" fmla="*/ 22860 h 266700"/>
              <a:gd name="connsiteX58" fmla="*/ 75469 w 210014"/>
              <a:gd name="connsiteY58" fmla="*/ 25241 h 266700"/>
              <a:gd name="connsiteX59" fmla="*/ 69468 w 210014"/>
              <a:gd name="connsiteY59" fmla="*/ 22479 h 266700"/>
              <a:gd name="connsiteX60" fmla="*/ 65753 w 210014"/>
              <a:gd name="connsiteY60" fmla="*/ 12383 h 266700"/>
              <a:gd name="connsiteX61" fmla="*/ 65944 w 210014"/>
              <a:gd name="connsiteY61" fmla="*/ 8858 h 266700"/>
              <a:gd name="connsiteX62" fmla="*/ 68611 w 210014"/>
              <a:gd name="connsiteY62" fmla="*/ 6382 h 266700"/>
              <a:gd name="connsiteX63" fmla="*/ 70230 w 210014"/>
              <a:gd name="connsiteY63" fmla="*/ 6096 h 266700"/>
              <a:gd name="connsiteX64" fmla="*/ 72230 w 210014"/>
              <a:gd name="connsiteY64" fmla="*/ 6572 h 266700"/>
              <a:gd name="connsiteX65" fmla="*/ 74516 w 210014"/>
              <a:gd name="connsiteY65" fmla="*/ 9239 h 266700"/>
              <a:gd name="connsiteX66" fmla="*/ 36512 w 210014"/>
              <a:gd name="connsiteY66" fmla="*/ 24955 h 266700"/>
              <a:gd name="connsiteX67" fmla="*/ 43084 w 210014"/>
              <a:gd name="connsiteY67" fmla="*/ 25527 h 266700"/>
              <a:gd name="connsiteX68" fmla="*/ 49942 w 210014"/>
              <a:gd name="connsiteY68" fmla="*/ 33719 h 266700"/>
              <a:gd name="connsiteX69" fmla="*/ 49370 w 210014"/>
              <a:gd name="connsiteY69" fmla="*/ 40291 h 266700"/>
              <a:gd name="connsiteX70" fmla="*/ 42893 w 210014"/>
              <a:gd name="connsiteY70" fmla="*/ 39719 h 266700"/>
              <a:gd name="connsiteX71" fmla="*/ 35940 w 210014"/>
              <a:gd name="connsiteY71" fmla="*/ 31433 h 266700"/>
              <a:gd name="connsiteX72" fmla="*/ 36512 w 210014"/>
              <a:gd name="connsiteY72" fmla="*/ 24955 h 266700"/>
              <a:gd name="connsiteX73" fmla="*/ 173481 w 210014"/>
              <a:gd name="connsiteY73" fmla="*/ 188119 h 266700"/>
              <a:gd name="connsiteX74" fmla="*/ 166909 w 210014"/>
              <a:gd name="connsiteY74" fmla="*/ 187547 h 266700"/>
              <a:gd name="connsiteX75" fmla="*/ 160051 w 210014"/>
              <a:gd name="connsiteY75" fmla="*/ 179356 h 266700"/>
              <a:gd name="connsiteX76" fmla="*/ 159003 w 210014"/>
              <a:gd name="connsiteY76" fmla="*/ 176022 h 266700"/>
              <a:gd name="connsiteX77" fmla="*/ 160622 w 210014"/>
              <a:gd name="connsiteY77" fmla="*/ 172879 h 266700"/>
              <a:gd name="connsiteX78" fmla="*/ 163575 w 210014"/>
              <a:gd name="connsiteY78" fmla="*/ 171831 h 266700"/>
              <a:gd name="connsiteX79" fmla="*/ 163956 w 210014"/>
              <a:gd name="connsiteY79" fmla="*/ 171831 h 266700"/>
              <a:gd name="connsiteX80" fmla="*/ 167099 w 210014"/>
              <a:gd name="connsiteY80" fmla="*/ 173450 h 266700"/>
              <a:gd name="connsiteX81" fmla="*/ 173957 w 210014"/>
              <a:gd name="connsiteY81" fmla="*/ 181642 h 266700"/>
              <a:gd name="connsiteX82" fmla="*/ 175005 w 210014"/>
              <a:gd name="connsiteY82" fmla="*/ 184976 h 266700"/>
              <a:gd name="connsiteX83" fmla="*/ 173481 w 210014"/>
              <a:gd name="connsiteY83" fmla="*/ 188119 h 266700"/>
              <a:gd name="connsiteX84" fmla="*/ 30130 w 210014"/>
              <a:gd name="connsiteY84" fmla="*/ 63246 h 266700"/>
              <a:gd name="connsiteX85" fmla="*/ 26034 w 210014"/>
              <a:gd name="connsiteY85" fmla="*/ 65627 h 266700"/>
              <a:gd name="connsiteX86" fmla="*/ 23748 w 210014"/>
              <a:gd name="connsiteY86" fmla="*/ 65056 h 266700"/>
              <a:gd name="connsiteX87" fmla="*/ 14414 w 210014"/>
              <a:gd name="connsiteY87" fmla="*/ 59627 h 266700"/>
              <a:gd name="connsiteX88" fmla="*/ 12318 w 210014"/>
              <a:gd name="connsiteY88" fmla="*/ 56769 h 266700"/>
              <a:gd name="connsiteX89" fmla="*/ 12794 w 210014"/>
              <a:gd name="connsiteY89" fmla="*/ 53245 h 266700"/>
              <a:gd name="connsiteX90" fmla="*/ 15557 w 210014"/>
              <a:gd name="connsiteY90" fmla="*/ 51054 h 266700"/>
              <a:gd name="connsiteX91" fmla="*/ 19081 w 210014"/>
              <a:gd name="connsiteY91" fmla="*/ 51530 h 266700"/>
              <a:gd name="connsiteX92" fmla="*/ 28320 w 210014"/>
              <a:gd name="connsiteY92" fmla="*/ 56864 h 266700"/>
              <a:gd name="connsiteX93" fmla="*/ 30130 w 210014"/>
              <a:gd name="connsiteY93" fmla="*/ 63246 h 266700"/>
              <a:gd name="connsiteX94" fmla="*/ 197770 w 210014"/>
              <a:gd name="connsiteY94" fmla="*/ 156305 h 266700"/>
              <a:gd name="connsiteX95" fmla="*/ 197294 w 210014"/>
              <a:gd name="connsiteY95" fmla="*/ 159830 h 266700"/>
              <a:gd name="connsiteX96" fmla="*/ 190912 w 210014"/>
              <a:gd name="connsiteY96" fmla="*/ 161544 h 266700"/>
              <a:gd name="connsiteX97" fmla="*/ 181577 w 210014"/>
              <a:gd name="connsiteY97" fmla="*/ 156210 h 266700"/>
              <a:gd name="connsiteX98" fmla="*/ 179387 w 210014"/>
              <a:gd name="connsiteY98" fmla="*/ 153353 h 266700"/>
              <a:gd name="connsiteX99" fmla="*/ 179863 w 210014"/>
              <a:gd name="connsiteY99" fmla="*/ 149828 h 266700"/>
              <a:gd name="connsiteX100" fmla="*/ 183863 w 210014"/>
              <a:gd name="connsiteY100" fmla="*/ 147542 h 266700"/>
              <a:gd name="connsiteX101" fmla="*/ 186149 w 210014"/>
              <a:gd name="connsiteY101" fmla="*/ 148114 h 266700"/>
              <a:gd name="connsiteX102" fmla="*/ 195484 w 210014"/>
              <a:gd name="connsiteY102" fmla="*/ 153448 h 266700"/>
              <a:gd name="connsiteX103" fmla="*/ 197770 w 210014"/>
              <a:gd name="connsiteY103" fmla="*/ 156305 h 266700"/>
              <a:gd name="connsiteX104" fmla="*/ 126 w 210014"/>
              <a:gd name="connsiteY104" fmla="*/ 88011 h 266700"/>
              <a:gd name="connsiteX105" fmla="*/ 2031 w 210014"/>
              <a:gd name="connsiteY105" fmla="*/ 84963 h 266700"/>
              <a:gd name="connsiteX106" fmla="*/ 5460 w 210014"/>
              <a:gd name="connsiteY106" fmla="*/ 84201 h 266700"/>
              <a:gd name="connsiteX107" fmla="*/ 16033 w 210014"/>
              <a:gd name="connsiteY107" fmla="*/ 86106 h 266700"/>
              <a:gd name="connsiteX108" fmla="*/ 19081 w 210014"/>
              <a:gd name="connsiteY108" fmla="*/ 88011 h 266700"/>
              <a:gd name="connsiteX109" fmla="*/ 19843 w 210014"/>
              <a:gd name="connsiteY109" fmla="*/ 91440 h 266700"/>
              <a:gd name="connsiteX110" fmla="*/ 14509 w 210014"/>
              <a:gd name="connsiteY110" fmla="*/ 95250 h 266700"/>
              <a:gd name="connsiteX111" fmla="*/ 3841 w 210014"/>
              <a:gd name="connsiteY111" fmla="*/ 93440 h 266700"/>
              <a:gd name="connsiteX112" fmla="*/ 793 w 210014"/>
              <a:gd name="connsiteY112" fmla="*/ 91535 h 266700"/>
              <a:gd name="connsiteX113" fmla="*/ 126 w 210014"/>
              <a:gd name="connsiteY113" fmla="*/ 88011 h 266700"/>
              <a:gd name="connsiteX114" fmla="*/ 190245 w 210014"/>
              <a:gd name="connsiteY114" fmla="*/ 121539 h 266700"/>
              <a:gd name="connsiteX115" fmla="*/ 192150 w 210014"/>
              <a:gd name="connsiteY115" fmla="*/ 118491 h 266700"/>
              <a:gd name="connsiteX116" fmla="*/ 194722 w 210014"/>
              <a:gd name="connsiteY116" fmla="*/ 117634 h 266700"/>
              <a:gd name="connsiteX117" fmla="*/ 195579 w 210014"/>
              <a:gd name="connsiteY117" fmla="*/ 117729 h 266700"/>
              <a:gd name="connsiteX118" fmla="*/ 206152 w 210014"/>
              <a:gd name="connsiteY118" fmla="*/ 119634 h 266700"/>
              <a:gd name="connsiteX119" fmla="*/ 209962 w 210014"/>
              <a:gd name="connsiteY119" fmla="*/ 124968 h 266700"/>
              <a:gd name="connsiteX120" fmla="*/ 204628 w 210014"/>
              <a:gd name="connsiteY120" fmla="*/ 128778 h 266700"/>
              <a:gd name="connsiteX121" fmla="*/ 194055 w 210014"/>
              <a:gd name="connsiteY121" fmla="*/ 126873 h 266700"/>
              <a:gd name="connsiteX122" fmla="*/ 190245 w 210014"/>
              <a:gd name="connsiteY122" fmla="*/ 121539 h 266700"/>
              <a:gd name="connsiteX123" fmla="*/ 3841 w 210014"/>
              <a:gd name="connsiteY123" fmla="*/ 119634 h 266700"/>
              <a:gd name="connsiteX124" fmla="*/ 14414 w 210014"/>
              <a:gd name="connsiteY124" fmla="*/ 117729 h 266700"/>
              <a:gd name="connsiteX125" fmla="*/ 15271 w 210014"/>
              <a:gd name="connsiteY125" fmla="*/ 117634 h 266700"/>
              <a:gd name="connsiteX126" fmla="*/ 17843 w 210014"/>
              <a:gd name="connsiteY126" fmla="*/ 118491 h 266700"/>
              <a:gd name="connsiteX127" fmla="*/ 19748 w 210014"/>
              <a:gd name="connsiteY127" fmla="*/ 121539 h 266700"/>
              <a:gd name="connsiteX128" fmla="*/ 19081 w 210014"/>
              <a:gd name="connsiteY128" fmla="*/ 125063 h 266700"/>
              <a:gd name="connsiteX129" fmla="*/ 16033 w 210014"/>
              <a:gd name="connsiteY129" fmla="*/ 126968 h 266700"/>
              <a:gd name="connsiteX130" fmla="*/ 5460 w 210014"/>
              <a:gd name="connsiteY130" fmla="*/ 128873 h 266700"/>
              <a:gd name="connsiteX131" fmla="*/ 126 w 210014"/>
              <a:gd name="connsiteY131" fmla="*/ 125063 h 266700"/>
              <a:gd name="connsiteX132" fmla="*/ 888 w 210014"/>
              <a:gd name="connsiteY132" fmla="*/ 121634 h 266700"/>
              <a:gd name="connsiteX133" fmla="*/ 3841 w 210014"/>
              <a:gd name="connsiteY133" fmla="*/ 119634 h 266700"/>
              <a:gd name="connsiteX134" fmla="*/ 193960 w 210014"/>
              <a:gd name="connsiteY134" fmla="*/ 86106 h 266700"/>
              <a:gd name="connsiteX135" fmla="*/ 204533 w 210014"/>
              <a:gd name="connsiteY135" fmla="*/ 84201 h 266700"/>
              <a:gd name="connsiteX136" fmla="*/ 207962 w 210014"/>
              <a:gd name="connsiteY136" fmla="*/ 84963 h 266700"/>
              <a:gd name="connsiteX137" fmla="*/ 209867 w 210014"/>
              <a:gd name="connsiteY137" fmla="*/ 87916 h 266700"/>
              <a:gd name="connsiteX138" fmla="*/ 206057 w 210014"/>
              <a:gd name="connsiteY138" fmla="*/ 93250 h 266700"/>
              <a:gd name="connsiteX139" fmla="*/ 195579 w 210014"/>
              <a:gd name="connsiteY139" fmla="*/ 95250 h 266700"/>
              <a:gd name="connsiteX140" fmla="*/ 190150 w 210014"/>
              <a:gd name="connsiteY140" fmla="*/ 91440 h 266700"/>
              <a:gd name="connsiteX141" fmla="*/ 193960 w 210014"/>
              <a:gd name="connsiteY141" fmla="*/ 86106 h 266700"/>
              <a:gd name="connsiteX142" fmla="*/ 28415 w 210014"/>
              <a:gd name="connsiteY142" fmla="*/ 156115 h 266700"/>
              <a:gd name="connsiteX143" fmla="*/ 19081 w 210014"/>
              <a:gd name="connsiteY143" fmla="*/ 161544 h 266700"/>
              <a:gd name="connsiteX144" fmla="*/ 12794 w 210014"/>
              <a:gd name="connsiteY144" fmla="*/ 159830 h 266700"/>
              <a:gd name="connsiteX145" fmla="*/ 12318 w 210014"/>
              <a:gd name="connsiteY145" fmla="*/ 156305 h 266700"/>
              <a:gd name="connsiteX146" fmla="*/ 14509 w 210014"/>
              <a:gd name="connsiteY146" fmla="*/ 153448 h 266700"/>
              <a:gd name="connsiteX147" fmla="*/ 23748 w 210014"/>
              <a:gd name="connsiteY147" fmla="*/ 148114 h 266700"/>
              <a:gd name="connsiteX148" fmla="*/ 23748 w 210014"/>
              <a:gd name="connsiteY148" fmla="*/ 148114 h 266700"/>
              <a:gd name="connsiteX149" fmla="*/ 26034 w 210014"/>
              <a:gd name="connsiteY149" fmla="*/ 147447 h 266700"/>
              <a:gd name="connsiteX150" fmla="*/ 27177 w 210014"/>
              <a:gd name="connsiteY150" fmla="*/ 147638 h 266700"/>
              <a:gd name="connsiteX151" fmla="*/ 30035 w 210014"/>
              <a:gd name="connsiteY151" fmla="*/ 149828 h 266700"/>
              <a:gd name="connsiteX152" fmla="*/ 30511 w 210014"/>
              <a:gd name="connsiteY152" fmla="*/ 153353 h 266700"/>
              <a:gd name="connsiteX153" fmla="*/ 28415 w 210014"/>
              <a:gd name="connsiteY153" fmla="*/ 156115 h 266700"/>
              <a:gd name="connsiteX154" fmla="*/ 195579 w 210014"/>
              <a:gd name="connsiteY154" fmla="*/ 59627 h 266700"/>
              <a:gd name="connsiteX155" fmla="*/ 186340 w 210014"/>
              <a:gd name="connsiteY155" fmla="*/ 64961 h 266700"/>
              <a:gd name="connsiteX156" fmla="*/ 179958 w 210014"/>
              <a:gd name="connsiteY156" fmla="*/ 63246 h 266700"/>
              <a:gd name="connsiteX157" fmla="*/ 179482 w 210014"/>
              <a:gd name="connsiteY157" fmla="*/ 59722 h 266700"/>
              <a:gd name="connsiteX158" fmla="*/ 181673 w 210014"/>
              <a:gd name="connsiteY158" fmla="*/ 56864 h 266700"/>
              <a:gd name="connsiteX159" fmla="*/ 191007 w 210014"/>
              <a:gd name="connsiteY159" fmla="*/ 51530 h 266700"/>
              <a:gd name="connsiteX160" fmla="*/ 193293 w 210014"/>
              <a:gd name="connsiteY160" fmla="*/ 50864 h 266700"/>
              <a:gd name="connsiteX161" fmla="*/ 194531 w 210014"/>
              <a:gd name="connsiteY161" fmla="*/ 51054 h 266700"/>
              <a:gd name="connsiteX162" fmla="*/ 197389 w 210014"/>
              <a:gd name="connsiteY162" fmla="*/ 53245 h 266700"/>
              <a:gd name="connsiteX163" fmla="*/ 197865 w 210014"/>
              <a:gd name="connsiteY163" fmla="*/ 56769 h 266700"/>
              <a:gd name="connsiteX164" fmla="*/ 195579 w 210014"/>
              <a:gd name="connsiteY164" fmla="*/ 59627 h 266700"/>
              <a:gd name="connsiteX165" fmla="*/ 49942 w 210014"/>
              <a:gd name="connsiteY165" fmla="*/ 179356 h 266700"/>
              <a:gd name="connsiteX166" fmla="*/ 43084 w 210014"/>
              <a:gd name="connsiteY166" fmla="*/ 187547 h 266700"/>
              <a:gd name="connsiteX167" fmla="*/ 36512 w 210014"/>
              <a:gd name="connsiteY167" fmla="*/ 188119 h 266700"/>
              <a:gd name="connsiteX168" fmla="*/ 35940 w 210014"/>
              <a:gd name="connsiteY168" fmla="*/ 181547 h 266700"/>
              <a:gd name="connsiteX169" fmla="*/ 42893 w 210014"/>
              <a:gd name="connsiteY169" fmla="*/ 173355 h 266700"/>
              <a:gd name="connsiteX170" fmla="*/ 49466 w 210014"/>
              <a:gd name="connsiteY170" fmla="*/ 172784 h 266700"/>
              <a:gd name="connsiteX171" fmla="*/ 49942 w 210014"/>
              <a:gd name="connsiteY171" fmla="*/ 179356 h 266700"/>
              <a:gd name="connsiteX172" fmla="*/ 174053 w 210014"/>
              <a:gd name="connsiteY172" fmla="*/ 31433 h 266700"/>
              <a:gd name="connsiteX173" fmla="*/ 167195 w 210014"/>
              <a:gd name="connsiteY173" fmla="*/ 39624 h 266700"/>
              <a:gd name="connsiteX174" fmla="*/ 160622 w 210014"/>
              <a:gd name="connsiteY174" fmla="*/ 40195 h 266700"/>
              <a:gd name="connsiteX175" fmla="*/ 159003 w 210014"/>
              <a:gd name="connsiteY175" fmla="*/ 37052 h 266700"/>
              <a:gd name="connsiteX176" fmla="*/ 160051 w 210014"/>
              <a:gd name="connsiteY176" fmla="*/ 33623 h 266700"/>
              <a:gd name="connsiteX177" fmla="*/ 166909 w 210014"/>
              <a:gd name="connsiteY177" fmla="*/ 25432 h 266700"/>
              <a:gd name="connsiteX178" fmla="*/ 170433 w 210014"/>
              <a:gd name="connsiteY178" fmla="*/ 23813 h 266700"/>
              <a:gd name="connsiteX179" fmla="*/ 173386 w 210014"/>
              <a:gd name="connsiteY179" fmla="*/ 24860 h 266700"/>
              <a:gd name="connsiteX180" fmla="*/ 175005 w 210014"/>
              <a:gd name="connsiteY180" fmla="*/ 28004 h 266700"/>
              <a:gd name="connsiteX181" fmla="*/ 174053 w 210014"/>
              <a:gd name="connsiteY181" fmla="*/ 31433 h 266700"/>
              <a:gd name="connsiteX182" fmla="*/ 144049 w 210014"/>
              <a:gd name="connsiteY182" fmla="*/ 8858 h 266700"/>
              <a:gd name="connsiteX183" fmla="*/ 144239 w 210014"/>
              <a:gd name="connsiteY183" fmla="*/ 12383 h 266700"/>
              <a:gd name="connsiteX184" fmla="*/ 140620 w 210014"/>
              <a:gd name="connsiteY184" fmla="*/ 22479 h 266700"/>
              <a:gd name="connsiteX185" fmla="*/ 134714 w 210014"/>
              <a:gd name="connsiteY185" fmla="*/ 25241 h 266700"/>
              <a:gd name="connsiteX186" fmla="*/ 132047 w 210014"/>
              <a:gd name="connsiteY186" fmla="*/ 22860 h 266700"/>
              <a:gd name="connsiteX187" fmla="*/ 131857 w 210014"/>
              <a:gd name="connsiteY187" fmla="*/ 19336 h 266700"/>
              <a:gd name="connsiteX188" fmla="*/ 135476 w 210014"/>
              <a:gd name="connsiteY188" fmla="*/ 9239 h 266700"/>
              <a:gd name="connsiteX189" fmla="*/ 137858 w 210014"/>
              <a:gd name="connsiteY189" fmla="*/ 6668 h 266700"/>
              <a:gd name="connsiteX190" fmla="*/ 141382 w 210014"/>
              <a:gd name="connsiteY190" fmla="*/ 6477 h 266700"/>
              <a:gd name="connsiteX191" fmla="*/ 144049 w 210014"/>
              <a:gd name="connsiteY191" fmla="*/ 885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10014" h="266700">
                <a:moveTo>
                  <a:pt x="179101" y="109252"/>
                </a:moveTo>
                <a:cubicBezTo>
                  <a:pt x="179101" y="66008"/>
                  <a:pt x="146525" y="32195"/>
                  <a:pt x="104996" y="32195"/>
                </a:cubicBezTo>
                <a:cubicBezTo>
                  <a:pt x="63467" y="32195"/>
                  <a:pt x="30892" y="66008"/>
                  <a:pt x="30892" y="109252"/>
                </a:cubicBezTo>
                <a:cubicBezTo>
                  <a:pt x="30892" y="125349"/>
                  <a:pt x="38131" y="142399"/>
                  <a:pt x="51656" y="158687"/>
                </a:cubicBezTo>
                <a:lnTo>
                  <a:pt x="53180" y="160496"/>
                </a:lnTo>
                <a:cubicBezTo>
                  <a:pt x="63182" y="172022"/>
                  <a:pt x="73373" y="186119"/>
                  <a:pt x="73469" y="203073"/>
                </a:cubicBezTo>
                <a:lnTo>
                  <a:pt x="73469" y="203835"/>
                </a:lnTo>
                <a:lnTo>
                  <a:pt x="67563" y="203835"/>
                </a:lnTo>
                <a:cubicBezTo>
                  <a:pt x="64991" y="203835"/>
                  <a:pt x="62896" y="205931"/>
                  <a:pt x="62896" y="208502"/>
                </a:cubicBezTo>
                <a:lnTo>
                  <a:pt x="62896" y="240506"/>
                </a:lnTo>
                <a:cubicBezTo>
                  <a:pt x="62896" y="243078"/>
                  <a:pt x="64991" y="245174"/>
                  <a:pt x="67563" y="245174"/>
                </a:cubicBezTo>
                <a:lnTo>
                  <a:pt x="79279" y="245174"/>
                </a:lnTo>
                <a:lnTo>
                  <a:pt x="79374" y="245745"/>
                </a:lnTo>
                <a:cubicBezTo>
                  <a:pt x="81851" y="257842"/>
                  <a:pt x="92614" y="266700"/>
                  <a:pt x="104996" y="266700"/>
                </a:cubicBezTo>
                <a:cubicBezTo>
                  <a:pt x="117474" y="266700"/>
                  <a:pt x="128237" y="257842"/>
                  <a:pt x="130619" y="245555"/>
                </a:cubicBezTo>
                <a:lnTo>
                  <a:pt x="130714" y="244983"/>
                </a:lnTo>
                <a:lnTo>
                  <a:pt x="142430" y="244983"/>
                </a:lnTo>
                <a:cubicBezTo>
                  <a:pt x="145097" y="244983"/>
                  <a:pt x="147192" y="242888"/>
                  <a:pt x="147192" y="240316"/>
                </a:cubicBezTo>
                <a:lnTo>
                  <a:pt x="147192" y="208407"/>
                </a:lnTo>
                <a:cubicBezTo>
                  <a:pt x="147192" y="206502"/>
                  <a:pt x="146049" y="204883"/>
                  <a:pt x="144335" y="204121"/>
                </a:cubicBezTo>
                <a:cubicBezTo>
                  <a:pt x="143763" y="203835"/>
                  <a:pt x="143096" y="203740"/>
                  <a:pt x="142430" y="203740"/>
                </a:cubicBezTo>
                <a:lnTo>
                  <a:pt x="82803" y="203740"/>
                </a:lnTo>
                <a:lnTo>
                  <a:pt x="82803" y="202978"/>
                </a:lnTo>
                <a:cubicBezTo>
                  <a:pt x="82708" y="182785"/>
                  <a:pt x="70706" y="166402"/>
                  <a:pt x="60229" y="154400"/>
                </a:cubicBezTo>
                <a:lnTo>
                  <a:pt x="58705" y="152686"/>
                </a:lnTo>
                <a:cubicBezTo>
                  <a:pt x="50228" y="142494"/>
                  <a:pt x="40131" y="126778"/>
                  <a:pt x="40131" y="109252"/>
                </a:cubicBezTo>
                <a:cubicBezTo>
                  <a:pt x="40131" y="71247"/>
                  <a:pt x="68611" y="41529"/>
                  <a:pt x="104996" y="41529"/>
                </a:cubicBezTo>
                <a:cubicBezTo>
                  <a:pt x="141382" y="41529"/>
                  <a:pt x="169862" y="71247"/>
                  <a:pt x="169862" y="109252"/>
                </a:cubicBezTo>
                <a:cubicBezTo>
                  <a:pt x="169862" y="126778"/>
                  <a:pt x="159765" y="142494"/>
                  <a:pt x="151288" y="152686"/>
                </a:cubicBezTo>
                <a:lnTo>
                  <a:pt x="149764" y="154400"/>
                </a:lnTo>
                <a:cubicBezTo>
                  <a:pt x="143477" y="161735"/>
                  <a:pt x="138905" y="167926"/>
                  <a:pt x="135381" y="174117"/>
                </a:cubicBezTo>
                <a:cubicBezTo>
                  <a:pt x="134810" y="175165"/>
                  <a:pt x="134619" y="176498"/>
                  <a:pt x="135000" y="177641"/>
                </a:cubicBezTo>
                <a:cubicBezTo>
                  <a:pt x="135381" y="178880"/>
                  <a:pt x="136143" y="179832"/>
                  <a:pt x="137191" y="180404"/>
                </a:cubicBezTo>
                <a:cubicBezTo>
                  <a:pt x="139382" y="181642"/>
                  <a:pt x="142239" y="180880"/>
                  <a:pt x="143477" y="178594"/>
                </a:cubicBezTo>
                <a:cubicBezTo>
                  <a:pt x="146621" y="172974"/>
                  <a:pt x="150907" y="167164"/>
                  <a:pt x="156812" y="160401"/>
                </a:cubicBezTo>
                <a:lnTo>
                  <a:pt x="158336" y="158591"/>
                </a:lnTo>
                <a:cubicBezTo>
                  <a:pt x="171957" y="142399"/>
                  <a:pt x="179101" y="125349"/>
                  <a:pt x="179101" y="109252"/>
                </a:cubicBezTo>
                <a:close/>
                <a:moveTo>
                  <a:pt x="120903" y="245936"/>
                </a:moveTo>
                <a:cubicBezTo>
                  <a:pt x="118617" y="252794"/>
                  <a:pt x="112235" y="257366"/>
                  <a:pt x="105092" y="257366"/>
                </a:cubicBezTo>
                <a:cubicBezTo>
                  <a:pt x="97948" y="257366"/>
                  <a:pt x="91566" y="252794"/>
                  <a:pt x="89280" y="245936"/>
                </a:cubicBezTo>
                <a:lnTo>
                  <a:pt x="88994" y="244983"/>
                </a:lnTo>
                <a:lnTo>
                  <a:pt x="121379" y="244983"/>
                </a:lnTo>
                <a:lnTo>
                  <a:pt x="120903" y="245936"/>
                </a:lnTo>
                <a:close/>
                <a:moveTo>
                  <a:pt x="137858" y="213074"/>
                </a:moveTo>
                <a:lnTo>
                  <a:pt x="137858" y="235744"/>
                </a:lnTo>
                <a:lnTo>
                  <a:pt x="72230" y="235744"/>
                </a:lnTo>
                <a:lnTo>
                  <a:pt x="72230" y="213074"/>
                </a:lnTo>
                <a:lnTo>
                  <a:pt x="137858" y="213074"/>
                </a:lnTo>
                <a:close/>
                <a:moveTo>
                  <a:pt x="109664" y="4667"/>
                </a:moveTo>
                <a:lnTo>
                  <a:pt x="109664" y="15431"/>
                </a:lnTo>
                <a:cubicBezTo>
                  <a:pt x="109664" y="18002"/>
                  <a:pt x="107568" y="20098"/>
                  <a:pt x="104996" y="20098"/>
                </a:cubicBezTo>
                <a:cubicBezTo>
                  <a:pt x="102425" y="20098"/>
                  <a:pt x="100329" y="18002"/>
                  <a:pt x="100329" y="15431"/>
                </a:cubicBezTo>
                <a:lnTo>
                  <a:pt x="100329" y="4667"/>
                </a:lnTo>
                <a:cubicBezTo>
                  <a:pt x="100329" y="2096"/>
                  <a:pt x="102425" y="0"/>
                  <a:pt x="104996" y="0"/>
                </a:cubicBezTo>
                <a:cubicBezTo>
                  <a:pt x="107568" y="0"/>
                  <a:pt x="109664" y="2096"/>
                  <a:pt x="109664" y="4667"/>
                </a:cubicBezTo>
                <a:close/>
                <a:moveTo>
                  <a:pt x="74516" y="9239"/>
                </a:moveTo>
                <a:lnTo>
                  <a:pt x="78231" y="19336"/>
                </a:lnTo>
                <a:cubicBezTo>
                  <a:pt x="78612" y="20479"/>
                  <a:pt x="78612" y="21717"/>
                  <a:pt x="78041" y="22860"/>
                </a:cubicBezTo>
                <a:cubicBezTo>
                  <a:pt x="77564" y="23908"/>
                  <a:pt x="76612" y="24765"/>
                  <a:pt x="75469" y="25241"/>
                </a:cubicBezTo>
                <a:cubicBezTo>
                  <a:pt x="72992" y="26099"/>
                  <a:pt x="70325" y="24765"/>
                  <a:pt x="69468" y="22479"/>
                </a:cubicBezTo>
                <a:lnTo>
                  <a:pt x="65753" y="12383"/>
                </a:lnTo>
                <a:cubicBezTo>
                  <a:pt x="65372" y="11239"/>
                  <a:pt x="65468" y="9906"/>
                  <a:pt x="65944" y="8858"/>
                </a:cubicBezTo>
                <a:cubicBezTo>
                  <a:pt x="66515" y="7715"/>
                  <a:pt x="67373" y="6858"/>
                  <a:pt x="68611" y="6382"/>
                </a:cubicBezTo>
                <a:cubicBezTo>
                  <a:pt x="69087" y="6191"/>
                  <a:pt x="69659" y="6096"/>
                  <a:pt x="70230" y="6096"/>
                </a:cubicBezTo>
                <a:cubicBezTo>
                  <a:pt x="70897" y="6096"/>
                  <a:pt x="71564" y="6287"/>
                  <a:pt x="72230" y="6572"/>
                </a:cubicBezTo>
                <a:cubicBezTo>
                  <a:pt x="73278" y="7144"/>
                  <a:pt x="74135" y="8001"/>
                  <a:pt x="74516" y="9239"/>
                </a:cubicBezTo>
                <a:close/>
                <a:moveTo>
                  <a:pt x="36512" y="24955"/>
                </a:moveTo>
                <a:cubicBezTo>
                  <a:pt x="38512" y="23336"/>
                  <a:pt x="41465" y="23527"/>
                  <a:pt x="43084" y="25527"/>
                </a:cubicBezTo>
                <a:lnTo>
                  <a:pt x="49942" y="33719"/>
                </a:lnTo>
                <a:cubicBezTo>
                  <a:pt x="51561" y="35719"/>
                  <a:pt x="51371" y="38576"/>
                  <a:pt x="49370" y="40291"/>
                </a:cubicBezTo>
                <a:cubicBezTo>
                  <a:pt x="47465" y="41815"/>
                  <a:pt x="44417" y="41529"/>
                  <a:pt x="42893" y="39719"/>
                </a:cubicBezTo>
                <a:lnTo>
                  <a:pt x="35940" y="31433"/>
                </a:lnTo>
                <a:cubicBezTo>
                  <a:pt x="34321" y="29528"/>
                  <a:pt x="34607" y="26575"/>
                  <a:pt x="36512" y="24955"/>
                </a:cubicBezTo>
                <a:close/>
                <a:moveTo>
                  <a:pt x="173481" y="188119"/>
                </a:moveTo>
                <a:cubicBezTo>
                  <a:pt x="171576" y="189738"/>
                  <a:pt x="168528" y="189452"/>
                  <a:pt x="166909" y="187547"/>
                </a:cubicBezTo>
                <a:lnTo>
                  <a:pt x="160051" y="179356"/>
                </a:lnTo>
                <a:cubicBezTo>
                  <a:pt x="159289" y="178403"/>
                  <a:pt x="158908" y="177165"/>
                  <a:pt x="159003" y="176022"/>
                </a:cubicBezTo>
                <a:cubicBezTo>
                  <a:pt x="159098" y="174784"/>
                  <a:pt x="159670" y="173641"/>
                  <a:pt x="160622" y="172879"/>
                </a:cubicBezTo>
                <a:cubicBezTo>
                  <a:pt x="161480" y="172117"/>
                  <a:pt x="162527" y="171831"/>
                  <a:pt x="163575" y="171831"/>
                </a:cubicBezTo>
                <a:cubicBezTo>
                  <a:pt x="163670" y="171831"/>
                  <a:pt x="163861" y="171831"/>
                  <a:pt x="163956" y="171831"/>
                </a:cubicBezTo>
                <a:cubicBezTo>
                  <a:pt x="165194" y="171926"/>
                  <a:pt x="166337" y="172498"/>
                  <a:pt x="167099" y="173450"/>
                </a:cubicBezTo>
                <a:lnTo>
                  <a:pt x="173957" y="181642"/>
                </a:lnTo>
                <a:cubicBezTo>
                  <a:pt x="174719" y="182594"/>
                  <a:pt x="175100" y="183833"/>
                  <a:pt x="175005" y="184976"/>
                </a:cubicBezTo>
                <a:cubicBezTo>
                  <a:pt x="175005" y="186214"/>
                  <a:pt x="174434" y="187357"/>
                  <a:pt x="173481" y="188119"/>
                </a:cubicBezTo>
                <a:close/>
                <a:moveTo>
                  <a:pt x="30130" y="63246"/>
                </a:moveTo>
                <a:cubicBezTo>
                  <a:pt x="29273" y="64675"/>
                  <a:pt x="27749" y="65627"/>
                  <a:pt x="26034" y="65627"/>
                </a:cubicBezTo>
                <a:cubicBezTo>
                  <a:pt x="25177" y="65627"/>
                  <a:pt x="24415" y="65437"/>
                  <a:pt x="23748" y="65056"/>
                </a:cubicBezTo>
                <a:lnTo>
                  <a:pt x="14414" y="59627"/>
                </a:lnTo>
                <a:cubicBezTo>
                  <a:pt x="13366" y="58960"/>
                  <a:pt x="12604" y="58007"/>
                  <a:pt x="12318" y="56769"/>
                </a:cubicBezTo>
                <a:cubicBezTo>
                  <a:pt x="11937" y="55626"/>
                  <a:pt x="12128" y="54388"/>
                  <a:pt x="12794" y="53245"/>
                </a:cubicBezTo>
                <a:cubicBezTo>
                  <a:pt x="13366" y="52197"/>
                  <a:pt x="14414" y="51435"/>
                  <a:pt x="15557" y="51054"/>
                </a:cubicBezTo>
                <a:cubicBezTo>
                  <a:pt x="16795" y="50768"/>
                  <a:pt x="18033" y="50959"/>
                  <a:pt x="19081" y="51530"/>
                </a:cubicBezTo>
                <a:lnTo>
                  <a:pt x="28320" y="56864"/>
                </a:lnTo>
                <a:cubicBezTo>
                  <a:pt x="30606" y="58198"/>
                  <a:pt x="31368" y="61055"/>
                  <a:pt x="30130" y="63246"/>
                </a:cubicBezTo>
                <a:close/>
                <a:moveTo>
                  <a:pt x="197770" y="156305"/>
                </a:moveTo>
                <a:cubicBezTo>
                  <a:pt x="198056" y="157544"/>
                  <a:pt x="197960" y="158782"/>
                  <a:pt x="197294" y="159830"/>
                </a:cubicBezTo>
                <a:cubicBezTo>
                  <a:pt x="196055" y="161925"/>
                  <a:pt x="193103" y="162782"/>
                  <a:pt x="190912" y="161544"/>
                </a:cubicBezTo>
                <a:lnTo>
                  <a:pt x="181577" y="156210"/>
                </a:lnTo>
                <a:cubicBezTo>
                  <a:pt x="180530" y="155639"/>
                  <a:pt x="179768" y="154591"/>
                  <a:pt x="179387" y="153353"/>
                </a:cubicBezTo>
                <a:cubicBezTo>
                  <a:pt x="179101" y="152114"/>
                  <a:pt x="179196" y="150876"/>
                  <a:pt x="179863" y="149828"/>
                </a:cubicBezTo>
                <a:cubicBezTo>
                  <a:pt x="180720" y="148304"/>
                  <a:pt x="182244" y="147542"/>
                  <a:pt x="183863" y="147542"/>
                </a:cubicBezTo>
                <a:cubicBezTo>
                  <a:pt x="184625" y="147542"/>
                  <a:pt x="185483" y="147733"/>
                  <a:pt x="186149" y="148114"/>
                </a:cubicBezTo>
                <a:lnTo>
                  <a:pt x="195484" y="153448"/>
                </a:lnTo>
                <a:cubicBezTo>
                  <a:pt x="196627" y="154115"/>
                  <a:pt x="197389" y="155067"/>
                  <a:pt x="197770" y="156305"/>
                </a:cubicBezTo>
                <a:close/>
                <a:moveTo>
                  <a:pt x="126" y="88011"/>
                </a:moveTo>
                <a:cubicBezTo>
                  <a:pt x="317" y="86773"/>
                  <a:pt x="983" y="85725"/>
                  <a:pt x="2031" y="84963"/>
                </a:cubicBezTo>
                <a:cubicBezTo>
                  <a:pt x="3079" y="84296"/>
                  <a:pt x="4317" y="84011"/>
                  <a:pt x="5460" y="84201"/>
                </a:cubicBezTo>
                <a:lnTo>
                  <a:pt x="16033" y="86106"/>
                </a:lnTo>
                <a:cubicBezTo>
                  <a:pt x="17271" y="86392"/>
                  <a:pt x="18319" y="87059"/>
                  <a:pt x="19081" y="88011"/>
                </a:cubicBezTo>
                <a:cubicBezTo>
                  <a:pt x="19748" y="89059"/>
                  <a:pt x="20033" y="90297"/>
                  <a:pt x="19843" y="91440"/>
                </a:cubicBezTo>
                <a:cubicBezTo>
                  <a:pt x="19367" y="93917"/>
                  <a:pt x="16985" y="95631"/>
                  <a:pt x="14509" y="95250"/>
                </a:cubicBezTo>
                <a:lnTo>
                  <a:pt x="3841" y="93440"/>
                </a:lnTo>
                <a:cubicBezTo>
                  <a:pt x="2603" y="93250"/>
                  <a:pt x="1555" y="92583"/>
                  <a:pt x="793" y="91535"/>
                </a:cubicBezTo>
                <a:cubicBezTo>
                  <a:pt x="31" y="90488"/>
                  <a:pt x="-160" y="89249"/>
                  <a:pt x="126" y="88011"/>
                </a:cubicBezTo>
                <a:close/>
                <a:moveTo>
                  <a:pt x="190245" y="121539"/>
                </a:moveTo>
                <a:cubicBezTo>
                  <a:pt x="190436" y="120301"/>
                  <a:pt x="191198" y="119253"/>
                  <a:pt x="192150" y="118491"/>
                </a:cubicBezTo>
                <a:cubicBezTo>
                  <a:pt x="192912" y="117920"/>
                  <a:pt x="193865" y="117634"/>
                  <a:pt x="194722" y="117634"/>
                </a:cubicBezTo>
                <a:cubicBezTo>
                  <a:pt x="195008" y="117634"/>
                  <a:pt x="195293" y="117634"/>
                  <a:pt x="195579" y="117729"/>
                </a:cubicBezTo>
                <a:lnTo>
                  <a:pt x="206152" y="119634"/>
                </a:lnTo>
                <a:cubicBezTo>
                  <a:pt x="208628" y="120110"/>
                  <a:pt x="210343" y="122492"/>
                  <a:pt x="209962" y="124968"/>
                </a:cubicBezTo>
                <a:cubicBezTo>
                  <a:pt x="209486" y="127445"/>
                  <a:pt x="207104" y="129159"/>
                  <a:pt x="204628" y="128778"/>
                </a:cubicBezTo>
                <a:lnTo>
                  <a:pt x="194055" y="126873"/>
                </a:lnTo>
                <a:cubicBezTo>
                  <a:pt x="191483" y="126492"/>
                  <a:pt x="189769" y="124111"/>
                  <a:pt x="190245" y="121539"/>
                </a:cubicBezTo>
                <a:close/>
                <a:moveTo>
                  <a:pt x="3841" y="119634"/>
                </a:moveTo>
                <a:lnTo>
                  <a:pt x="14414" y="117729"/>
                </a:lnTo>
                <a:cubicBezTo>
                  <a:pt x="14699" y="117634"/>
                  <a:pt x="14985" y="117634"/>
                  <a:pt x="15271" y="117634"/>
                </a:cubicBezTo>
                <a:cubicBezTo>
                  <a:pt x="16223" y="117634"/>
                  <a:pt x="17081" y="117920"/>
                  <a:pt x="17843" y="118491"/>
                </a:cubicBezTo>
                <a:cubicBezTo>
                  <a:pt x="18890" y="119158"/>
                  <a:pt x="19557" y="120301"/>
                  <a:pt x="19748" y="121539"/>
                </a:cubicBezTo>
                <a:cubicBezTo>
                  <a:pt x="20033" y="122777"/>
                  <a:pt x="19748" y="124016"/>
                  <a:pt x="19081" y="125063"/>
                </a:cubicBezTo>
                <a:cubicBezTo>
                  <a:pt x="18414" y="126111"/>
                  <a:pt x="17271" y="126778"/>
                  <a:pt x="16033" y="126968"/>
                </a:cubicBezTo>
                <a:lnTo>
                  <a:pt x="5460" y="128873"/>
                </a:lnTo>
                <a:cubicBezTo>
                  <a:pt x="2888" y="129350"/>
                  <a:pt x="507" y="127635"/>
                  <a:pt x="126" y="125063"/>
                </a:cubicBezTo>
                <a:cubicBezTo>
                  <a:pt x="-64" y="123825"/>
                  <a:pt x="221" y="122587"/>
                  <a:pt x="888" y="121634"/>
                </a:cubicBezTo>
                <a:cubicBezTo>
                  <a:pt x="1555" y="120587"/>
                  <a:pt x="2603" y="119920"/>
                  <a:pt x="3841" y="119634"/>
                </a:cubicBezTo>
                <a:close/>
                <a:moveTo>
                  <a:pt x="193960" y="86106"/>
                </a:moveTo>
                <a:lnTo>
                  <a:pt x="204533" y="84201"/>
                </a:lnTo>
                <a:cubicBezTo>
                  <a:pt x="205771" y="84011"/>
                  <a:pt x="207009" y="84296"/>
                  <a:pt x="207962" y="84963"/>
                </a:cubicBezTo>
                <a:cubicBezTo>
                  <a:pt x="209009" y="85725"/>
                  <a:pt x="209676" y="86773"/>
                  <a:pt x="209867" y="87916"/>
                </a:cubicBezTo>
                <a:cubicBezTo>
                  <a:pt x="210343" y="90392"/>
                  <a:pt x="208628" y="92869"/>
                  <a:pt x="206057" y="93250"/>
                </a:cubicBezTo>
                <a:lnTo>
                  <a:pt x="195579" y="95250"/>
                </a:lnTo>
                <a:cubicBezTo>
                  <a:pt x="193007" y="95631"/>
                  <a:pt x="190626" y="94012"/>
                  <a:pt x="190150" y="91440"/>
                </a:cubicBezTo>
                <a:cubicBezTo>
                  <a:pt x="189769" y="88964"/>
                  <a:pt x="191483" y="86582"/>
                  <a:pt x="193960" y="86106"/>
                </a:cubicBezTo>
                <a:close/>
                <a:moveTo>
                  <a:pt x="28415" y="156115"/>
                </a:moveTo>
                <a:lnTo>
                  <a:pt x="19081" y="161544"/>
                </a:lnTo>
                <a:cubicBezTo>
                  <a:pt x="16985" y="162782"/>
                  <a:pt x="14033" y="161925"/>
                  <a:pt x="12794" y="159830"/>
                </a:cubicBezTo>
                <a:cubicBezTo>
                  <a:pt x="12128" y="158782"/>
                  <a:pt x="12032" y="157544"/>
                  <a:pt x="12318" y="156305"/>
                </a:cubicBezTo>
                <a:cubicBezTo>
                  <a:pt x="12604" y="155067"/>
                  <a:pt x="13366" y="154115"/>
                  <a:pt x="14509" y="153448"/>
                </a:cubicBezTo>
                <a:lnTo>
                  <a:pt x="23748" y="148114"/>
                </a:lnTo>
                <a:lnTo>
                  <a:pt x="23748" y="148114"/>
                </a:lnTo>
                <a:cubicBezTo>
                  <a:pt x="24415" y="147733"/>
                  <a:pt x="25272" y="147447"/>
                  <a:pt x="26034" y="147447"/>
                </a:cubicBezTo>
                <a:cubicBezTo>
                  <a:pt x="26415" y="147447"/>
                  <a:pt x="26796" y="147542"/>
                  <a:pt x="27177" y="147638"/>
                </a:cubicBezTo>
                <a:cubicBezTo>
                  <a:pt x="28415" y="147923"/>
                  <a:pt x="29368" y="148685"/>
                  <a:pt x="30035" y="149828"/>
                </a:cubicBezTo>
                <a:cubicBezTo>
                  <a:pt x="30701" y="150876"/>
                  <a:pt x="30797" y="152114"/>
                  <a:pt x="30511" y="153353"/>
                </a:cubicBezTo>
                <a:cubicBezTo>
                  <a:pt x="30225" y="154496"/>
                  <a:pt x="29463" y="155543"/>
                  <a:pt x="28415" y="156115"/>
                </a:cubicBezTo>
                <a:close/>
                <a:moveTo>
                  <a:pt x="195579" y="59627"/>
                </a:moveTo>
                <a:lnTo>
                  <a:pt x="186340" y="64961"/>
                </a:lnTo>
                <a:cubicBezTo>
                  <a:pt x="184149" y="66199"/>
                  <a:pt x="181196" y="65437"/>
                  <a:pt x="179958" y="63246"/>
                </a:cubicBezTo>
                <a:cubicBezTo>
                  <a:pt x="179291" y="62198"/>
                  <a:pt x="179196" y="60960"/>
                  <a:pt x="179482" y="59722"/>
                </a:cubicBezTo>
                <a:cubicBezTo>
                  <a:pt x="179768" y="58484"/>
                  <a:pt x="180530" y="57531"/>
                  <a:pt x="181673" y="56864"/>
                </a:cubicBezTo>
                <a:lnTo>
                  <a:pt x="191007" y="51530"/>
                </a:lnTo>
                <a:cubicBezTo>
                  <a:pt x="191769" y="51149"/>
                  <a:pt x="192531" y="50864"/>
                  <a:pt x="193293" y="50864"/>
                </a:cubicBezTo>
                <a:cubicBezTo>
                  <a:pt x="193674" y="50864"/>
                  <a:pt x="194150" y="50959"/>
                  <a:pt x="194531" y="51054"/>
                </a:cubicBezTo>
                <a:cubicBezTo>
                  <a:pt x="195770" y="51340"/>
                  <a:pt x="196722" y="52102"/>
                  <a:pt x="197389" y="53245"/>
                </a:cubicBezTo>
                <a:cubicBezTo>
                  <a:pt x="198056" y="54293"/>
                  <a:pt x="198151" y="55531"/>
                  <a:pt x="197865" y="56769"/>
                </a:cubicBezTo>
                <a:cubicBezTo>
                  <a:pt x="197389" y="58007"/>
                  <a:pt x="196627" y="58960"/>
                  <a:pt x="195579" y="59627"/>
                </a:cubicBezTo>
                <a:close/>
                <a:moveTo>
                  <a:pt x="49942" y="179356"/>
                </a:moveTo>
                <a:lnTo>
                  <a:pt x="43084" y="187547"/>
                </a:lnTo>
                <a:cubicBezTo>
                  <a:pt x="41465" y="189452"/>
                  <a:pt x="38417" y="189738"/>
                  <a:pt x="36512" y="188119"/>
                </a:cubicBezTo>
                <a:cubicBezTo>
                  <a:pt x="34511" y="186500"/>
                  <a:pt x="34321" y="183547"/>
                  <a:pt x="35940" y="181547"/>
                </a:cubicBezTo>
                <a:lnTo>
                  <a:pt x="42893" y="173355"/>
                </a:lnTo>
                <a:cubicBezTo>
                  <a:pt x="44513" y="171355"/>
                  <a:pt x="47465" y="171164"/>
                  <a:pt x="49466" y="172784"/>
                </a:cubicBezTo>
                <a:cubicBezTo>
                  <a:pt x="51371" y="174498"/>
                  <a:pt x="51656" y="177356"/>
                  <a:pt x="49942" y="179356"/>
                </a:cubicBezTo>
                <a:close/>
                <a:moveTo>
                  <a:pt x="174053" y="31433"/>
                </a:moveTo>
                <a:lnTo>
                  <a:pt x="167195" y="39624"/>
                </a:lnTo>
                <a:cubicBezTo>
                  <a:pt x="165575" y="41529"/>
                  <a:pt x="162527" y="41815"/>
                  <a:pt x="160622" y="40195"/>
                </a:cubicBezTo>
                <a:cubicBezTo>
                  <a:pt x="159670" y="39434"/>
                  <a:pt x="159098" y="38291"/>
                  <a:pt x="159003" y="37052"/>
                </a:cubicBezTo>
                <a:cubicBezTo>
                  <a:pt x="158908" y="35814"/>
                  <a:pt x="159289" y="34576"/>
                  <a:pt x="160051" y="33623"/>
                </a:cubicBezTo>
                <a:lnTo>
                  <a:pt x="166909" y="25432"/>
                </a:lnTo>
                <a:cubicBezTo>
                  <a:pt x="167861" y="24384"/>
                  <a:pt x="169100" y="23813"/>
                  <a:pt x="170433" y="23813"/>
                </a:cubicBezTo>
                <a:cubicBezTo>
                  <a:pt x="171481" y="23813"/>
                  <a:pt x="172529" y="24194"/>
                  <a:pt x="173386" y="24860"/>
                </a:cubicBezTo>
                <a:cubicBezTo>
                  <a:pt x="174338" y="25622"/>
                  <a:pt x="174910" y="26765"/>
                  <a:pt x="175005" y="28004"/>
                </a:cubicBezTo>
                <a:cubicBezTo>
                  <a:pt x="175291" y="29337"/>
                  <a:pt x="174910" y="30480"/>
                  <a:pt x="174053" y="31433"/>
                </a:cubicBezTo>
                <a:close/>
                <a:moveTo>
                  <a:pt x="144049" y="8858"/>
                </a:moveTo>
                <a:cubicBezTo>
                  <a:pt x="144525" y="10001"/>
                  <a:pt x="144620" y="11239"/>
                  <a:pt x="144239" y="12383"/>
                </a:cubicBezTo>
                <a:lnTo>
                  <a:pt x="140620" y="22479"/>
                </a:lnTo>
                <a:cubicBezTo>
                  <a:pt x="139763" y="24765"/>
                  <a:pt x="137096" y="26099"/>
                  <a:pt x="134714" y="25241"/>
                </a:cubicBezTo>
                <a:cubicBezTo>
                  <a:pt x="133571" y="24860"/>
                  <a:pt x="132619" y="24003"/>
                  <a:pt x="132047" y="22860"/>
                </a:cubicBezTo>
                <a:cubicBezTo>
                  <a:pt x="131571" y="21717"/>
                  <a:pt x="131476" y="20479"/>
                  <a:pt x="131857" y="19336"/>
                </a:cubicBezTo>
                <a:lnTo>
                  <a:pt x="135476" y="9239"/>
                </a:lnTo>
                <a:cubicBezTo>
                  <a:pt x="135857" y="8096"/>
                  <a:pt x="136715" y="7144"/>
                  <a:pt x="137858" y="6668"/>
                </a:cubicBezTo>
                <a:cubicBezTo>
                  <a:pt x="139001" y="6096"/>
                  <a:pt x="140239" y="6096"/>
                  <a:pt x="141382" y="6477"/>
                </a:cubicBezTo>
                <a:cubicBezTo>
                  <a:pt x="142620" y="6858"/>
                  <a:pt x="143573" y="7715"/>
                  <a:pt x="144049" y="8858"/>
                </a:cubicBezTo>
                <a:close/>
              </a:path>
            </a:pathLst>
          </a:custGeom>
          <a:solidFill>
            <a:schemeClr val="accent1"/>
          </a:solidFill>
          <a:ln w="9525" cap="flat">
            <a:noFill/>
            <a:prstDash val="solid"/>
            <a:miter/>
          </a:ln>
        </p:spPr>
        <p:txBody>
          <a:bodyPr rtlCol="0" anchor="ctr"/>
          <a:lstStyle/>
          <a:p>
            <a:endParaRPr lang="en-GB" b="1"/>
          </a:p>
        </p:txBody>
      </p:sp>
      <p:pic>
        <p:nvPicPr>
          <p:cNvPr id="123" name="Picture 3">
            <a:extLst>
              <a:ext uri="{FF2B5EF4-FFF2-40B4-BE49-F238E27FC236}">
                <a16:creationId xmlns:a16="http://schemas.microsoft.com/office/drawing/2014/main" id="{C2FBF528-1EB9-4A2D-BC66-E3357D8A0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940" y="1452192"/>
            <a:ext cx="1132274" cy="372707"/>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24" name="Picture 123">
            <a:extLst>
              <a:ext uri="{FF2B5EF4-FFF2-40B4-BE49-F238E27FC236}">
                <a16:creationId xmlns:a16="http://schemas.microsoft.com/office/drawing/2014/main" id="{A9538C41-FE70-48FD-A739-2A2E330B79BB}"/>
              </a:ext>
            </a:extLst>
          </p:cNvPr>
          <p:cNvPicPr>
            <a:picLocks noChangeAspect="1"/>
          </p:cNvPicPr>
          <p:nvPr/>
        </p:nvPicPr>
        <p:blipFill>
          <a:blip r:embed="rId6"/>
          <a:stretch>
            <a:fillRect/>
          </a:stretch>
        </p:blipFill>
        <p:spPr>
          <a:xfrm>
            <a:off x="2724833" y="1448089"/>
            <a:ext cx="1216472" cy="348178"/>
          </a:xfrm>
          <a:prstGeom prst="rect">
            <a:avLst/>
          </a:prstGeom>
          <a:ln>
            <a:noFill/>
          </a:ln>
        </p:spPr>
      </p:pic>
      <p:pic>
        <p:nvPicPr>
          <p:cNvPr id="125" name="Picture 301">
            <a:extLst>
              <a:ext uri="{FF2B5EF4-FFF2-40B4-BE49-F238E27FC236}">
                <a16:creationId xmlns:a16="http://schemas.microsoft.com/office/drawing/2014/main" id="{C9700EFF-C51C-44E0-B52F-D53B92B7349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500852" y="5308898"/>
            <a:ext cx="554452" cy="554452"/>
          </a:xfrm>
          <a:prstGeom prst="rect">
            <a:avLst/>
          </a:prstGeom>
        </p:spPr>
      </p:pic>
      <p:grpSp>
        <p:nvGrpSpPr>
          <p:cNvPr id="126" name="Group 125">
            <a:extLst>
              <a:ext uri="{FF2B5EF4-FFF2-40B4-BE49-F238E27FC236}">
                <a16:creationId xmlns:a16="http://schemas.microsoft.com/office/drawing/2014/main" id="{767994CF-4689-4435-841C-6807705F8840}"/>
              </a:ext>
            </a:extLst>
          </p:cNvPr>
          <p:cNvGrpSpPr>
            <a:grpSpLocks noChangeAspect="1"/>
          </p:cNvGrpSpPr>
          <p:nvPr/>
        </p:nvGrpSpPr>
        <p:grpSpPr>
          <a:xfrm>
            <a:off x="2811689" y="4996891"/>
            <a:ext cx="213437" cy="288238"/>
            <a:chOff x="5641976" y="2751138"/>
            <a:chExt cx="865187" cy="1168400"/>
          </a:xfrm>
          <a:solidFill>
            <a:schemeClr val="tx2"/>
          </a:solidFill>
        </p:grpSpPr>
        <p:sp>
          <p:nvSpPr>
            <p:cNvPr id="127" name="Freeform 334">
              <a:extLst>
                <a:ext uri="{FF2B5EF4-FFF2-40B4-BE49-F238E27FC236}">
                  <a16:creationId xmlns:a16="http://schemas.microsoft.com/office/drawing/2014/main" id="{99EE5D45-6631-49C9-A332-13F5F862B31B}"/>
                </a:ext>
              </a:extLst>
            </p:cNvPr>
            <p:cNvSpPr>
              <a:spLocks noEditPoints="1"/>
            </p:cNvSpPr>
            <p:nvPr/>
          </p:nvSpPr>
          <p:spPr bwMode="auto">
            <a:xfrm>
              <a:off x="5641976" y="2751138"/>
              <a:ext cx="865187" cy="1168400"/>
            </a:xfrm>
            <a:custGeom>
              <a:avLst/>
              <a:gdLst>
                <a:gd name="T0" fmla="*/ 780 w 800"/>
                <a:gd name="T1" fmla="*/ 940 h 1080"/>
                <a:gd name="T2" fmla="*/ 800 w 800"/>
                <a:gd name="T3" fmla="*/ 920 h 1080"/>
                <a:gd name="T4" fmla="*/ 800 w 800"/>
                <a:gd name="T5" fmla="*/ 169 h 1080"/>
                <a:gd name="T6" fmla="*/ 749 w 800"/>
                <a:gd name="T7" fmla="*/ 120 h 1080"/>
                <a:gd name="T8" fmla="*/ 660 w 800"/>
                <a:gd name="T9" fmla="*/ 120 h 1080"/>
                <a:gd name="T10" fmla="*/ 660 w 800"/>
                <a:gd name="T11" fmla="*/ 80 h 1080"/>
                <a:gd name="T12" fmla="*/ 640 w 800"/>
                <a:gd name="T13" fmla="*/ 60 h 1080"/>
                <a:gd name="T14" fmla="*/ 514 w 800"/>
                <a:gd name="T15" fmla="*/ 60 h 1080"/>
                <a:gd name="T16" fmla="*/ 400 w 800"/>
                <a:gd name="T17" fmla="*/ 0 h 1080"/>
                <a:gd name="T18" fmla="*/ 286 w 800"/>
                <a:gd name="T19" fmla="*/ 60 h 1080"/>
                <a:gd name="T20" fmla="*/ 160 w 800"/>
                <a:gd name="T21" fmla="*/ 60 h 1080"/>
                <a:gd name="T22" fmla="*/ 140 w 800"/>
                <a:gd name="T23" fmla="*/ 80 h 1080"/>
                <a:gd name="T24" fmla="*/ 140 w 800"/>
                <a:gd name="T25" fmla="*/ 120 h 1080"/>
                <a:gd name="T26" fmla="*/ 51 w 800"/>
                <a:gd name="T27" fmla="*/ 120 h 1080"/>
                <a:gd name="T28" fmla="*/ 0 w 800"/>
                <a:gd name="T29" fmla="*/ 169 h 1080"/>
                <a:gd name="T30" fmla="*/ 0 w 800"/>
                <a:gd name="T31" fmla="*/ 1031 h 1080"/>
                <a:gd name="T32" fmla="*/ 51 w 800"/>
                <a:gd name="T33" fmla="*/ 1080 h 1080"/>
                <a:gd name="T34" fmla="*/ 749 w 800"/>
                <a:gd name="T35" fmla="*/ 1080 h 1080"/>
                <a:gd name="T36" fmla="*/ 800 w 800"/>
                <a:gd name="T37" fmla="*/ 1031 h 1080"/>
                <a:gd name="T38" fmla="*/ 780 w 800"/>
                <a:gd name="T39" fmla="*/ 1011 h 1080"/>
                <a:gd name="T40" fmla="*/ 760 w 800"/>
                <a:gd name="T41" fmla="*/ 1031 h 1080"/>
                <a:gd name="T42" fmla="*/ 749 w 800"/>
                <a:gd name="T43" fmla="*/ 1040 h 1080"/>
                <a:gd name="T44" fmla="*/ 51 w 800"/>
                <a:gd name="T45" fmla="*/ 1040 h 1080"/>
                <a:gd name="T46" fmla="*/ 40 w 800"/>
                <a:gd name="T47" fmla="*/ 1031 h 1080"/>
                <a:gd name="T48" fmla="*/ 40 w 800"/>
                <a:gd name="T49" fmla="*/ 169 h 1080"/>
                <a:gd name="T50" fmla="*/ 51 w 800"/>
                <a:gd name="T51" fmla="*/ 160 h 1080"/>
                <a:gd name="T52" fmla="*/ 140 w 800"/>
                <a:gd name="T53" fmla="*/ 160 h 1080"/>
                <a:gd name="T54" fmla="*/ 140 w 800"/>
                <a:gd name="T55" fmla="*/ 220 h 1080"/>
                <a:gd name="T56" fmla="*/ 160 w 800"/>
                <a:gd name="T57" fmla="*/ 240 h 1080"/>
                <a:gd name="T58" fmla="*/ 640 w 800"/>
                <a:gd name="T59" fmla="*/ 240 h 1080"/>
                <a:gd name="T60" fmla="*/ 660 w 800"/>
                <a:gd name="T61" fmla="*/ 220 h 1080"/>
                <a:gd name="T62" fmla="*/ 660 w 800"/>
                <a:gd name="T63" fmla="*/ 160 h 1080"/>
                <a:gd name="T64" fmla="*/ 749 w 800"/>
                <a:gd name="T65" fmla="*/ 160 h 1080"/>
                <a:gd name="T66" fmla="*/ 760 w 800"/>
                <a:gd name="T67" fmla="*/ 169 h 1080"/>
                <a:gd name="T68" fmla="*/ 760 w 800"/>
                <a:gd name="T69" fmla="*/ 920 h 1080"/>
                <a:gd name="T70" fmla="*/ 780 w 800"/>
                <a:gd name="T71" fmla="*/ 940 h 1080"/>
                <a:gd name="T72" fmla="*/ 620 w 800"/>
                <a:gd name="T73" fmla="*/ 200 h 1080"/>
                <a:gd name="T74" fmla="*/ 180 w 800"/>
                <a:gd name="T75" fmla="*/ 200 h 1080"/>
                <a:gd name="T76" fmla="*/ 180 w 800"/>
                <a:gd name="T77" fmla="*/ 100 h 1080"/>
                <a:gd name="T78" fmla="*/ 300 w 800"/>
                <a:gd name="T79" fmla="*/ 100 h 1080"/>
                <a:gd name="T80" fmla="*/ 319 w 800"/>
                <a:gd name="T81" fmla="*/ 85 h 1080"/>
                <a:gd name="T82" fmla="*/ 400 w 800"/>
                <a:gd name="T83" fmla="*/ 40 h 1080"/>
                <a:gd name="T84" fmla="*/ 481 w 800"/>
                <a:gd name="T85" fmla="*/ 85 h 1080"/>
                <a:gd name="T86" fmla="*/ 500 w 800"/>
                <a:gd name="T87" fmla="*/ 100 h 1080"/>
                <a:gd name="T88" fmla="*/ 620 w 800"/>
                <a:gd name="T89" fmla="*/ 100 h 1080"/>
                <a:gd name="T90" fmla="*/ 620 w 800"/>
                <a:gd name="T91" fmla="*/ 20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80">
                  <a:moveTo>
                    <a:pt x="780" y="940"/>
                  </a:moveTo>
                  <a:cubicBezTo>
                    <a:pt x="791" y="940"/>
                    <a:pt x="800" y="931"/>
                    <a:pt x="800" y="920"/>
                  </a:cubicBezTo>
                  <a:cubicBezTo>
                    <a:pt x="800" y="169"/>
                    <a:pt x="800" y="169"/>
                    <a:pt x="800" y="169"/>
                  </a:cubicBezTo>
                  <a:cubicBezTo>
                    <a:pt x="800" y="142"/>
                    <a:pt x="777" y="120"/>
                    <a:pt x="749" y="120"/>
                  </a:cubicBezTo>
                  <a:cubicBezTo>
                    <a:pt x="660" y="120"/>
                    <a:pt x="660" y="120"/>
                    <a:pt x="660" y="120"/>
                  </a:cubicBezTo>
                  <a:cubicBezTo>
                    <a:pt x="660" y="80"/>
                    <a:pt x="660" y="80"/>
                    <a:pt x="660" y="80"/>
                  </a:cubicBezTo>
                  <a:cubicBezTo>
                    <a:pt x="660" y="69"/>
                    <a:pt x="651" y="60"/>
                    <a:pt x="640" y="60"/>
                  </a:cubicBezTo>
                  <a:cubicBezTo>
                    <a:pt x="514" y="60"/>
                    <a:pt x="514" y="60"/>
                    <a:pt x="514" y="60"/>
                  </a:cubicBezTo>
                  <a:cubicBezTo>
                    <a:pt x="503" y="35"/>
                    <a:pt x="474" y="0"/>
                    <a:pt x="400" y="0"/>
                  </a:cubicBezTo>
                  <a:cubicBezTo>
                    <a:pt x="326" y="0"/>
                    <a:pt x="297" y="35"/>
                    <a:pt x="286" y="60"/>
                  </a:cubicBezTo>
                  <a:cubicBezTo>
                    <a:pt x="160" y="60"/>
                    <a:pt x="160" y="60"/>
                    <a:pt x="160" y="60"/>
                  </a:cubicBezTo>
                  <a:cubicBezTo>
                    <a:pt x="149" y="60"/>
                    <a:pt x="140" y="69"/>
                    <a:pt x="140" y="80"/>
                  </a:cubicBezTo>
                  <a:cubicBezTo>
                    <a:pt x="140" y="120"/>
                    <a:pt x="140" y="120"/>
                    <a:pt x="140" y="120"/>
                  </a:cubicBezTo>
                  <a:cubicBezTo>
                    <a:pt x="51" y="120"/>
                    <a:pt x="51" y="120"/>
                    <a:pt x="51" y="120"/>
                  </a:cubicBezTo>
                  <a:cubicBezTo>
                    <a:pt x="23" y="120"/>
                    <a:pt x="0" y="142"/>
                    <a:pt x="0" y="169"/>
                  </a:cubicBezTo>
                  <a:cubicBezTo>
                    <a:pt x="0" y="1031"/>
                    <a:pt x="0" y="1031"/>
                    <a:pt x="0" y="1031"/>
                  </a:cubicBezTo>
                  <a:cubicBezTo>
                    <a:pt x="0" y="1058"/>
                    <a:pt x="23" y="1080"/>
                    <a:pt x="51" y="1080"/>
                  </a:cubicBezTo>
                  <a:cubicBezTo>
                    <a:pt x="749" y="1080"/>
                    <a:pt x="749" y="1080"/>
                    <a:pt x="749" y="1080"/>
                  </a:cubicBezTo>
                  <a:cubicBezTo>
                    <a:pt x="777" y="1080"/>
                    <a:pt x="800" y="1058"/>
                    <a:pt x="800" y="1031"/>
                  </a:cubicBezTo>
                  <a:cubicBezTo>
                    <a:pt x="800" y="1020"/>
                    <a:pt x="791" y="1011"/>
                    <a:pt x="780" y="1011"/>
                  </a:cubicBezTo>
                  <a:cubicBezTo>
                    <a:pt x="769" y="1011"/>
                    <a:pt x="760" y="1020"/>
                    <a:pt x="760" y="1031"/>
                  </a:cubicBezTo>
                  <a:cubicBezTo>
                    <a:pt x="760" y="1036"/>
                    <a:pt x="755" y="1040"/>
                    <a:pt x="749" y="1040"/>
                  </a:cubicBezTo>
                  <a:cubicBezTo>
                    <a:pt x="51" y="1040"/>
                    <a:pt x="51" y="1040"/>
                    <a:pt x="51" y="1040"/>
                  </a:cubicBezTo>
                  <a:cubicBezTo>
                    <a:pt x="45" y="1040"/>
                    <a:pt x="40" y="1036"/>
                    <a:pt x="40" y="1031"/>
                  </a:cubicBezTo>
                  <a:cubicBezTo>
                    <a:pt x="40" y="169"/>
                    <a:pt x="40" y="169"/>
                    <a:pt x="40" y="169"/>
                  </a:cubicBezTo>
                  <a:cubicBezTo>
                    <a:pt x="40" y="164"/>
                    <a:pt x="45" y="160"/>
                    <a:pt x="51" y="160"/>
                  </a:cubicBezTo>
                  <a:cubicBezTo>
                    <a:pt x="140" y="160"/>
                    <a:pt x="140" y="160"/>
                    <a:pt x="140" y="160"/>
                  </a:cubicBezTo>
                  <a:cubicBezTo>
                    <a:pt x="140" y="220"/>
                    <a:pt x="140" y="220"/>
                    <a:pt x="140" y="220"/>
                  </a:cubicBezTo>
                  <a:cubicBezTo>
                    <a:pt x="140" y="231"/>
                    <a:pt x="149" y="240"/>
                    <a:pt x="160" y="240"/>
                  </a:cubicBezTo>
                  <a:cubicBezTo>
                    <a:pt x="640" y="240"/>
                    <a:pt x="640" y="240"/>
                    <a:pt x="640" y="240"/>
                  </a:cubicBezTo>
                  <a:cubicBezTo>
                    <a:pt x="651" y="240"/>
                    <a:pt x="660" y="231"/>
                    <a:pt x="660" y="220"/>
                  </a:cubicBezTo>
                  <a:cubicBezTo>
                    <a:pt x="660" y="160"/>
                    <a:pt x="660" y="160"/>
                    <a:pt x="660" y="160"/>
                  </a:cubicBezTo>
                  <a:cubicBezTo>
                    <a:pt x="749" y="160"/>
                    <a:pt x="749" y="160"/>
                    <a:pt x="749" y="160"/>
                  </a:cubicBezTo>
                  <a:cubicBezTo>
                    <a:pt x="755" y="160"/>
                    <a:pt x="760" y="164"/>
                    <a:pt x="760" y="169"/>
                  </a:cubicBezTo>
                  <a:cubicBezTo>
                    <a:pt x="760" y="920"/>
                    <a:pt x="760" y="920"/>
                    <a:pt x="760" y="920"/>
                  </a:cubicBezTo>
                  <a:cubicBezTo>
                    <a:pt x="760" y="931"/>
                    <a:pt x="769" y="940"/>
                    <a:pt x="780" y="940"/>
                  </a:cubicBezTo>
                  <a:close/>
                  <a:moveTo>
                    <a:pt x="620" y="200"/>
                  </a:moveTo>
                  <a:cubicBezTo>
                    <a:pt x="180" y="200"/>
                    <a:pt x="180" y="200"/>
                    <a:pt x="180" y="200"/>
                  </a:cubicBezTo>
                  <a:cubicBezTo>
                    <a:pt x="180" y="100"/>
                    <a:pt x="180" y="100"/>
                    <a:pt x="180" y="100"/>
                  </a:cubicBezTo>
                  <a:cubicBezTo>
                    <a:pt x="300" y="100"/>
                    <a:pt x="300" y="100"/>
                    <a:pt x="300" y="100"/>
                  </a:cubicBezTo>
                  <a:cubicBezTo>
                    <a:pt x="309" y="100"/>
                    <a:pt x="317" y="94"/>
                    <a:pt x="319" y="85"/>
                  </a:cubicBezTo>
                  <a:cubicBezTo>
                    <a:pt x="327" y="56"/>
                    <a:pt x="355" y="40"/>
                    <a:pt x="400" y="40"/>
                  </a:cubicBezTo>
                  <a:cubicBezTo>
                    <a:pt x="445" y="40"/>
                    <a:pt x="473" y="56"/>
                    <a:pt x="481" y="85"/>
                  </a:cubicBezTo>
                  <a:cubicBezTo>
                    <a:pt x="483" y="94"/>
                    <a:pt x="491" y="100"/>
                    <a:pt x="500" y="100"/>
                  </a:cubicBezTo>
                  <a:cubicBezTo>
                    <a:pt x="620" y="100"/>
                    <a:pt x="620" y="100"/>
                    <a:pt x="620" y="100"/>
                  </a:cubicBezTo>
                  <a:lnTo>
                    <a:pt x="620"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8" name="Freeform 335">
              <a:extLst>
                <a:ext uri="{FF2B5EF4-FFF2-40B4-BE49-F238E27FC236}">
                  <a16:creationId xmlns:a16="http://schemas.microsoft.com/office/drawing/2014/main" id="{0EE85773-5E23-4CAF-A02F-4A14A65E8064}"/>
                </a:ext>
              </a:extLst>
            </p:cNvPr>
            <p:cNvSpPr>
              <a:spLocks/>
            </p:cNvSpPr>
            <p:nvPr/>
          </p:nvSpPr>
          <p:spPr bwMode="auto">
            <a:xfrm>
              <a:off x="5767388" y="3132138"/>
              <a:ext cx="266700" cy="200025"/>
            </a:xfrm>
            <a:custGeom>
              <a:avLst/>
              <a:gdLst>
                <a:gd name="T0" fmla="*/ 238 w 246"/>
                <a:gd name="T1" fmla="*/ 8 h 186"/>
                <a:gd name="T2" fmla="*/ 210 w 246"/>
                <a:gd name="T3" fmla="*/ 8 h 186"/>
                <a:gd name="T4" fmla="*/ 80 w 246"/>
                <a:gd name="T5" fmla="*/ 138 h 186"/>
                <a:gd name="T6" fmla="*/ 37 w 246"/>
                <a:gd name="T7" fmla="*/ 94 h 186"/>
                <a:gd name="T8" fmla="*/ 8 w 246"/>
                <a:gd name="T9" fmla="*/ 94 h 186"/>
                <a:gd name="T10" fmla="*/ 8 w 246"/>
                <a:gd name="T11" fmla="*/ 123 h 186"/>
                <a:gd name="T12" fmla="*/ 66 w 246"/>
                <a:gd name="T13" fmla="*/ 180 h 186"/>
                <a:gd name="T14" fmla="*/ 80 w 246"/>
                <a:gd name="T15" fmla="*/ 186 h 186"/>
                <a:gd name="T16" fmla="*/ 94 w 246"/>
                <a:gd name="T17" fmla="*/ 180 h 186"/>
                <a:gd name="T18" fmla="*/ 238 w 246"/>
                <a:gd name="T19" fmla="*/ 36 h 186"/>
                <a:gd name="T20" fmla="*/ 238 w 246"/>
                <a:gd name="T21" fmla="*/ 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86">
                  <a:moveTo>
                    <a:pt x="238" y="8"/>
                  </a:moveTo>
                  <a:cubicBezTo>
                    <a:pt x="230" y="0"/>
                    <a:pt x="218" y="0"/>
                    <a:pt x="210" y="8"/>
                  </a:cubicBezTo>
                  <a:cubicBezTo>
                    <a:pt x="80" y="138"/>
                    <a:pt x="80" y="138"/>
                    <a:pt x="80" y="138"/>
                  </a:cubicBezTo>
                  <a:cubicBezTo>
                    <a:pt x="37" y="94"/>
                    <a:pt x="37" y="94"/>
                    <a:pt x="37" y="94"/>
                  </a:cubicBezTo>
                  <a:cubicBezTo>
                    <a:pt x="29" y="86"/>
                    <a:pt x="16" y="86"/>
                    <a:pt x="8" y="94"/>
                  </a:cubicBezTo>
                  <a:cubicBezTo>
                    <a:pt x="0" y="102"/>
                    <a:pt x="0" y="115"/>
                    <a:pt x="8" y="123"/>
                  </a:cubicBezTo>
                  <a:cubicBezTo>
                    <a:pt x="66" y="180"/>
                    <a:pt x="66" y="180"/>
                    <a:pt x="66" y="180"/>
                  </a:cubicBezTo>
                  <a:cubicBezTo>
                    <a:pt x="70" y="184"/>
                    <a:pt x="75" y="186"/>
                    <a:pt x="80" y="186"/>
                  </a:cubicBezTo>
                  <a:cubicBezTo>
                    <a:pt x="85" y="186"/>
                    <a:pt x="90" y="184"/>
                    <a:pt x="94" y="180"/>
                  </a:cubicBezTo>
                  <a:cubicBezTo>
                    <a:pt x="238" y="36"/>
                    <a:pt x="238" y="36"/>
                    <a:pt x="238" y="36"/>
                  </a:cubicBezTo>
                  <a:cubicBezTo>
                    <a:pt x="246" y="28"/>
                    <a:pt x="246" y="16"/>
                    <a:pt x="23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9" name="Freeform 336">
              <a:extLst>
                <a:ext uri="{FF2B5EF4-FFF2-40B4-BE49-F238E27FC236}">
                  <a16:creationId xmlns:a16="http://schemas.microsoft.com/office/drawing/2014/main" id="{90EF312B-13DF-415E-B61E-2F065AFB7699}"/>
                </a:ext>
              </a:extLst>
            </p:cNvPr>
            <p:cNvSpPr>
              <a:spLocks/>
            </p:cNvSpPr>
            <p:nvPr/>
          </p:nvSpPr>
          <p:spPr bwMode="auto">
            <a:xfrm>
              <a:off x="6118225" y="3243263"/>
              <a:ext cx="258762" cy="44450"/>
            </a:xfrm>
            <a:custGeom>
              <a:avLst/>
              <a:gdLst>
                <a:gd name="T0" fmla="*/ 220 w 240"/>
                <a:gd name="T1" fmla="*/ 0 h 40"/>
                <a:gd name="T2" fmla="*/ 20 w 240"/>
                <a:gd name="T3" fmla="*/ 0 h 40"/>
                <a:gd name="T4" fmla="*/ 0 w 240"/>
                <a:gd name="T5" fmla="*/ 20 h 40"/>
                <a:gd name="T6" fmla="*/ 20 w 240"/>
                <a:gd name="T7" fmla="*/ 40 h 40"/>
                <a:gd name="T8" fmla="*/ 220 w 240"/>
                <a:gd name="T9" fmla="*/ 40 h 40"/>
                <a:gd name="T10" fmla="*/ 240 w 240"/>
                <a:gd name="T11" fmla="*/ 20 h 40"/>
                <a:gd name="T12" fmla="*/ 220 w 2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40" h="40">
                  <a:moveTo>
                    <a:pt x="220" y="0"/>
                  </a:moveTo>
                  <a:cubicBezTo>
                    <a:pt x="20" y="0"/>
                    <a:pt x="20" y="0"/>
                    <a:pt x="20" y="0"/>
                  </a:cubicBezTo>
                  <a:cubicBezTo>
                    <a:pt x="9" y="0"/>
                    <a:pt x="0" y="9"/>
                    <a:pt x="0" y="20"/>
                  </a:cubicBezTo>
                  <a:cubicBezTo>
                    <a:pt x="0" y="31"/>
                    <a:pt x="9" y="40"/>
                    <a:pt x="20" y="40"/>
                  </a:cubicBezTo>
                  <a:cubicBezTo>
                    <a:pt x="220" y="40"/>
                    <a:pt x="220" y="40"/>
                    <a:pt x="220" y="40"/>
                  </a:cubicBezTo>
                  <a:cubicBezTo>
                    <a:pt x="231" y="40"/>
                    <a:pt x="240" y="31"/>
                    <a:pt x="240" y="20"/>
                  </a:cubicBezTo>
                  <a:cubicBezTo>
                    <a:pt x="240" y="9"/>
                    <a:pt x="231" y="0"/>
                    <a:pt x="2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0" name="Freeform 337">
              <a:extLst>
                <a:ext uri="{FF2B5EF4-FFF2-40B4-BE49-F238E27FC236}">
                  <a16:creationId xmlns:a16="http://schemas.microsoft.com/office/drawing/2014/main" id="{CBC77D12-B7E7-4209-8A0D-F65CC186B700}"/>
                </a:ext>
              </a:extLst>
            </p:cNvPr>
            <p:cNvSpPr>
              <a:spLocks/>
            </p:cNvSpPr>
            <p:nvPr/>
          </p:nvSpPr>
          <p:spPr bwMode="auto">
            <a:xfrm>
              <a:off x="5767388" y="3370263"/>
              <a:ext cx="266700" cy="200025"/>
            </a:xfrm>
            <a:custGeom>
              <a:avLst/>
              <a:gdLst>
                <a:gd name="T0" fmla="*/ 238 w 246"/>
                <a:gd name="T1" fmla="*/ 8 h 186"/>
                <a:gd name="T2" fmla="*/ 210 w 246"/>
                <a:gd name="T3" fmla="*/ 8 h 186"/>
                <a:gd name="T4" fmla="*/ 80 w 246"/>
                <a:gd name="T5" fmla="*/ 138 h 186"/>
                <a:gd name="T6" fmla="*/ 37 w 246"/>
                <a:gd name="T7" fmla="*/ 94 h 186"/>
                <a:gd name="T8" fmla="*/ 8 w 246"/>
                <a:gd name="T9" fmla="*/ 94 h 186"/>
                <a:gd name="T10" fmla="*/ 8 w 246"/>
                <a:gd name="T11" fmla="*/ 123 h 186"/>
                <a:gd name="T12" fmla="*/ 66 w 246"/>
                <a:gd name="T13" fmla="*/ 180 h 186"/>
                <a:gd name="T14" fmla="*/ 80 w 246"/>
                <a:gd name="T15" fmla="*/ 186 h 186"/>
                <a:gd name="T16" fmla="*/ 94 w 246"/>
                <a:gd name="T17" fmla="*/ 180 h 186"/>
                <a:gd name="T18" fmla="*/ 238 w 246"/>
                <a:gd name="T19" fmla="*/ 36 h 186"/>
                <a:gd name="T20" fmla="*/ 238 w 246"/>
                <a:gd name="T21" fmla="*/ 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86">
                  <a:moveTo>
                    <a:pt x="238" y="8"/>
                  </a:moveTo>
                  <a:cubicBezTo>
                    <a:pt x="230" y="0"/>
                    <a:pt x="218" y="0"/>
                    <a:pt x="210" y="8"/>
                  </a:cubicBezTo>
                  <a:cubicBezTo>
                    <a:pt x="80" y="138"/>
                    <a:pt x="80" y="138"/>
                    <a:pt x="80" y="138"/>
                  </a:cubicBezTo>
                  <a:cubicBezTo>
                    <a:pt x="37" y="94"/>
                    <a:pt x="37" y="94"/>
                    <a:pt x="37" y="94"/>
                  </a:cubicBezTo>
                  <a:cubicBezTo>
                    <a:pt x="29" y="86"/>
                    <a:pt x="16" y="86"/>
                    <a:pt x="8" y="94"/>
                  </a:cubicBezTo>
                  <a:cubicBezTo>
                    <a:pt x="0" y="102"/>
                    <a:pt x="0" y="115"/>
                    <a:pt x="8" y="123"/>
                  </a:cubicBezTo>
                  <a:cubicBezTo>
                    <a:pt x="66" y="180"/>
                    <a:pt x="66" y="180"/>
                    <a:pt x="66" y="180"/>
                  </a:cubicBezTo>
                  <a:cubicBezTo>
                    <a:pt x="70" y="184"/>
                    <a:pt x="75" y="186"/>
                    <a:pt x="80" y="186"/>
                  </a:cubicBezTo>
                  <a:cubicBezTo>
                    <a:pt x="85" y="186"/>
                    <a:pt x="90" y="184"/>
                    <a:pt x="94" y="180"/>
                  </a:cubicBezTo>
                  <a:cubicBezTo>
                    <a:pt x="238" y="36"/>
                    <a:pt x="238" y="36"/>
                    <a:pt x="238" y="36"/>
                  </a:cubicBezTo>
                  <a:cubicBezTo>
                    <a:pt x="246" y="28"/>
                    <a:pt x="246" y="16"/>
                    <a:pt x="23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1" name="Freeform 338">
              <a:extLst>
                <a:ext uri="{FF2B5EF4-FFF2-40B4-BE49-F238E27FC236}">
                  <a16:creationId xmlns:a16="http://schemas.microsoft.com/office/drawing/2014/main" id="{2467F38F-213C-434E-95AC-CF17C813D062}"/>
                </a:ext>
              </a:extLst>
            </p:cNvPr>
            <p:cNvSpPr>
              <a:spLocks/>
            </p:cNvSpPr>
            <p:nvPr/>
          </p:nvSpPr>
          <p:spPr bwMode="auto">
            <a:xfrm>
              <a:off x="6118225" y="3460750"/>
              <a:ext cx="258762" cy="42863"/>
            </a:xfrm>
            <a:custGeom>
              <a:avLst/>
              <a:gdLst>
                <a:gd name="T0" fmla="*/ 220 w 240"/>
                <a:gd name="T1" fmla="*/ 0 h 40"/>
                <a:gd name="T2" fmla="*/ 20 w 240"/>
                <a:gd name="T3" fmla="*/ 0 h 40"/>
                <a:gd name="T4" fmla="*/ 0 w 240"/>
                <a:gd name="T5" fmla="*/ 20 h 40"/>
                <a:gd name="T6" fmla="*/ 20 w 240"/>
                <a:gd name="T7" fmla="*/ 40 h 40"/>
                <a:gd name="T8" fmla="*/ 220 w 240"/>
                <a:gd name="T9" fmla="*/ 40 h 40"/>
                <a:gd name="T10" fmla="*/ 240 w 240"/>
                <a:gd name="T11" fmla="*/ 20 h 40"/>
                <a:gd name="T12" fmla="*/ 220 w 2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40" h="40">
                  <a:moveTo>
                    <a:pt x="220" y="0"/>
                  </a:moveTo>
                  <a:cubicBezTo>
                    <a:pt x="20" y="0"/>
                    <a:pt x="20" y="0"/>
                    <a:pt x="20" y="0"/>
                  </a:cubicBezTo>
                  <a:cubicBezTo>
                    <a:pt x="9" y="0"/>
                    <a:pt x="0" y="9"/>
                    <a:pt x="0" y="20"/>
                  </a:cubicBezTo>
                  <a:cubicBezTo>
                    <a:pt x="0" y="31"/>
                    <a:pt x="9" y="40"/>
                    <a:pt x="20" y="40"/>
                  </a:cubicBezTo>
                  <a:cubicBezTo>
                    <a:pt x="220" y="40"/>
                    <a:pt x="220" y="40"/>
                    <a:pt x="220" y="40"/>
                  </a:cubicBezTo>
                  <a:cubicBezTo>
                    <a:pt x="231" y="40"/>
                    <a:pt x="240" y="31"/>
                    <a:pt x="240" y="20"/>
                  </a:cubicBezTo>
                  <a:cubicBezTo>
                    <a:pt x="240" y="9"/>
                    <a:pt x="231" y="0"/>
                    <a:pt x="2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2" name="Freeform 339">
              <a:extLst>
                <a:ext uri="{FF2B5EF4-FFF2-40B4-BE49-F238E27FC236}">
                  <a16:creationId xmlns:a16="http://schemas.microsoft.com/office/drawing/2014/main" id="{03F58DEE-4488-429B-83A0-4BA1A89FE9AE}"/>
                </a:ext>
              </a:extLst>
            </p:cNvPr>
            <p:cNvSpPr>
              <a:spLocks/>
            </p:cNvSpPr>
            <p:nvPr/>
          </p:nvSpPr>
          <p:spPr bwMode="auto">
            <a:xfrm>
              <a:off x="5767388" y="3587750"/>
              <a:ext cx="266700" cy="201613"/>
            </a:xfrm>
            <a:custGeom>
              <a:avLst/>
              <a:gdLst>
                <a:gd name="T0" fmla="*/ 210 w 246"/>
                <a:gd name="T1" fmla="*/ 8 h 186"/>
                <a:gd name="T2" fmla="*/ 80 w 246"/>
                <a:gd name="T3" fmla="*/ 138 h 186"/>
                <a:gd name="T4" fmla="*/ 37 w 246"/>
                <a:gd name="T5" fmla="*/ 94 h 186"/>
                <a:gd name="T6" fmla="*/ 8 w 246"/>
                <a:gd name="T7" fmla="*/ 94 h 186"/>
                <a:gd name="T8" fmla="*/ 8 w 246"/>
                <a:gd name="T9" fmla="*/ 123 h 186"/>
                <a:gd name="T10" fmla="*/ 66 w 246"/>
                <a:gd name="T11" fmla="*/ 180 h 186"/>
                <a:gd name="T12" fmla="*/ 80 w 246"/>
                <a:gd name="T13" fmla="*/ 186 h 186"/>
                <a:gd name="T14" fmla="*/ 94 w 246"/>
                <a:gd name="T15" fmla="*/ 180 h 186"/>
                <a:gd name="T16" fmla="*/ 238 w 246"/>
                <a:gd name="T17" fmla="*/ 36 h 186"/>
                <a:gd name="T18" fmla="*/ 238 w 246"/>
                <a:gd name="T19" fmla="*/ 8 h 186"/>
                <a:gd name="T20" fmla="*/ 210 w 246"/>
                <a:gd name="T21" fmla="*/ 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186">
                  <a:moveTo>
                    <a:pt x="210" y="8"/>
                  </a:moveTo>
                  <a:cubicBezTo>
                    <a:pt x="80" y="138"/>
                    <a:pt x="80" y="138"/>
                    <a:pt x="80" y="138"/>
                  </a:cubicBezTo>
                  <a:cubicBezTo>
                    <a:pt x="37" y="94"/>
                    <a:pt x="37" y="94"/>
                    <a:pt x="37" y="94"/>
                  </a:cubicBezTo>
                  <a:cubicBezTo>
                    <a:pt x="29" y="86"/>
                    <a:pt x="16" y="86"/>
                    <a:pt x="8" y="94"/>
                  </a:cubicBezTo>
                  <a:cubicBezTo>
                    <a:pt x="0" y="102"/>
                    <a:pt x="0" y="115"/>
                    <a:pt x="8" y="123"/>
                  </a:cubicBezTo>
                  <a:cubicBezTo>
                    <a:pt x="66" y="180"/>
                    <a:pt x="66" y="180"/>
                    <a:pt x="66" y="180"/>
                  </a:cubicBezTo>
                  <a:cubicBezTo>
                    <a:pt x="70" y="184"/>
                    <a:pt x="75" y="186"/>
                    <a:pt x="80" y="186"/>
                  </a:cubicBezTo>
                  <a:cubicBezTo>
                    <a:pt x="85" y="186"/>
                    <a:pt x="90" y="184"/>
                    <a:pt x="94" y="180"/>
                  </a:cubicBezTo>
                  <a:cubicBezTo>
                    <a:pt x="238" y="36"/>
                    <a:pt x="238" y="36"/>
                    <a:pt x="238" y="36"/>
                  </a:cubicBezTo>
                  <a:cubicBezTo>
                    <a:pt x="246" y="28"/>
                    <a:pt x="246" y="16"/>
                    <a:pt x="238" y="8"/>
                  </a:cubicBezTo>
                  <a:cubicBezTo>
                    <a:pt x="230" y="0"/>
                    <a:pt x="218" y="0"/>
                    <a:pt x="21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3" name="Freeform 340">
              <a:extLst>
                <a:ext uri="{FF2B5EF4-FFF2-40B4-BE49-F238E27FC236}">
                  <a16:creationId xmlns:a16="http://schemas.microsoft.com/office/drawing/2014/main" id="{D03E8126-A454-49B0-AF04-1085DBB1A76D}"/>
                </a:ext>
              </a:extLst>
            </p:cNvPr>
            <p:cNvSpPr>
              <a:spLocks/>
            </p:cNvSpPr>
            <p:nvPr/>
          </p:nvSpPr>
          <p:spPr bwMode="auto">
            <a:xfrm>
              <a:off x="6118225" y="3676650"/>
              <a:ext cx="258762" cy="42863"/>
            </a:xfrm>
            <a:custGeom>
              <a:avLst/>
              <a:gdLst>
                <a:gd name="T0" fmla="*/ 220 w 240"/>
                <a:gd name="T1" fmla="*/ 0 h 40"/>
                <a:gd name="T2" fmla="*/ 20 w 240"/>
                <a:gd name="T3" fmla="*/ 0 h 40"/>
                <a:gd name="T4" fmla="*/ 0 w 240"/>
                <a:gd name="T5" fmla="*/ 20 h 40"/>
                <a:gd name="T6" fmla="*/ 20 w 240"/>
                <a:gd name="T7" fmla="*/ 40 h 40"/>
                <a:gd name="T8" fmla="*/ 220 w 240"/>
                <a:gd name="T9" fmla="*/ 40 h 40"/>
                <a:gd name="T10" fmla="*/ 240 w 240"/>
                <a:gd name="T11" fmla="*/ 20 h 40"/>
                <a:gd name="T12" fmla="*/ 220 w 2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240" h="40">
                  <a:moveTo>
                    <a:pt x="220" y="0"/>
                  </a:moveTo>
                  <a:cubicBezTo>
                    <a:pt x="20" y="0"/>
                    <a:pt x="20" y="0"/>
                    <a:pt x="20" y="0"/>
                  </a:cubicBezTo>
                  <a:cubicBezTo>
                    <a:pt x="9" y="0"/>
                    <a:pt x="0" y="9"/>
                    <a:pt x="0" y="20"/>
                  </a:cubicBezTo>
                  <a:cubicBezTo>
                    <a:pt x="0" y="31"/>
                    <a:pt x="9" y="40"/>
                    <a:pt x="20" y="40"/>
                  </a:cubicBezTo>
                  <a:cubicBezTo>
                    <a:pt x="220" y="40"/>
                    <a:pt x="220" y="40"/>
                    <a:pt x="220" y="40"/>
                  </a:cubicBezTo>
                  <a:cubicBezTo>
                    <a:pt x="231" y="40"/>
                    <a:pt x="240" y="31"/>
                    <a:pt x="240" y="20"/>
                  </a:cubicBezTo>
                  <a:cubicBezTo>
                    <a:pt x="240" y="9"/>
                    <a:pt x="231" y="0"/>
                    <a:pt x="2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pic>
        <p:nvPicPr>
          <p:cNvPr id="134" name="Picture 331">
            <a:extLst>
              <a:ext uri="{FF2B5EF4-FFF2-40B4-BE49-F238E27FC236}">
                <a16:creationId xmlns:a16="http://schemas.microsoft.com/office/drawing/2014/main" id="{A6148038-2403-4257-8DC9-E9AD1F3B69CA}"/>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697910" y="2150452"/>
            <a:ext cx="410868" cy="410868"/>
          </a:xfrm>
          <a:prstGeom prst="rect">
            <a:avLst/>
          </a:prstGeom>
        </p:spPr>
      </p:pic>
      <p:pic>
        <p:nvPicPr>
          <p:cNvPr id="135" name="Picture 309" descr="E:\JOBS\Demo for Excellence_PPT\PPT-graphics\Step_8.png">
            <a:extLst>
              <a:ext uri="{FF2B5EF4-FFF2-40B4-BE49-F238E27FC236}">
                <a16:creationId xmlns:a16="http://schemas.microsoft.com/office/drawing/2014/main" id="{98A3B0F6-A751-4D5F-8665-B87635B9D9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648" y="2071776"/>
            <a:ext cx="1819533" cy="1958428"/>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303" descr="E:\JOBS\Demo for Excellence_PPT\PPT-graphics\Step_1.png">
            <a:extLst>
              <a:ext uri="{FF2B5EF4-FFF2-40B4-BE49-F238E27FC236}">
                <a16:creationId xmlns:a16="http://schemas.microsoft.com/office/drawing/2014/main" id="{4D2ADB06-BCEF-48D2-BDE9-3FBBE8CC99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3221" y="2012940"/>
            <a:ext cx="1280421" cy="2035107"/>
          </a:xfrm>
          <a:prstGeom prst="rect">
            <a:avLst/>
          </a:prstGeom>
          <a:noFill/>
          <a:extLst>
            <a:ext uri="{909E8E84-426E-40DD-AFC4-6F175D3DCCD1}">
              <a14:hiddenFill xmlns:a14="http://schemas.microsoft.com/office/drawing/2010/main">
                <a:solidFill>
                  <a:srgbClr val="FFFFFF"/>
                </a:solidFill>
              </a14:hiddenFill>
            </a:ext>
          </a:extLst>
        </p:spPr>
      </p:pic>
      <p:sp>
        <p:nvSpPr>
          <p:cNvPr id="137" name="Graphic 52">
            <a:extLst>
              <a:ext uri="{FF2B5EF4-FFF2-40B4-BE49-F238E27FC236}">
                <a16:creationId xmlns:a16="http://schemas.microsoft.com/office/drawing/2014/main" id="{D5AC4121-AC45-4388-9D7B-AB7572B20F95}"/>
              </a:ext>
            </a:extLst>
          </p:cNvPr>
          <p:cNvSpPr>
            <a:spLocks noChangeAspect="1"/>
          </p:cNvSpPr>
          <p:nvPr/>
        </p:nvSpPr>
        <p:spPr>
          <a:xfrm>
            <a:off x="839777" y="2081941"/>
            <a:ext cx="413179" cy="351793"/>
          </a:xfrm>
          <a:custGeom>
            <a:avLst/>
            <a:gdLst>
              <a:gd name="connsiteX0" fmla="*/ 266700 w 266700"/>
              <a:gd name="connsiteY0" fmla="*/ 186023 h 227076"/>
              <a:gd name="connsiteX1" fmla="*/ 196406 w 266700"/>
              <a:gd name="connsiteY1" fmla="*/ 115729 h 227076"/>
              <a:gd name="connsiteX2" fmla="*/ 152305 w 266700"/>
              <a:gd name="connsiteY2" fmla="*/ 131350 h 227076"/>
              <a:gd name="connsiteX3" fmla="*/ 152019 w 266700"/>
              <a:gd name="connsiteY3" fmla="*/ 131540 h 227076"/>
              <a:gd name="connsiteX4" fmla="*/ 151733 w 266700"/>
              <a:gd name="connsiteY4" fmla="*/ 131350 h 227076"/>
              <a:gd name="connsiteX5" fmla="*/ 103156 w 266700"/>
              <a:gd name="connsiteY5" fmla="*/ 119158 h 227076"/>
              <a:gd name="connsiteX6" fmla="*/ 0 w 266700"/>
              <a:gd name="connsiteY6" fmla="*/ 222314 h 227076"/>
              <a:gd name="connsiteX7" fmla="*/ 4667 w 266700"/>
              <a:gd name="connsiteY7" fmla="*/ 226981 h 227076"/>
              <a:gd name="connsiteX8" fmla="*/ 170402 w 266700"/>
              <a:gd name="connsiteY8" fmla="*/ 226981 h 227076"/>
              <a:gd name="connsiteX9" fmla="*/ 175069 w 266700"/>
              <a:gd name="connsiteY9" fmla="*/ 222314 h 227076"/>
              <a:gd name="connsiteX10" fmla="*/ 170402 w 266700"/>
              <a:gd name="connsiteY10" fmla="*/ 217646 h 227076"/>
              <a:gd name="connsiteX11" fmla="*/ 9525 w 266700"/>
              <a:gd name="connsiteY11" fmla="*/ 217646 h 227076"/>
              <a:gd name="connsiteX12" fmla="*/ 9525 w 266700"/>
              <a:gd name="connsiteY12" fmla="*/ 217170 h 227076"/>
              <a:gd name="connsiteX13" fmla="*/ 103061 w 266700"/>
              <a:gd name="connsiteY13" fmla="*/ 128683 h 227076"/>
              <a:gd name="connsiteX14" fmla="*/ 144113 w 266700"/>
              <a:gd name="connsiteY14" fmla="*/ 138303 h 227076"/>
              <a:gd name="connsiteX15" fmla="*/ 153543 w 266700"/>
              <a:gd name="connsiteY15" fmla="*/ 143637 h 227076"/>
              <a:gd name="connsiteX16" fmla="*/ 186881 w 266700"/>
              <a:gd name="connsiteY16" fmla="*/ 180785 h 227076"/>
              <a:gd name="connsiteX17" fmla="*/ 191262 w 266700"/>
              <a:gd name="connsiteY17" fmla="*/ 191167 h 227076"/>
              <a:gd name="connsiteX18" fmla="*/ 196691 w 266700"/>
              <a:gd name="connsiteY18" fmla="*/ 222409 h 227076"/>
              <a:gd name="connsiteX19" fmla="*/ 201359 w 266700"/>
              <a:gd name="connsiteY19" fmla="*/ 227076 h 227076"/>
              <a:gd name="connsiteX20" fmla="*/ 206026 w 266700"/>
              <a:gd name="connsiteY20" fmla="*/ 222409 h 227076"/>
              <a:gd name="connsiteX21" fmla="*/ 201263 w 266700"/>
              <a:gd name="connsiteY21" fmla="*/ 191453 h 227076"/>
              <a:gd name="connsiteX22" fmla="*/ 201073 w 266700"/>
              <a:gd name="connsiteY22" fmla="*/ 190786 h 227076"/>
              <a:gd name="connsiteX23" fmla="*/ 261747 w 266700"/>
              <a:gd name="connsiteY23" fmla="*/ 190786 h 227076"/>
              <a:gd name="connsiteX24" fmla="*/ 266700 w 266700"/>
              <a:gd name="connsiteY24" fmla="*/ 186023 h 227076"/>
              <a:gd name="connsiteX25" fmla="*/ 197739 w 266700"/>
              <a:gd name="connsiteY25" fmla="*/ 181356 h 227076"/>
              <a:gd name="connsiteX26" fmla="*/ 197644 w 266700"/>
              <a:gd name="connsiteY26" fmla="*/ 181070 h 227076"/>
              <a:gd name="connsiteX27" fmla="*/ 161449 w 266700"/>
              <a:gd name="connsiteY27" fmla="*/ 137255 h 227076"/>
              <a:gd name="connsiteX28" fmla="*/ 160877 w 266700"/>
              <a:gd name="connsiteY28" fmla="*/ 136874 h 227076"/>
              <a:gd name="connsiteX29" fmla="*/ 161449 w 266700"/>
              <a:gd name="connsiteY29" fmla="*/ 136493 h 227076"/>
              <a:gd name="connsiteX30" fmla="*/ 196501 w 266700"/>
              <a:gd name="connsiteY30" fmla="*/ 125159 h 227076"/>
              <a:gd name="connsiteX31" fmla="*/ 257175 w 266700"/>
              <a:gd name="connsiteY31" fmla="*/ 180880 h 227076"/>
              <a:gd name="connsiteX32" fmla="*/ 257175 w 266700"/>
              <a:gd name="connsiteY32" fmla="*/ 181356 h 227076"/>
              <a:gd name="connsiteX33" fmla="*/ 197739 w 266700"/>
              <a:gd name="connsiteY33" fmla="*/ 181356 h 227076"/>
              <a:gd name="connsiteX34" fmla="*/ 103156 w 266700"/>
              <a:gd name="connsiteY34" fmla="*/ 0 h 227076"/>
              <a:gd name="connsiteX35" fmla="*/ 51816 w 266700"/>
              <a:gd name="connsiteY35" fmla="*/ 51340 h 227076"/>
              <a:gd name="connsiteX36" fmla="*/ 103156 w 266700"/>
              <a:gd name="connsiteY36" fmla="*/ 102680 h 227076"/>
              <a:gd name="connsiteX37" fmla="*/ 154496 w 266700"/>
              <a:gd name="connsiteY37" fmla="*/ 51340 h 227076"/>
              <a:gd name="connsiteX38" fmla="*/ 103156 w 266700"/>
              <a:gd name="connsiteY38" fmla="*/ 0 h 227076"/>
              <a:gd name="connsiteX39" fmla="*/ 103156 w 266700"/>
              <a:gd name="connsiteY39" fmla="*/ 93250 h 227076"/>
              <a:gd name="connsiteX40" fmla="*/ 61246 w 266700"/>
              <a:gd name="connsiteY40" fmla="*/ 51340 h 227076"/>
              <a:gd name="connsiteX41" fmla="*/ 103156 w 266700"/>
              <a:gd name="connsiteY41" fmla="*/ 9430 h 227076"/>
              <a:gd name="connsiteX42" fmla="*/ 145066 w 266700"/>
              <a:gd name="connsiteY42" fmla="*/ 51340 h 227076"/>
              <a:gd name="connsiteX43" fmla="*/ 103156 w 266700"/>
              <a:gd name="connsiteY43" fmla="*/ 93250 h 227076"/>
              <a:gd name="connsiteX44" fmla="*/ 196406 w 266700"/>
              <a:gd name="connsiteY44" fmla="*/ 36290 h 227076"/>
              <a:gd name="connsiteX45" fmla="*/ 160592 w 266700"/>
              <a:gd name="connsiteY45" fmla="*/ 72104 h 227076"/>
              <a:gd name="connsiteX46" fmla="*/ 196406 w 266700"/>
              <a:gd name="connsiteY46" fmla="*/ 107918 h 227076"/>
              <a:gd name="connsiteX47" fmla="*/ 232219 w 266700"/>
              <a:gd name="connsiteY47" fmla="*/ 72104 h 227076"/>
              <a:gd name="connsiteX48" fmla="*/ 196406 w 266700"/>
              <a:gd name="connsiteY48" fmla="*/ 36290 h 227076"/>
              <a:gd name="connsiteX49" fmla="*/ 196406 w 266700"/>
              <a:gd name="connsiteY49" fmla="*/ 98393 h 227076"/>
              <a:gd name="connsiteX50" fmla="*/ 170021 w 266700"/>
              <a:gd name="connsiteY50" fmla="*/ 72009 h 227076"/>
              <a:gd name="connsiteX51" fmla="*/ 196406 w 266700"/>
              <a:gd name="connsiteY51" fmla="*/ 45625 h 227076"/>
              <a:gd name="connsiteX52" fmla="*/ 222790 w 266700"/>
              <a:gd name="connsiteY52" fmla="*/ 72009 h 227076"/>
              <a:gd name="connsiteX53" fmla="*/ 196406 w 266700"/>
              <a:gd name="connsiteY53" fmla="*/ 98393 h 22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66700" h="227076">
                <a:moveTo>
                  <a:pt x="266700" y="186023"/>
                </a:moveTo>
                <a:cubicBezTo>
                  <a:pt x="266700" y="147257"/>
                  <a:pt x="235172" y="115729"/>
                  <a:pt x="196406" y="115729"/>
                </a:cubicBezTo>
                <a:cubicBezTo>
                  <a:pt x="180213" y="115729"/>
                  <a:pt x="164973" y="121158"/>
                  <a:pt x="152305" y="131350"/>
                </a:cubicBezTo>
                <a:lnTo>
                  <a:pt x="152019" y="131540"/>
                </a:lnTo>
                <a:lnTo>
                  <a:pt x="151733" y="131350"/>
                </a:lnTo>
                <a:cubicBezTo>
                  <a:pt x="136874" y="123349"/>
                  <a:pt x="120015" y="119158"/>
                  <a:pt x="103156" y="119158"/>
                </a:cubicBezTo>
                <a:cubicBezTo>
                  <a:pt x="46292" y="119158"/>
                  <a:pt x="0" y="165449"/>
                  <a:pt x="0" y="222314"/>
                </a:cubicBezTo>
                <a:cubicBezTo>
                  <a:pt x="0" y="224885"/>
                  <a:pt x="2096" y="226981"/>
                  <a:pt x="4667" y="226981"/>
                </a:cubicBezTo>
                <a:lnTo>
                  <a:pt x="170402" y="226981"/>
                </a:lnTo>
                <a:cubicBezTo>
                  <a:pt x="172974" y="226981"/>
                  <a:pt x="175069" y="224885"/>
                  <a:pt x="175069" y="222314"/>
                </a:cubicBezTo>
                <a:cubicBezTo>
                  <a:pt x="175069" y="219742"/>
                  <a:pt x="172974" y="217646"/>
                  <a:pt x="170402" y="217646"/>
                </a:cubicBezTo>
                <a:lnTo>
                  <a:pt x="9525" y="217646"/>
                </a:lnTo>
                <a:lnTo>
                  <a:pt x="9525" y="217170"/>
                </a:lnTo>
                <a:cubicBezTo>
                  <a:pt x="12287" y="167545"/>
                  <a:pt x="53340" y="128683"/>
                  <a:pt x="103061" y="128683"/>
                </a:cubicBezTo>
                <a:cubicBezTo>
                  <a:pt x="117348" y="128683"/>
                  <a:pt x="131159" y="131921"/>
                  <a:pt x="144113" y="138303"/>
                </a:cubicBezTo>
                <a:cubicBezTo>
                  <a:pt x="147542" y="140018"/>
                  <a:pt x="150686" y="141732"/>
                  <a:pt x="153543" y="143637"/>
                </a:cubicBezTo>
                <a:cubicBezTo>
                  <a:pt x="167735" y="152781"/>
                  <a:pt x="179261" y="165640"/>
                  <a:pt x="186881" y="180785"/>
                </a:cubicBezTo>
                <a:cubicBezTo>
                  <a:pt x="188500" y="184118"/>
                  <a:pt x="190024" y="187643"/>
                  <a:pt x="191262" y="191167"/>
                </a:cubicBezTo>
                <a:cubicBezTo>
                  <a:pt x="194881" y="201359"/>
                  <a:pt x="196691" y="211931"/>
                  <a:pt x="196691" y="222409"/>
                </a:cubicBezTo>
                <a:cubicBezTo>
                  <a:pt x="196691" y="224981"/>
                  <a:pt x="198787" y="227076"/>
                  <a:pt x="201359" y="227076"/>
                </a:cubicBezTo>
                <a:cubicBezTo>
                  <a:pt x="203930" y="227076"/>
                  <a:pt x="206026" y="224981"/>
                  <a:pt x="206026" y="222409"/>
                </a:cubicBezTo>
                <a:cubicBezTo>
                  <a:pt x="206026" y="211931"/>
                  <a:pt x="204406" y="201454"/>
                  <a:pt x="201263" y="191453"/>
                </a:cubicBezTo>
                <a:lnTo>
                  <a:pt x="201073" y="190786"/>
                </a:lnTo>
                <a:lnTo>
                  <a:pt x="261747" y="190786"/>
                </a:lnTo>
                <a:cubicBezTo>
                  <a:pt x="264605" y="190691"/>
                  <a:pt x="266700" y="188595"/>
                  <a:pt x="266700" y="186023"/>
                </a:cubicBezTo>
                <a:close/>
                <a:moveTo>
                  <a:pt x="197739" y="181356"/>
                </a:moveTo>
                <a:lnTo>
                  <a:pt x="197644" y="181070"/>
                </a:lnTo>
                <a:cubicBezTo>
                  <a:pt x="189929" y="163354"/>
                  <a:pt x="177356" y="148209"/>
                  <a:pt x="161449" y="137255"/>
                </a:cubicBezTo>
                <a:lnTo>
                  <a:pt x="160877" y="136874"/>
                </a:lnTo>
                <a:lnTo>
                  <a:pt x="161449" y="136493"/>
                </a:lnTo>
                <a:cubicBezTo>
                  <a:pt x="171926" y="129064"/>
                  <a:pt x="184023" y="125159"/>
                  <a:pt x="196501" y="125159"/>
                </a:cubicBezTo>
                <a:cubicBezTo>
                  <a:pt x="227838" y="125159"/>
                  <a:pt x="254508" y="149638"/>
                  <a:pt x="257175" y="180880"/>
                </a:cubicBezTo>
                <a:lnTo>
                  <a:pt x="257175" y="181356"/>
                </a:lnTo>
                <a:lnTo>
                  <a:pt x="197739" y="181356"/>
                </a:lnTo>
                <a:close/>
                <a:moveTo>
                  <a:pt x="103156" y="0"/>
                </a:moveTo>
                <a:cubicBezTo>
                  <a:pt x="74867" y="0"/>
                  <a:pt x="51816" y="23051"/>
                  <a:pt x="51816" y="51340"/>
                </a:cubicBezTo>
                <a:cubicBezTo>
                  <a:pt x="51816" y="79629"/>
                  <a:pt x="74867" y="102680"/>
                  <a:pt x="103156" y="102680"/>
                </a:cubicBezTo>
                <a:cubicBezTo>
                  <a:pt x="131445" y="102680"/>
                  <a:pt x="154496" y="79629"/>
                  <a:pt x="154496" y="51340"/>
                </a:cubicBezTo>
                <a:cubicBezTo>
                  <a:pt x="154496" y="23051"/>
                  <a:pt x="131445" y="0"/>
                  <a:pt x="103156" y="0"/>
                </a:cubicBezTo>
                <a:close/>
                <a:moveTo>
                  <a:pt x="103156" y="93250"/>
                </a:moveTo>
                <a:cubicBezTo>
                  <a:pt x="80010" y="93250"/>
                  <a:pt x="61246" y="74486"/>
                  <a:pt x="61246" y="51340"/>
                </a:cubicBezTo>
                <a:cubicBezTo>
                  <a:pt x="61246" y="28194"/>
                  <a:pt x="80010" y="9430"/>
                  <a:pt x="103156" y="9430"/>
                </a:cubicBezTo>
                <a:cubicBezTo>
                  <a:pt x="126302" y="9430"/>
                  <a:pt x="145066" y="28194"/>
                  <a:pt x="145066" y="51340"/>
                </a:cubicBezTo>
                <a:cubicBezTo>
                  <a:pt x="145066" y="74486"/>
                  <a:pt x="126206" y="93250"/>
                  <a:pt x="103156" y="93250"/>
                </a:cubicBezTo>
                <a:close/>
                <a:moveTo>
                  <a:pt x="196406" y="36290"/>
                </a:moveTo>
                <a:cubicBezTo>
                  <a:pt x="176689" y="36290"/>
                  <a:pt x="160592" y="52388"/>
                  <a:pt x="160592" y="72104"/>
                </a:cubicBezTo>
                <a:cubicBezTo>
                  <a:pt x="160592" y="91821"/>
                  <a:pt x="176689" y="107918"/>
                  <a:pt x="196406" y="107918"/>
                </a:cubicBezTo>
                <a:cubicBezTo>
                  <a:pt x="216122" y="107918"/>
                  <a:pt x="232219" y="91821"/>
                  <a:pt x="232219" y="72104"/>
                </a:cubicBezTo>
                <a:cubicBezTo>
                  <a:pt x="232124" y="52292"/>
                  <a:pt x="216122" y="36290"/>
                  <a:pt x="196406" y="36290"/>
                </a:cubicBezTo>
                <a:close/>
                <a:moveTo>
                  <a:pt x="196406" y="98393"/>
                </a:moveTo>
                <a:cubicBezTo>
                  <a:pt x="181832" y="98393"/>
                  <a:pt x="170021" y="86582"/>
                  <a:pt x="170021" y="72009"/>
                </a:cubicBezTo>
                <a:cubicBezTo>
                  <a:pt x="170021" y="57436"/>
                  <a:pt x="181832" y="45625"/>
                  <a:pt x="196406" y="45625"/>
                </a:cubicBezTo>
                <a:cubicBezTo>
                  <a:pt x="210979" y="45625"/>
                  <a:pt x="222790" y="57436"/>
                  <a:pt x="222790" y="72009"/>
                </a:cubicBezTo>
                <a:cubicBezTo>
                  <a:pt x="222790" y="86582"/>
                  <a:pt x="210884" y="98393"/>
                  <a:pt x="196406" y="98393"/>
                </a:cubicBezTo>
                <a:close/>
              </a:path>
            </a:pathLst>
          </a:custGeom>
          <a:solidFill>
            <a:srgbClr val="414141"/>
          </a:soli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1370897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Inhaltsplatzhalter 4"/>
          <p:cNvSpPr txBox="1">
            <a:spLocks/>
          </p:cNvSpPr>
          <p:nvPr/>
        </p:nvSpPr>
        <p:spPr>
          <a:xfrm>
            <a:off x="1862568" y="1521377"/>
            <a:ext cx="4429885" cy="323678"/>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2"/>
                </a:solidFill>
                <a:latin typeface="+mj-lt"/>
              </a:rPr>
              <a:t>Instant Digital Loan Origination</a:t>
            </a:r>
            <a:endParaRPr lang="en-US" sz="1400" dirty="0">
              <a:solidFill>
                <a:schemeClr val="accent2"/>
              </a:solidFill>
              <a:latin typeface="+mj-lt"/>
            </a:endParaRPr>
          </a:p>
        </p:txBody>
      </p:sp>
      <p:grpSp>
        <p:nvGrpSpPr>
          <p:cNvPr id="13" name="Group 12">
            <a:extLst>
              <a:ext uri="{FF2B5EF4-FFF2-40B4-BE49-F238E27FC236}">
                <a16:creationId xmlns:a16="http://schemas.microsoft.com/office/drawing/2014/main" id="{A8B7488E-A5A1-47A9-B2CF-FC969E7AD9F8}"/>
              </a:ext>
            </a:extLst>
          </p:cNvPr>
          <p:cNvGrpSpPr/>
          <p:nvPr/>
        </p:nvGrpSpPr>
        <p:grpSpPr>
          <a:xfrm>
            <a:off x="623887" y="3145602"/>
            <a:ext cx="944104" cy="944104"/>
            <a:chOff x="3931752" y="3618337"/>
            <a:chExt cx="944104" cy="944104"/>
          </a:xfrm>
        </p:grpSpPr>
        <p:sp>
          <p:nvSpPr>
            <p:cNvPr id="40" name="Oval 39"/>
            <p:cNvSpPr/>
            <p:nvPr/>
          </p:nvSpPr>
          <p:spPr>
            <a:xfrm>
              <a:off x="3931752" y="3618337"/>
              <a:ext cx="944104" cy="944104"/>
            </a:xfrm>
            <a:prstGeom prst="ellipse">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lstStyle/>
            <a:p>
              <a:pPr algn="ctr"/>
              <a:endParaRPr lang="en-US" sz="1867" b="1">
                <a:latin typeface="+mj-lt"/>
              </a:endParaRPr>
            </a:p>
          </p:txBody>
        </p:sp>
        <p:grpSp>
          <p:nvGrpSpPr>
            <p:cNvPr id="28" name="Group 27">
              <a:extLst>
                <a:ext uri="{FF2B5EF4-FFF2-40B4-BE49-F238E27FC236}">
                  <a16:creationId xmlns:a16="http://schemas.microsoft.com/office/drawing/2014/main" id="{AC5376D7-3AFB-4D7E-B044-6B3C18BF51D1}"/>
                </a:ext>
              </a:extLst>
            </p:cNvPr>
            <p:cNvGrpSpPr>
              <a:grpSpLocks noChangeAspect="1"/>
            </p:cNvGrpSpPr>
            <p:nvPr/>
          </p:nvGrpSpPr>
          <p:grpSpPr>
            <a:xfrm>
              <a:off x="4133804" y="3862397"/>
              <a:ext cx="540000" cy="455984"/>
              <a:chOff x="4903788" y="2422526"/>
              <a:chExt cx="1193800" cy="1008062"/>
            </a:xfrm>
            <a:solidFill>
              <a:schemeClr val="bg1"/>
            </a:solidFill>
          </p:grpSpPr>
          <p:sp>
            <p:nvSpPr>
              <p:cNvPr id="29" name="Freeform 11">
                <a:extLst>
                  <a:ext uri="{FF2B5EF4-FFF2-40B4-BE49-F238E27FC236}">
                    <a16:creationId xmlns:a16="http://schemas.microsoft.com/office/drawing/2014/main" id="{C158DE51-FEFD-49B4-93EF-18106E53BA5F}"/>
                  </a:ext>
                </a:extLst>
              </p:cNvPr>
              <p:cNvSpPr>
                <a:spLocks noEditPoints="1"/>
              </p:cNvSpPr>
              <p:nvPr/>
            </p:nvSpPr>
            <p:spPr bwMode="auto">
              <a:xfrm>
                <a:off x="5357812" y="2501328"/>
                <a:ext cx="285749" cy="127000"/>
              </a:xfrm>
              <a:custGeom>
                <a:avLst/>
                <a:gdLst>
                  <a:gd name="T0" fmla="*/ 20 w 266"/>
                  <a:gd name="T1" fmla="*/ 117 h 117"/>
                  <a:gd name="T2" fmla="*/ 246 w 266"/>
                  <a:gd name="T3" fmla="*/ 117 h 117"/>
                  <a:gd name="T4" fmla="*/ 266 w 266"/>
                  <a:gd name="T5" fmla="*/ 96 h 117"/>
                  <a:gd name="T6" fmla="*/ 266 w 266"/>
                  <a:gd name="T7" fmla="*/ 21 h 117"/>
                  <a:gd name="T8" fmla="*/ 246 w 266"/>
                  <a:gd name="T9" fmla="*/ 0 h 117"/>
                  <a:gd name="T10" fmla="*/ 20 w 266"/>
                  <a:gd name="T11" fmla="*/ 0 h 117"/>
                  <a:gd name="T12" fmla="*/ 0 w 266"/>
                  <a:gd name="T13" fmla="*/ 21 h 117"/>
                  <a:gd name="T14" fmla="*/ 0 w 266"/>
                  <a:gd name="T15" fmla="*/ 96 h 117"/>
                  <a:gd name="T16" fmla="*/ 20 w 266"/>
                  <a:gd name="T17" fmla="*/ 117 h 117"/>
                  <a:gd name="T18" fmla="*/ 41 w 266"/>
                  <a:gd name="T19" fmla="*/ 76 h 117"/>
                  <a:gd name="T20" fmla="*/ 41 w 266"/>
                  <a:gd name="T21" fmla="*/ 42 h 117"/>
                  <a:gd name="T22" fmla="*/ 225 w 266"/>
                  <a:gd name="T23" fmla="*/ 42 h 117"/>
                  <a:gd name="T24" fmla="*/ 225 w 266"/>
                  <a:gd name="T25" fmla="*/ 76 h 117"/>
                  <a:gd name="T26" fmla="*/ 41 w 266"/>
                  <a:gd name="T27" fmla="*/ 7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6" h="117">
                    <a:moveTo>
                      <a:pt x="20" y="117"/>
                    </a:moveTo>
                    <a:cubicBezTo>
                      <a:pt x="246" y="117"/>
                      <a:pt x="246" y="117"/>
                      <a:pt x="246" y="117"/>
                    </a:cubicBezTo>
                    <a:cubicBezTo>
                      <a:pt x="258" y="117"/>
                      <a:pt x="266" y="109"/>
                      <a:pt x="266" y="96"/>
                    </a:cubicBezTo>
                    <a:cubicBezTo>
                      <a:pt x="266" y="21"/>
                      <a:pt x="266" y="21"/>
                      <a:pt x="266" y="21"/>
                    </a:cubicBezTo>
                    <a:cubicBezTo>
                      <a:pt x="266" y="9"/>
                      <a:pt x="258" y="0"/>
                      <a:pt x="246" y="0"/>
                    </a:cubicBezTo>
                    <a:cubicBezTo>
                      <a:pt x="20" y="0"/>
                      <a:pt x="20" y="0"/>
                      <a:pt x="20" y="0"/>
                    </a:cubicBezTo>
                    <a:cubicBezTo>
                      <a:pt x="8" y="0"/>
                      <a:pt x="0" y="9"/>
                      <a:pt x="0" y="21"/>
                    </a:cubicBezTo>
                    <a:cubicBezTo>
                      <a:pt x="0" y="96"/>
                      <a:pt x="0" y="96"/>
                      <a:pt x="0" y="96"/>
                    </a:cubicBezTo>
                    <a:cubicBezTo>
                      <a:pt x="0" y="109"/>
                      <a:pt x="8" y="117"/>
                      <a:pt x="20" y="117"/>
                    </a:cubicBezTo>
                    <a:close/>
                    <a:moveTo>
                      <a:pt x="41" y="76"/>
                    </a:moveTo>
                    <a:cubicBezTo>
                      <a:pt x="41" y="42"/>
                      <a:pt x="41" y="42"/>
                      <a:pt x="41" y="42"/>
                    </a:cubicBezTo>
                    <a:cubicBezTo>
                      <a:pt x="225" y="42"/>
                      <a:pt x="225" y="42"/>
                      <a:pt x="225" y="42"/>
                    </a:cubicBezTo>
                    <a:cubicBezTo>
                      <a:pt x="225" y="76"/>
                      <a:pt x="225" y="76"/>
                      <a:pt x="225" y="76"/>
                    </a:cubicBezTo>
                    <a:lnTo>
                      <a:pt x="41"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4" name="Freeform 12">
                <a:extLst>
                  <a:ext uri="{FF2B5EF4-FFF2-40B4-BE49-F238E27FC236}">
                    <a16:creationId xmlns:a16="http://schemas.microsoft.com/office/drawing/2014/main" id="{CCBF8964-37C0-46E0-9419-94AB81F780C0}"/>
                  </a:ext>
                </a:extLst>
              </p:cNvPr>
              <p:cNvSpPr>
                <a:spLocks noEditPoints="1"/>
              </p:cNvSpPr>
              <p:nvPr/>
            </p:nvSpPr>
            <p:spPr bwMode="auto">
              <a:xfrm>
                <a:off x="5195888" y="3181350"/>
                <a:ext cx="165100" cy="166687"/>
              </a:xfrm>
              <a:custGeom>
                <a:avLst/>
                <a:gdLst>
                  <a:gd name="T0" fmla="*/ 77 w 154"/>
                  <a:gd name="T1" fmla="*/ 0 h 154"/>
                  <a:gd name="T2" fmla="*/ 0 w 154"/>
                  <a:gd name="T3" fmla="*/ 77 h 154"/>
                  <a:gd name="T4" fmla="*/ 77 w 154"/>
                  <a:gd name="T5" fmla="*/ 154 h 154"/>
                  <a:gd name="T6" fmla="*/ 154 w 154"/>
                  <a:gd name="T7" fmla="*/ 77 h 154"/>
                  <a:gd name="T8" fmla="*/ 77 w 154"/>
                  <a:gd name="T9" fmla="*/ 0 h 154"/>
                  <a:gd name="T10" fmla="*/ 112 w 154"/>
                  <a:gd name="T11" fmla="*/ 77 h 154"/>
                  <a:gd name="T12" fmla="*/ 77 w 154"/>
                  <a:gd name="T13" fmla="*/ 113 h 154"/>
                  <a:gd name="T14" fmla="*/ 41 w 154"/>
                  <a:gd name="T15" fmla="*/ 77 h 154"/>
                  <a:gd name="T16" fmla="*/ 77 w 154"/>
                  <a:gd name="T17" fmla="*/ 42 h 154"/>
                  <a:gd name="T18" fmla="*/ 112 w 154"/>
                  <a:gd name="T19"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54">
                    <a:moveTo>
                      <a:pt x="77" y="0"/>
                    </a:moveTo>
                    <a:cubicBezTo>
                      <a:pt x="34" y="0"/>
                      <a:pt x="0" y="35"/>
                      <a:pt x="0" y="77"/>
                    </a:cubicBezTo>
                    <a:cubicBezTo>
                      <a:pt x="0" y="120"/>
                      <a:pt x="34" y="154"/>
                      <a:pt x="77" y="154"/>
                    </a:cubicBezTo>
                    <a:cubicBezTo>
                      <a:pt x="119" y="154"/>
                      <a:pt x="154" y="120"/>
                      <a:pt x="154" y="77"/>
                    </a:cubicBezTo>
                    <a:cubicBezTo>
                      <a:pt x="154" y="35"/>
                      <a:pt x="119" y="0"/>
                      <a:pt x="77" y="0"/>
                    </a:cubicBezTo>
                    <a:close/>
                    <a:moveTo>
                      <a:pt x="112" y="77"/>
                    </a:moveTo>
                    <a:cubicBezTo>
                      <a:pt x="112" y="97"/>
                      <a:pt x="96" y="113"/>
                      <a:pt x="77" y="113"/>
                    </a:cubicBezTo>
                    <a:cubicBezTo>
                      <a:pt x="57" y="113"/>
                      <a:pt x="41" y="97"/>
                      <a:pt x="41" y="77"/>
                    </a:cubicBezTo>
                    <a:cubicBezTo>
                      <a:pt x="41" y="58"/>
                      <a:pt x="57" y="42"/>
                      <a:pt x="77" y="42"/>
                    </a:cubicBezTo>
                    <a:cubicBezTo>
                      <a:pt x="96" y="42"/>
                      <a:pt x="112" y="58"/>
                      <a:pt x="11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5" name="Freeform 13">
                <a:extLst>
                  <a:ext uri="{FF2B5EF4-FFF2-40B4-BE49-F238E27FC236}">
                    <a16:creationId xmlns:a16="http://schemas.microsoft.com/office/drawing/2014/main" id="{074ACBF1-924A-458F-84C5-1E3A5ECEA7C9}"/>
                  </a:ext>
                </a:extLst>
              </p:cNvPr>
              <p:cNvSpPr>
                <a:spLocks noEditPoints="1"/>
              </p:cNvSpPr>
              <p:nvPr/>
            </p:nvSpPr>
            <p:spPr bwMode="auto">
              <a:xfrm>
                <a:off x="5640388" y="3181350"/>
                <a:ext cx="165100" cy="166687"/>
              </a:xfrm>
              <a:custGeom>
                <a:avLst/>
                <a:gdLst>
                  <a:gd name="T0" fmla="*/ 77 w 154"/>
                  <a:gd name="T1" fmla="*/ 154 h 154"/>
                  <a:gd name="T2" fmla="*/ 154 w 154"/>
                  <a:gd name="T3" fmla="*/ 77 h 154"/>
                  <a:gd name="T4" fmla="*/ 77 w 154"/>
                  <a:gd name="T5" fmla="*/ 0 h 154"/>
                  <a:gd name="T6" fmla="*/ 0 w 154"/>
                  <a:gd name="T7" fmla="*/ 77 h 154"/>
                  <a:gd name="T8" fmla="*/ 77 w 154"/>
                  <a:gd name="T9" fmla="*/ 154 h 154"/>
                  <a:gd name="T10" fmla="*/ 42 w 154"/>
                  <a:gd name="T11" fmla="*/ 77 h 154"/>
                  <a:gd name="T12" fmla="*/ 77 w 154"/>
                  <a:gd name="T13" fmla="*/ 42 h 154"/>
                  <a:gd name="T14" fmla="*/ 113 w 154"/>
                  <a:gd name="T15" fmla="*/ 77 h 154"/>
                  <a:gd name="T16" fmla="*/ 77 w 154"/>
                  <a:gd name="T17" fmla="*/ 113 h 154"/>
                  <a:gd name="T18" fmla="*/ 42 w 154"/>
                  <a:gd name="T19"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54">
                    <a:moveTo>
                      <a:pt x="77" y="154"/>
                    </a:moveTo>
                    <a:cubicBezTo>
                      <a:pt x="120" y="154"/>
                      <a:pt x="154" y="120"/>
                      <a:pt x="154" y="77"/>
                    </a:cubicBezTo>
                    <a:cubicBezTo>
                      <a:pt x="154" y="35"/>
                      <a:pt x="120" y="0"/>
                      <a:pt x="77" y="0"/>
                    </a:cubicBezTo>
                    <a:cubicBezTo>
                      <a:pt x="35" y="0"/>
                      <a:pt x="0" y="35"/>
                      <a:pt x="0" y="77"/>
                    </a:cubicBezTo>
                    <a:cubicBezTo>
                      <a:pt x="0" y="120"/>
                      <a:pt x="35" y="154"/>
                      <a:pt x="77" y="154"/>
                    </a:cubicBezTo>
                    <a:close/>
                    <a:moveTo>
                      <a:pt x="42" y="77"/>
                    </a:moveTo>
                    <a:cubicBezTo>
                      <a:pt x="42" y="58"/>
                      <a:pt x="58" y="42"/>
                      <a:pt x="77" y="42"/>
                    </a:cubicBezTo>
                    <a:cubicBezTo>
                      <a:pt x="97" y="42"/>
                      <a:pt x="113" y="58"/>
                      <a:pt x="113" y="77"/>
                    </a:cubicBezTo>
                    <a:cubicBezTo>
                      <a:pt x="113" y="97"/>
                      <a:pt x="97" y="113"/>
                      <a:pt x="77" y="113"/>
                    </a:cubicBezTo>
                    <a:cubicBezTo>
                      <a:pt x="58" y="113"/>
                      <a:pt x="42" y="97"/>
                      <a:pt x="4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 name="Freeform 14">
                <a:extLst>
                  <a:ext uri="{FF2B5EF4-FFF2-40B4-BE49-F238E27FC236}">
                    <a16:creationId xmlns:a16="http://schemas.microsoft.com/office/drawing/2014/main" id="{3A2F08BE-5E5F-42B7-8BDD-6356C85D6845}"/>
                  </a:ext>
                </a:extLst>
              </p:cNvPr>
              <p:cNvSpPr>
                <a:spLocks noEditPoints="1"/>
              </p:cNvSpPr>
              <p:nvPr/>
            </p:nvSpPr>
            <p:spPr bwMode="auto">
              <a:xfrm>
                <a:off x="5389563" y="2814638"/>
                <a:ext cx="338138" cy="331787"/>
              </a:xfrm>
              <a:custGeom>
                <a:avLst/>
                <a:gdLst>
                  <a:gd name="T0" fmla="*/ 80 w 313"/>
                  <a:gd name="T1" fmla="*/ 305 h 307"/>
                  <a:gd name="T2" fmla="*/ 103 w 313"/>
                  <a:gd name="T3" fmla="*/ 307 h 307"/>
                  <a:gd name="T4" fmla="*/ 189 w 313"/>
                  <a:gd name="T5" fmla="*/ 253 h 307"/>
                  <a:gd name="T6" fmla="*/ 204 w 313"/>
                  <a:gd name="T7" fmla="*/ 221 h 307"/>
                  <a:gd name="T8" fmla="*/ 223 w 313"/>
                  <a:gd name="T9" fmla="*/ 185 h 307"/>
                  <a:gd name="T10" fmla="*/ 255 w 313"/>
                  <a:gd name="T11" fmla="*/ 124 h 307"/>
                  <a:gd name="T12" fmla="*/ 309 w 313"/>
                  <a:gd name="T13" fmla="*/ 34 h 307"/>
                  <a:gd name="T14" fmla="*/ 305 w 313"/>
                  <a:gd name="T15" fmla="*/ 9 h 307"/>
                  <a:gd name="T16" fmla="*/ 280 w 313"/>
                  <a:gd name="T17" fmla="*/ 5 h 307"/>
                  <a:gd name="T18" fmla="*/ 190 w 313"/>
                  <a:gd name="T19" fmla="*/ 59 h 307"/>
                  <a:gd name="T20" fmla="*/ 93 w 313"/>
                  <a:gd name="T21" fmla="*/ 110 h 307"/>
                  <a:gd name="T22" fmla="*/ 61 w 313"/>
                  <a:gd name="T23" fmla="*/ 125 h 307"/>
                  <a:gd name="T24" fmla="*/ 9 w 313"/>
                  <a:gd name="T25" fmla="*/ 234 h 307"/>
                  <a:gd name="T26" fmla="*/ 80 w 313"/>
                  <a:gd name="T27" fmla="*/ 305 h 307"/>
                  <a:gd name="T28" fmla="*/ 90 w 313"/>
                  <a:gd name="T29" fmla="*/ 264 h 307"/>
                  <a:gd name="T30" fmla="*/ 51 w 313"/>
                  <a:gd name="T31" fmla="*/ 224 h 307"/>
                  <a:gd name="T32" fmla="*/ 80 w 313"/>
                  <a:gd name="T33" fmla="*/ 162 h 307"/>
                  <a:gd name="T34" fmla="*/ 98 w 313"/>
                  <a:gd name="T35" fmla="*/ 154 h 307"/>
                  <a:gd name="T36" fmla="*/ 111 w 313"/>
                  <a:gd name="T37" fmla="*/ 147 h 307"/>
                  <a:gd name="T38" fmla="*/ 132 w 313"/>
                  <a:gd name="T39" fmla="*/ 137 h 307"/>
                  <a:gd name="T40" fmla="*/ 213 w 313"/>
                  <a:gd name="T41" fmla="*/ 95 h 307"/>
                  <a:gd name="T42" fmla="*/ 230 w 313"/>
                  <a:gd name="T43" fmla="*/ 84 h 307"/>
                  <a:gd name="T44" fmla="*/ 219 w 313"/>
                  <a:gd name="T45" fmla="*/ 101 h 307"/>
                  <a:gd name="T46" fmla="*/ 167 w 313"/>
                  <a:gd name="T47" fmla="*/ 203 h 307"/>
                  <a:gd name="T48" fmla="*/ 156 w 313"/>
                  <a:gd name="T49" fmla="*/ 226 h 307"/>
                  <a:gd name="T50" fmla="*/ 152 w 313"/>
                  <a:gd name="T51" fmla="*/ 235 h 307"/>
                  <a:gd name="T52" fmla="*/ 90 w 313"/>
                  <a:gd name="T53" fmla="*/ 264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3" h="307">
                    <a:moveTo>
                      <a:pt x="80" y="305"/>
                    </a:moveTo>
                    <a:cubicBezTo>
                      <a:pt x="88" y="307"/>
                      <a:pt x="96" y="307"/>
                      <a:pt x="103" y="307"/>
                    </a:cubicBezTo>
                    <a:cubicBezTo>
                      <a:pt x="139" y="307"/>
                      <a:pt x="172" y="286"/>
                      <a:pt x="189" y="253"/>
                    </a:cubicBezTo>
                    <a:cubicBezTo>
                      <a:pt x="193" y="244"/>
                      <a:pt x="199" y="233"/>
                      <a:pt x="204" y="221"/>
                    </a:cubicBezTo>
                    <a:cubicBezTo>
                      <a:pt x="211" y="209"/>
                      <a:pt x="217" y="197"/>
                      <a:pt x="223" y="185"/>
                    </a:cubicBezTo>
                    <a:cubicBezTo>
                      <a:pt x="233" y="165"/>
                      <a:pt x="243" y="144"/>
                      <a:pt x="255" y="124"/>
                    </a:cubicBezTo>
                    <a:cubicBezTo>
                      <a:pt x="309" y="34"/>
                      <a:pt x="309" y="34"/>
                      <a:pt x="309" y="34"/>
                    </a:cubicBezTo>
                    <a:cubicBezTo>
                      <a:pt x="313" y="26"/>
                      <a:pt x="312" y="18"/>
                      <a:pt x="305" y="9"/>
                    </a:cubicBezTo>
                    <a:cubicBezTo>
                      <a:pt x="300" y="2"/>
                      <a:pt x="290" y="0"/>
                      <a:pt x="280" y="5"/>
                    </a:cubicBezTo>
                    <a:cubicBezTo>
                      <a:pt x="190" y="59"/>
                      <a:pt x="190" y="59"/>
                      <a:pt x="190" y="59"/>
                    </a:cubicBezTo>
                    <a:cubicBezTo>
                      <a:pt x="163" y="75"/>
                      <a:pt x="132" y="92"/>
                      <a:pt x="93" y="110"/>
                    </a:cubicBezTo>
                    <a:cubicBezTo>
                      <a:pt x="83" y="114"/>
                      <a:pt x="72" y="119"/>
                      <a:pt x="61" y="125"/>
                    </a:cubicBezTo>
                    <a:cubicBezTo>
                      <a:pt x="20" y="146"/>
                      <a:pt x="0" y="190"/>
                      <a:pt x="9" y="234"/>
                    </a:cubicBezTo>
                    <a:cubicBezTo>
                      <a:pt x="17" y="269"/>
                      <a:pt x="45" y="297"/>
                      <a:pt x="80" y="305"/>
                    </a:cubicBezTo>
                    <a:close/>
                    <a:moveTo>
                      <a:pt x="90" y="264"/>
                    </a:moveTo>
                    <a:cubicBezTo>
                      <a:pt x="70" y="260"/>
                      <a:pt x="54" y="244"/>
                      <a:pt x="51" y="224"/>
                    </a:cubicBezTo>
                    <a:cubicBezTo>
                      <a:pt x="45" y="198"/>
                      <a:pt x="57" y="173"/>
                      <a:pt x="80" y="162"/>
                    </a:cubicBezTo>
                    <a:cubicBezTo>
                      <a:pt x="85" y="159"/>
                      <a:pt x="91" y="156"/>
                      <a:pt x="98" y="154"/>
                    </a:cubicBezTo>
                    <a:cubicBezTo>
                      <a:pt x="102" y="152"/>
                      <a:pt x="107" y="150"/>
                      <a:pt x="111" y="147"/>
                    </a:cubicBezTo>
                    <a:cubicBezTo>
                      <a:pt x="118" y="144"/>
                      <a:pt x="125" y="141"/>
                      <a:pt x="132" y="137"/>
                    </a:cubicBezTo>
                    <a:cubicBezTo>
                      <a:pt x="159" y="124"/>
                      <a:pt x="187" y="110"/>
                      <a:pt x="213" y="95"/>
                    </a:cubicBezTo>
                    <a:cubicBezTo>
                      <a:pt x="230" y="84"/>
                      <a:pt x="230" y="84"/>
                      <a:pt x="230" y="84"/>
                    </a:cubicBezTo>
                    <a:cubicBezTo>
                      <a:pt x="219" y="101"/>
                      <a:pt x="219" y="101"/>
                      <a:pt x="219" y="101"/>
                    </a:cubicBezTo>
                    <a:cubicBezTo>
                      <a:pt x="201" y="132"/>
                      <a:pt x="184" y="165"/>
                      <a:pt x="167" y="203"/>
                    </a:cubicBezTo>
                    <a:cubicBezTo>
                      <a:pt x="164" y="211"/>
                      <a:pt x="160" y="219"/>
                      <a:pt x="156" y="226"/>
                    </a:cubicBezTo>
                    <a:cubicBezTo>
                      <a:pt x="155" y="229"/>
                      <a:pt x="153" y="232"/>
                      <a:pt x="152" y="235"/>
                    </a:cubicBezTo>
                    <a:cubicBezTo>
                      <a:pt x="141" y="258"/>
                      <a:pt x="117" y="269"/>
                      <a:pt x="9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7" name="Freeform 15">
                <a:extLst>
                  <a:ext uri="{FF2B5EF4-FFF2-40B4-BE49-F238E27FC236}">
                    <a16:creationId xmlns:a16="http://schemas.microsoft.com/office/drawing/2014/main" id="{B7401B32-12E8-4A3C-B508-E5E41AB8B92B}"/>
                  </a:ext>
                </a:extLst>
              </p:cNvPr>
              <p:cNvSpPr>
                <a:spLocks/>
              </p:cNvSpPr>
              <p:nvPr/>
            </p:nvSpPr>
            <p:spPr bwMode="auto">
              <a:xfrm>
                <a:off x="4903788" y="2422526"/>
                <a:ext cx="1193800" cy="1008062"/>
              </a:xfrm>
              <a:custGeom>
                <a:avLst/>
                <a:gdLst>
                  <a:gd name="T0" fmla="*/ 1068 w 1106"/>
                  <a:gd name="T1" fmla="*/ 368 h 932"/>
                  <a:gd name="T2" fmla="*/ 1059 w 1106"/>
                  <a:gd name="T3" fmla="*/ 351 h 932"/>
                  <a:gd name="T4" fmla="*/ 551 w 1106"/>
                  <a:gd name="T5" fmla="*/ 0 h 932"/>
                  <a:gd name="T6" fmla="*/ 46 w 1106"/>
                  <a:gd name="T7" fmla="*/ 350 h 932"/>
                  <a:gd name="T8" fmla="*/ 40 w 1106"/>
                  <a:gd name="T9" fmla="*/ 366 h 932"/>
                  <a:gd name="T10" fmla="*/ 37 w 1106"/>
                  <a:gd name="T11" fmla="*/ 779 h 932"/>
                  <a:gd name="T12" fmla="*/ 40 w 1106"/>
                  <a:gd name="T13" fmla="*/ 786 h 932"/>
                  <a:gd name="T14" fmla="*/ 145 w 1106"/>
                  <a:gd name="T15" fmla="*/ 932 h 932"/>
                  <a:gd name="T16" fmla="*/ 849 w 1106"/>
                  <a:gd name="T17" fmla="*/ 912 h 932"/>
                  <a:gd name="T18" fmla="*/ 153 w 1106"/>
                  <a:gd name="T19" fmla="*/ 892 h 932"/>
                  <a:gd name="T20" fmla="*/ 126 w 1106"/>
                  <a:gd name="T21" fmla="*/ 768 h 932"/>
                  <a:gd name="T22" fmla="*/ 137 w 1106"/>
                  <a:gd name="T23" fmla="*/ 741 h 932"/>
                  <a:gd name="T24" fmla="*/ 110 w 1106"/>
                  <a:gd name="T25" fmla="*/ 731 h 932"/>
                  <a:gd name="T26" fmla="*/ 40 w 1106"/>
                  <a:gd name="T27" fmla="*/ 594 h 932"/>
                  <a:gd name="T28" fmla="*/ 180 w 1106"/>
                  <a:gd name="T29" fmla="*/ 573 h 932"/>
                  <a:gd name="T30" fmla="*/ 40 w 1106"/>
                  <a:gd name="T31" fmla="*/ 552 h 932"/>
                  <a:gd name="T32" fmla="*/ 113 w 1106"/>
                  <a:gd name="T33" fmla="*/ 410 h 932"/>
                  <a:gd name="T34" fmla="*/ 140 w 1106"/>
                  <a:gd name="T35" fmla="*/ 399 h 932"/>
                  <a:gd name="T36" fmla="*/ 88 w 1106"/>
                  <a:gd name="T37" fmla="*/ 355 h 932"/>
                  <a:gd name="T38" fmla="*/ 206 w 1106"/>
                  <a:gd name="T39" fmla="*/ 256 h 932"/>
                  <a:gd name="T40" fmla="*/ 236 w 1106"/>
                  <a:gd name="T41" fmla="*/ 256 h 932"/>
                  <a:gd name="T42" fmla="*/ 199 w 1106"/>
                  <a:gd name="T43" fmla="*/ 190 h 932"/>
                  <a:gd name="T44" fmla="*/ 358 w 1106"/>
                  <a:gd name="T45" fmla="*/ 146 h 932"/>
                  <a:gd name="T46" fmla="*/ 385 w 1106"/>
                  <a:gd name="T47" fmla="*/ 157 h 932"/>
                  <a:gd name="T48" fmla="*/ 395 w 1106"/>
                  <a:gd name="T49" fmla="*/ 130 h 932"/>
                  <a:gd name="T50" fmla="*/ 532 w 1106"/>
                  <a:gd name="T51" fmla="*/ 41 h 932"/>
                  <a:gd name="T52" fmla="*/ 553 w 1106"/>
                  <a:gd name="T53" fmla="*/ 200 h 932"/>
                  <a:gd name="T54" fmla="*/ 574 w 1106"/>
                  <a:gd name="T55" fmla="*/ 41 h 932"/>
                  <a:gd name="T56" fmla="*/ 716 w 1106"/>
                  <a:gd name="T57" fmla="*/ 133 h 932"/>
                  <a:gd name="T58" fmla="*/ 735 w 1106"/>
                  <a:gd name="T59" fmla="*/ 162 h 932"/>
                  <a:gd name="T60" fmla="*/ 777 w 1106"/>
                  <a:gd name="T61" fmla="*/ 95 h 932"/>
                  <a:gd name="T62" fmla="*/ 870 w 1106"/>
                  <a:gd name="T63" fmla="*/ 227 h 932"/>
                  <a:gd name="T64" fmla="*/ 885 w 1106"/>
                  <a:gd name="T65" fmla="*/ 262 h 932"/>
                  <a:gd name="T66" fmla="*/ 933 w 1106"/>
                  <a:gd name="T67" fmla="*/ 222 h 932"/>
                  <a:gd name="T68" fmla="*/ 980 w 1106"/>
                  <a:gd name="T69" fmla="*/ 378 h 932"/>
                  <a:gd name="T70" fmla="*/ 988 w 1106"/>
                  <a:gd name="T71" fmla="*/ 418 h 932"/>
                  <a:gd name="T72" fmla="*/ 996 w 1106"/>
                  <a:gd name="T73" fmla="*/ 416 h 932"/>
                  <a:gd name="T74" fmla="*/ 1066 w 1106"/>
                  <a:gd name="T75" fmla="*/ 552 h 932"/>
                  <a:gd name="T76" fmla="*/ 926 w 1106"/>
                  <a:gd name="T77" fmla="*/ 573 h 932"/>
                  <a:gd name="T78" fmla="*/ 1066 w 1106"/>
                  <a:gd name="T79" fmla="*/ 594 h 932"/>
                  <a:gd name="T80" fmla="*/ 993 w 1106"/>
                  <a:gd name="T81" fmla="*/ 736 h 932"/>
                  <a:gd name="T82" fmla="*/ 965 w 1106"/>
                  <a:gd name="T83" fmla="*/ 763 h 932"/>
                  <a:gd name="T84" fmla="*/ 1021 w 1106"/>
                  <a:gd name="T85" fmla="*/ 790 h 932"/>
                  <a:gd name="T86" fmla="*/ 951 w 1106"/>
                  <a:gd name="T87" fmla="*/ 925 h 932"/>
                  <a:gd name="T88" fmla="*/ 979 w 1106"/>
                  <a:gd name="T89" fmla="*/ 926 h 932"/>
                  <a:gd name="T90" fmla="*/ 1070 w 1106"/>
                  <a:gd name="T91" fmla="*/ 378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06" h="932">
                    <a:moveTo>
                      <a:pt x="1070" y="378"/>
                    </a:moveTo>
                    <a:cubicBezTo>
                      <a:pt x="1070" y="375"/>
                      <a:pt x="1070" y="371"/>
                      <a:pt x="1068" y="368"/>
                    </a:cubicBezTo>
                    <a:cubicBezTo>
                      <a:pt x="1068" y="367"/>
                      <a:pt x="1068" y="366"/>
                      <a:pt x="1067" y="365"/>
                    </a:cubicBezTo>
                    <a:cubicBezTo>
                      <a:pt x="1065" y="360"/>
                      <a:pt x="1063" y="354"/>
                      <a:pt x="1059" y="351"/>
                    </a:cubicBezTo>
                    <a:cubicBezTo>
                      <a:pt x="1035" y="295"/>
                      <a:pt x="1002" y="241"/>
                      <a:pt x="962" y="194"/>
                    </a:cubicBezTo>
                    <a:cubicBezTo>
                      <a:pt x="857" y="69"/>
                      <a:pt x="711" y="0"/>
                      <a:pt x="551" y="0"/>
                    </a:cubicBezTo>
                    <a:cubicBezTo>
                      <a:pt x="346" y="0"/>
                      <a:pt x="215" y="105"/>
                      <a:pt x="142" y="193"/>
                    </a:cubicBezTo>
                    <a:cubicBezTo>
                      <a:pt x="102" y="240"/>
                      <a:pt x="70" y="294"/>
                      <a:pt x="46" y="350"/>
                    </a:cubicBezTo>
                    <a:cubicBezTo>
                      <a:pt x="44" y="352"/>
                      <a:pt x="43" y="354"/>
                      <a:pt x="41" y="357"/>
                    </a:cubicBezTo>
                    <a:cubicBezTo>
                      <a:pt x="40" y="360"/>
                      <a:pt x="40" y="363"/>
                      <a:pt x="40" y="366"/>
                    </a:cubicBezTo>
                    <a:cubicBezTo>
                      <a:pt x="14" y="433"/>
                      <a:pt x="0" y="502"/>
                      <a:pt x="0" y="569"/>
                    </a:cubicBezTo>
                    <a:cubicBezTo>
                      <a:pt x="0" y="656"/>
                      <a:pt x="16" y="725"/>
                      <a:pt x="37" y="779"/>
                    </a:cubicBezTo>
                    <a:cubicBezTo>
                      <a:pt x="37" y="780"/>
                      <a:pt x="37" y="781"/>
                      <a:pt x="38" y="782"/>
                    </a:cubicBezTo>
                    <a:cubicBezTo>
                      <a:pt x="38" y="783"/>
                      <a:pt x="39" y="785"/>
                      <a:pt x="40" y="786"/>
                    </a:cubicBezTo>
                    <a:cubicBezTo>
                      <a:pt x="77" y="879"/>
                      <a:pt x="129" y="924"/>
                      <a:pt x="133" y="927"/>
                    </a:cubicBezTo>
                    <a:cubicBezTo>
                      <a:pt x="136" y="930"/>
                      <a:pt x="141" y="932"/>
                      <a:pt x="145" y="932"/>
                    </a:cubicBezTo>
                    <a:cubicBezTo>
                      <a:pt x="829" y="932"/>
                      <a:pt x="829" y="932"/>
                      <a:pt x="829" y="932"/>
                    </a:cubicBezTo>
                    <a:cubicBezTo>
                      <a:pt x="840" y="932"/>
                      <a:pt x="849" y="923"/>
                      <a:pt x="849" y="912"/>
                    </a:cubicBezTo>
                    <a:cubicBezTo>
                      <a:pt x="849" y="901"/>
                      <a:pt x="840" y="892"/>
                      <a:pt x="829" y="892"/>
                    </a:cubicBezTo>
                    <a:cubicBezTo>
                      <a:pt x="153" y="892"/>
                      <a:pt x="153" y="892"/>
                      <a:pt x="153" y="892"/>
                    </a:cubicBezTo>
                    <a:cubicBezTo>
                      <a:pt x="141" y="880"/>
                      <a:pt x="110" y="845"/>
                      <a:pt x="83" y="785"/>
                    </a:cubicBezTo>
                    <a:cubicBezTo>
                      <a:pt x="126" y="768"/>
                      <a:pt x="126" y="768"/>
                      <a:pt x="126" y="768"/>
                    </a:cubicBezTo>
                    <a:cubicBezTo>
                      <a:pt x="131" y="766"/>
                      <a:pt x="135" y="762"/>
                      <a:pt x="137" y="757"/>
                    </a:cubicBezTo>
                    <a:cubicBezTo>
                      <a:pt x="139" y="752"/>
                      <a:pt x="139" y="746"/>
                      <a:pt x="137" y="741"/>
                    </a:cubicBezTo>
                    <a:cubicBezTo>
                      <a:pt x="135" y="736"/>
                      <a:pt x="131" y="732"/>
                      <a:pt x="125" y="730"/>
                    </a:cubicBezTo>
                    <a:cubicBezTo>
                      <a:pt x="120" y="729"/>
                      <a:pt x="115" y="729"/>
                      <a:pt x="110" y="731"/>
                    </a:cubicBezTo>
                    <a:cubicBezTo>
                      <a:pt x="68" y="747"/>
                      <a:pt x="68" y="747"/>
                      <a:pt x="68" y="747"/>
                    </a:cubicBezTo>
                    <a:cubicBezTo>
                      <a:pt x="54" y="705"/>
                      <a:pt x="43" y="654"/>
                      <a:pt x="40" y="594"/>
                    </a:cubicBezTo>
                    <a:cubicBezTo>
                      <a:pt x="159" y="594"/>
                      <a:pt x="159" y="594"/>
                      <a:pt x="159" y="594"/>
                    </a:cubicBezTo>
                    <a:cubicBezTo>
                      <a:pt x="172" y="594"/>
                      <a:pt x="180" y="586"/>
                      <a:pt x="180" y="573"/>
                    </a:cubicBezTo>
                    <a:cubicBezTo>
                      <a:pt x="180" y="561"/>
                      <a:pt x="172" y="552"/>
                      <a:pt x="159" y="552"/>
                    </a:cubicBezTo>
                    <a:cubicBezTo>
                      <a:pt x="40" y="552"/>
                      <a:pt x="40" y="552"/>
                      <a:pt x="40" y="552"/>
                    </a:cubicBezTo>
                    <a:cubicBezTo>
                      <a:pt x="42" y="502"/>
                      <a:pt x="53" y="447"/>
                      <a:pt x="73" y="393"/>
                    </a:cubicBezTo>
                    <a:cubicBezTo>
                      <a:pt x="113" y="410"/>
                      <a:pt x="113" y="410"/>
                      <a:pt x="113" y="410"/>
                    </a:cubicBezTo>
                    <a:cubicBezTo>
                      <a:pt x="115" y="412"/>
                      <a:pt x="120" y="412"/>
                      <a:pt x="122" y="412"/>
                    </a:cubicBezTo>
                    <a:cubicBezTo>
                      <a:pt x="130" y="412"/>
                      <a:pt x="136" y="408"/>
                      <a:pt x="140" y="399"/>
                    </a:cubicBezTo>
                    <a:cubicBezTo>
                      <a:pt x="145" y="389"/>
                      <a:pt x="140" y="376"/>
                      <a:pt x="130" y="372"/>
                    </a:cubicBezTo>
                    <a:cubicBezTo>
                      <a:pt x="88" y="355"/>
                      <a:pt x="88" y="355"/>
                      <a:pt x="88" y="355"/>
                    </a:cubicBezTo>
                    <a:cubicBezTo>
                      <a:pt x="109" y="308"/>
                      <a:pt x="137" y="262"/>
                      <a:pt x="171" y="220"/>
                    </a:cubicBezTo>
                    <a:cubicBezTo>
                      <a:pt x="206" y="256"/>
                      <a:pt x="206" y="256"/>
                      <a:pt x="206" y="256"/>
                    </a:cubicBezTo>
                    <a:cubicBezTo>
                      <a:pt x="211" y="260"/>
                      <a:pt x="215" y="262"/>
                      <a:pt x="221" y="262"/>
                    </a:cubicBezTo>
                    <a:cubicBezTo>
                      <a:pt x="227" y="262"/>
                      <a:pt x="231" y="260"/>
                      <a:pt x="236" y="256"/>
                    </a:cubicBezTo>
                    <a:cubicBezTo>
                      <a:pt x="244" y="247"/>
                      <a:pt x="244" y="235"/>
                      <a:pt x="236" y="227"/>
                    </a:cubicBezTo>
                    <a:cubicBezTo>
                      <a:pt x="199" y="190"/>
                      <a:pt x="199" y="190"/>
                      <a:pt x="199" y="190"/>
                    </a:cubicBezTo>
                    <a:cubicBezTo>
                      <a:pt x="237" y="150"/>
                      <a:pt x="283" y="115"/>
                      <a:pt x="335" y="90"/>
                    </a:cubicBezTo>
                    <a:cubicBezTo>
                      <a:pt x="358" y="146"/>
                      <a:pt x="358" y="146"/>
                      <a:pt x="358" y="146"/>
                    </a:cubicBezTo>
                    <a:cubicBezTo>
                      <a:pt x="360" y="155"/>
                      <a:pt x="369" y="159"/>
                      <a:pt x="377" y="159"/>
                    </a:cubicBezTo>
                    <a:cubicBezTo>
                      <a:pt x="379" y="159"/>
                      <a:pt x="381" y="159"/>
                      <a:pt x="385" y="157"/>
                    </a:cubicBezTo>
                    <a:cubicBezTo>
                      <a:pt x="390" y="155"/>
                      <a:pt x="394" y="151"/>
                      <a:pt x="396" y="145"/>
                    </a:cubicBezTo>
                    <a:cubicBezTo>
                      <a:pt x="398" y="140"/>
                      <a:pt x="397" y="135"/>
                      <a:pt x="395" y="130"/>
                    </a:cubicBezTo>
                    <a:cubicBezTo>
                      <a:pt x="372" y="73"/>
                      <a:pt x="372" y="73"/>
                      <a:pt x="372" y="73"/>
                    </a:cubicBezTo>
                    <a:cubicBezTo>
                      <a:pt x="421" y="54"/>
                      <a:pt x="474" y="43"/>
                      <a:pt x="532" y="41"/>
                    </a:cubicBezTo>
                    <a:cubicBezTo>
                      <a:pt x="532" y="179"/>
                      <a:pt x="532" y="179"/>
                      <a:pt x="532" y="179"/>
                    </a:cubicBezTo>
                    <a:cubicBezTo>
                      <a:pt x="532" y="192"/>
                      <a:pt x="541" y="200"/>
                      <a:pt x="553" y="200"/>
                    </a:cubicBezTo>
                    <a:cubicBezTo>
                      <a:pt x="565" y="200"/>
                      <a:pt x="574" y="192"/>
                      <a:pt x="574" y="179"/>
                    </a:cubicBezTo>
                    <a:cubicBezTo>
                      <a:pt x="574" y="41"/>
                      <a:pt x="574" y="41"/>
                      <a:pt x="574" y="41"/>
                    </a:cubicBezTo>
                    <a:cubicBezTo>
                      <a:pt x="635" y="44"/>
                      <a:pt x="690" y="57"/>
                      <a:pt x="740" y="78"/>
                    </a:cubicBezTo>
                    <a:cubicBezTo>
                      <a:pt x="716" y="133"/>
                      <a:pt x="716" y="133"/>
                      <a:pt x="716" y="133"/>
                    </a:cubicBezTo>
                    <a:cubicBezTo>
                      <a:pt x="712" y="144"/>
                      <a:pt x="716" y="156"/>
                      <a:pt x="726" y="160"/>
                    </a:cubicBezTo>
                    <a:cubicBezTo>
                      <a:pt x="729" y="162"/>
                      <a:pt x="733" y="162"/>
                      <a:pt x="735" y="162"/>
                    </a:cubicBezTo>
                    <a:cubicBezTo>
                      <a:pt x="744" y="162"/>
                      <a:pt x="752" y="156"/>
                      <a:pt x="754" y="150"/>
                    </a:cubicBezTo>
                    <a:cubicBezTo>
                      <a:pt x="777" y="95"/>
                      <a:pt x="777" y="95"/>
                      <a:pt x="777" y="95"/>
                    </a:cubicBezTo>
                    <a:cubicBezTo>
                      <a:pt x="826" y="121"/>
                      <a:pt x="869" y="154"/>
                      <a:pt x="905" y="192"/>
                    </a:cubicBezTo>
                    <a:cubicBezTo>
                      <a:pt x="870" y="227"/>
                      <a:pt x="870" y="227"/>
                      <a:pt x="870" y="227"/>
                    </a:cubicBezTo>
                    <a:cubicBezTo>
                      <a:pt x="862" y="235"/>
                      <a:pt x="862" y="247"/>
                      <a:pt x="870" y="256"/>
                    </a:cubicBezTo>
                    <a:cubicBezTo>
                      <a:pt x="875" y="260"/>
                      <a:pt x="879" y="262"/>
                      <a:pt x="885" y="262"/>
                    </a:cubicBezTo>
                    <a:cubicBezTo>
                      <a:pt x="889" y="262"/>
                      <a:pt x="895" y="260"/>
                      <a:pt x="900" y="256"/>
                    </a:cubicBezTo>
                    <a:cubicBezTo>
                      <a:pt x="933" y="222"/>
                      <a:pt x="933" y="222"/>
                      <a:pt x="933" y="222"/>
                    </a:cubicBezTo>
                    <a:cubicBezTo>
                      <a:pt x="969" y="266"/>
                      <a:pt x="998" y="313"/>
                      <a:pt x="1019" y="362"/>
                    </a:cubicBezTo>
                    <a:cubicBezTo>
                      <a:pt x="980" y="378"/>
                      <a:pt x="980" y="378"/>
                      <a:pt x="980" y="378"/>
                    </a:cubicBezTo>
                    <a:cubicBezTo>
                      <a:pt x="970" y="382"/>
                      <a:pt x="965" y="394"/>
                      <a:pt x="969" y="405"/>
                    </a:cubicBezTo>
                    <a:cubicBezTo>
                      <a:pt x="972" y="414"/>
                      <a:pt x="980" y="418"/>
                      <a:pt x="988" y="418"/>
                    </a:cubicBezTo>
                    <a:cubicBezTo>
                      <a:pt x="989" y="418"/>
                      <a:pt x="990" y="417"/>
                      <a:pt x="991" y="417"/>
                    </a:cubicBezTo>
                    <a:cubicBezTo>
                      <a:pt x="993" y="416"/>
                      <a:pt x="994" y="416"/>
                      <a:pt x="996" y="416"/>
                    </a:cubicBezTo>
                    <a:cubicBezTo>
                      <a:pt x="1036" y="403"/>
                      <a:pt x="1036" y="403"/>
                      <a:pt x="1036" y="403"/>
                    </a:cubicBezTo>
                    <a:cubicBezTo>
                      <a:pt x="1054" y="454"/>
                      <a:pt x="1064" y="505"/>
                      <a:pt x="1066" y="552"/>
                    </a:cubicBezTo>
                    <a:cubicBezTo>
                      <a:pt x="947" y="552"/>
                      <a:pt x="947" y="552"/>
                      <a:pt x="947" y="552"/>
                    </a:cubicBezTo>
                    <a:cubicBezTo>
                      <a:pt x="935" y="552"/>
                      <a:pt x="926" y="561"/>
                      <a:pt x="926" y="573"/>
                    </a:cubicBezTo>
                    <a:cubicBezTo>
                      <a:pt x="926" y="586"/>
                      <a:pt x="935" y="594"/>
                      <a:pt x="947" y="594"/>
                    </a:cubicBezTo>
                    <a:cubicBezTo>
                      <a:pt x="1066" y="594"/>
                      <a:pt x="1066" y="594"/>
                      <a:pt x="1066" y="594"/>
                    </a:cubicBezTo>
                    <a:cubicBezTo>
                      <a:pt x="1063" y="656"/>
                      <a:pt x="1051" y="709"/>
                      <a:pt x="1036" y="752"/>
                    </a:cubicBezTo>
                    <a:cubicBezTo>
                      <a:pt x="993" y="736"/>
                      <a:pt x="993" y="736"/>
                      <a:pt x="993" y="736"/>
                    </a:cubicBezTo>
                    <a:cubicBezTo>
                      <a:pt x="982" y="732"/>
                      <a:pt x="970" y="737"/>
                      <a:pt x="966" y="747"/>
                    </a:cubicBezTo>
                    <a:cubicBezTo>
                      <a:pt x="964" y="752"/>
                      <a:pt x="964" y="758"/>
                      <a:pt x="965" y="763"/>
                    </a:cubicBezTo>
                    <a:cubicBezTo>
                      <a:pt x="967" y="768"/>
                      <a:pt x="971" y="772"/>
                      <a:pt x="976" y="774"/>
                    </a:cubicBezTo>
                    <a:cubicBezTo>
                      <a:pt x="1021" y="790"/>
                      <a:pt x="1021" y="790"/>
                      <a:pt x="1021" y="790"/>
                    </a:cubicBezTo>
                    <a:cubicBezTo>
                      <a:pt x="989" y="860"/>
                      <a:pt x="952" y="897"/>
                      <a:pt x="952" y="897"/>
                    </a:cubicBezTo>
                    <a:cubicBezTo>
                      <a:pt x="944" y="905"/>
                      <a:pt x="943" y="918"/>
                      <a:pt x="951" y="925"/>
                    </a:cubicBezTo>
                    <a:cubicBezTo>
                      <a:pt x="955" y="930"/>
                      <a:pt x="960" y="932"/>
                      <a:pt x="966" y="932"/>
                    </a:cubicBezTo>
                    <a:cubicBezTo>
                      <a:pt x="971" y="932"/>
                      <a:pt x="976" y="930"/>
                      <a:pt x="979" y="926"/>
                    </a:cubicBezTo>
                    <a:cubicBezTo>
                      <a:pt x="985" y="921"/>
                      <a:pt x="1106" y="802"/>
                      <a:pt x="1106" y="566"/>
                    </a:cubicBezTo>
                    <a:cubicBezTo>
                      <a:pt x="1106" y="505"/>
                      <a:pt x="1093" y="440"/>
                      <a:pt x="1070" y="3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4" name="Rectangle 3">
            <a:extLst>
              <a:ext uri="{FF2B5EF4-FFF2-40B4-BE49-F238E27FC236}">
                <a16:creationId xmlns:a16="http://schemas.microsoft.com/office/drawing/2014/main" id="{501F163C-2D59-42B0-B2A3-47A20A5D6539}"/>
              </a:ext>
            </a:extLst>
          </p:cNvPr>
          <p:cNvSpPr/>
          <p:nvPr/>
        </p:nvSpPr>
        <p:spPr>
          <a:xfrm>
            <a:off x="6830643" y="1950710"/>
            <a:ext cx="4429886" cy="246221"/>
          </a:xfrm>
          <a:prstGeom prst="rect">
            <a:avLst/>
          </a:prstGeom>
        </p:spPr>
        <p:txBody>
          <a:bodyPr wrap="square" lIns="0" tIns="0" rIns="0" bIns="0">
            <a:noAutofit/>
          </a:bodyPr>
          <a:lstStyle/>
          <a:p>
            <a:endParaRPr lang="en-US" sz="1200"/>
          </a:p>
        </p:txBody>
      </p:sp>
      <p:sp>
        <p:nvSpPr>
          <p:cNvPr id="48" name="Inhaltsplatzhalter 4">
            <a:extLst>
              <a:ext uri="{FF2B5EF4-FFF2-40B4-BE49-F238E27FC236}">
                <a16:creationId xmlns:a16="http://schemas.microsoft.com/office/drawing/2014/main" id="{99F499DF-28A2-46DD-A02F-CDF93E9A62BB}"/>
              </a:ext>
            </a:extLst>
          </p:cNvPr>
          <p:cNvSpPr txBox="1">
            <a:spLocks/>
          </p:cNvSpPr>
          <p:nvPr/>
        </p:nvSpPr>
        <p:spPr>
          <a:xfrm>
            <a:off x="1820686" y="2821924"/>
            <a:ext cx="7213984" cy="323678"/>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accent6"/>
                </a:solidFill>
                <a:latin typeface="+mj-lt"/>
              </a:rPr>
              <a:t>Generate Personalized Loan Offers for Customers (Great User Experience)</a:t>
            </a:r>
            <a:endParaRPr lang="en-US" sz="1400" dirty="0">
              <a:solidFill>
                <a:schemeClr val="accent6"/>
              </a:solidFill>
              <a:latin typeface="+mj-lt"/>
            </a:endParaRPr>
          </a:p>
        </p:txBody>
      </p:sp>
      <p:sp>
        <p:nvSpPr>
          <p:cNvPr id="49" name="Rectangle 48">
            <a:extLst>
              <a:ext uri="{FF2B5EF4-FFF2-40B4-BE49-F238E27FC236}">
                <a16:creationId xmlns:a16="http://schemas.microsoft.com/office/drawing/2014/main" id="{766039BE-C674-409F-AF6E-C0C265938F6B}"/>
              </a:ext>
            </a:extLst>
          </p:cNvPr>
          <p:cNvSpPr/>
          <p:nvPr/>
        </p:nvSpPr>
        <p:spPr>
          <a:xfrm>
            <a:off x="1820685" y="3149523"/>
            <a:ext cx="6764597" cy="1329293"/>
          </a:xfrm>
          <a:prstGeom prst="rect">
            <a:avLst/>
          </a:prstGeom>
        </p:spPr>
        <p:txBody>
          <a:bodyPr wrap="square" lIns="0" tIns="0" rIns="0" bIns="0" anchor="t">
            <a:noAutofit/>
          </a:bodyPr>
          <a:lstStyle/>
          <a:p>
            <a:pPr marL="171450" indent="-171450">
              <a:lnSpc>
                <a:spcPct val="150000"/>
              </a:lnSpc>
              <a:buFont typeface="Arial" panose="020B0604020202020204" pitchFamily="34" charset="0"/>
              <a:buChar char="•"/>
            </a:pPr>
            <a:r>
              <a:rPr lang="en-US" sz="1200" dirty="0"/>
              <a:t>Enables lending firms to generate loan offers based on customer’s current financial position</a:t>
            </a:r>
          </a:p>
          <a:p>
            <a:pPr marL="171450" indent="-171450">
              <a:lnSpc>
                <a:spcPct val="150000"/>
              </a:lnSpc>
              <a:buFont typeface="Arial" panose="020B0604020202020204" pitchFamily="34" charset="0"/>
              <a:buChar char="•"/>
            </a:pPr>
            <a:r>
              <a:rPr lang="en-US" sz="1200" dirty="0"/>
              <a:t>Enables lending firms to tailor loan schedule based on customer preference </a:t>
            </a:r>
          </a:p>
          <a:p>
            <a:pPr marL="171450" indent="-171450">
              <a:lnSpc>
                <a:spcPct val="150000"/>
              </a:lnSpc>
              <a:buFont typeface="Arial" panose="020B0604020202020204" pitchFamily="34" charset="0"/>
              <a:buChar char="•"/>
            </a:pPr>
            <a:r>
              <a:rPr lang="en-US" sz="1200" dirty="0"/>
              <a:t>Enables the aggregator fintech to create unparalleled experience for customer with entire process being automated and executed in minutes</a:t>
            </a:r>
          </a:p>
        </p:txBody>
      </p:sp>
      <p:sp>
        <p:nvSpPr>
          <p:cNvPr id="50" name="Inhaltsplatzhalter 4">
            <a:extLst>
              <a:ext uri="{FF2B5EF4-FFF2-40B4-BE49-F238E27FC236}">
                <a16:creationId xmlns:a16="http://schemas.microsoft.com/office/drawing/2014/main" id="{FB48CC07-FE6C-4917-88A6-39586C525E33}"/>
              </a:ext>
            </a:extLst>
          </p:cNvPr>
          <p:cNvSpPr txBox="1">
            <a:spLocks/>
          </p:cNvSpPr>
          <p:nvPr/>
        </p:nvSpPr>
        <p:spPr>
          <a:xfrm>
            <a:off x="1820686" y="4498240"/>
            <a:ext cx="6420820" cy="311748"/>
          </a:xfrm>
          <a:prstGeom prst="rect">
            <a:avLst/>
          </a:prstGeom>
        </p:spPr>
        <p:txBody>
          <a:bodyPr wrap="square" lIns="0" tIns="0" rIns="0" bIns="0" anchor="ctr">
            <a:no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sz="1400" b="1" dirty="0">
                <a:solidFill>
                  <a:schemeClr val="tx2"/>
                </a:solidFill>
                <a:latin typeface="+mj-lt"/>
              </a:rPr>
              <a:t>Accurately Assess and Monitor Customer Risk  </a:t>
            </a:r>
            <a:endParaRPr lang="en-US" sz="1400" dirty="0">
              <a:solidFill>
                <a:schemeClr val="tx2"/>
              </a:solidFill>
              <a:latin typeface="+mj-lt"/>
            </a:endParaRPr>
          </a:p>
        </p:txBody>
      </p:sp>
      <p:sp>
        <p:nvSpPr>
          <p:cNvPr id="51" name="Rectangle 50">
            <a:extLst>
              <a:ext uri="{FF2B5EF4-FFF2-40B4-BE49-F238E27FC236}">
                <a16:creationId xmlns:a16="http://schemas.microsoft.com/office/drawing/2014/main" id="{FFD4826E-4A2E-4F92-8970-50309C47C8B6}"/>
              </a:ext>
            </a:extLst>
          </p:cNvPr>
          <p:cNvSpPr/>
          <p:nvPr/>
        </p:nvSpPr>
        <p:spPr>
          <a:xfrm>
            <a:off x="1862568" y="1885079"/>
            <a:ext cx="6722714" cy="672746"/>
          </a:xfrm>
          <a:prstGeom prst="rect">
            <a:avLst/>
          </a:prstGeom>
        </p:spPr>
        <p:txBody>
          <a:bodyPr wrap="square" lIns="0" tIns="0" rIns="0" bIns="0" anchor="t">
            <a:noAutofit/>
          </a:bodyPr>
          <a:lstStyle/>
          <a:p>
            <a:pPr marL="171450" indent="-171450">
              <a:lnSpc>
                <a:spcPct val="150000"/>
              </a:lnSpc>
              <a:buFont typeface="Arial" panose="020B0604020202020204" pitchFamily="34" charset="0"/>
              <a:buChar char="•"/>
            </a:pPr>
            <a:r>
              <a:rPr lang="en-US" sz="1200" dirty="0"/>
              <a:t>Enables customers to select best suited offer and instantly create a loan account</a:t>
            </a:r>
          </a:p>
          <a:p>
            <a:pPr marL="171450" indent="-171450">
              <a:lnSpc>
                <a:spcPct val="150000"/>
              </a:lnSpc>
              <a:buFont typeface="Arial" panose="020B0604020202020204" pitchFamily="34" charset="0"/>
              <a:buChar char="•"/>
            </a:pPr>
            <a:r>
              <a:rPr lang="en-US" sz="1200" dirty="0">
                <a:cs typeface="Arial"/>
              </a:rPr>
              <a:t>Enables lending firm to disburse loan amount to customers in near real time basis </a:t>
            </a:r>
          </a:p>
        </p:txBody>
      </p:sp>
      <p:sp>
        <p:nvSpPr>
          <p:cNvPr id="9" name="Title 8">
            <a:extLst>
              <a:ext uri="{FF2B5EF4-FFF2-40B4-BE49-F238E27FC236}">
                <a16:creationId xmlns:a16="http://schemas.microsoft.com/office/drawing/2014/main" id="{93B8BCF1-47E4-4520-9D11-0836508E42C2}"/>
              </a:ext>
            </a:extLst>
          </p:cNvPr>
          <p:cNvSpPr>
            <a:spLocks noGrp="1"/>
          </p:cNvSpPr>
          <p:nvPr>
            <p:ph type="title"/>
          </p:nvPr>
        </p:nvSpPr>
        <p:spPr/>
        <p:txBody>
          <a:bodyPr/>
          <a:lstStyle/>
          <a:p>
            <a:r>
              <a:rPr lang="en-GB"/>
              <a:t>Fin Smart-Lend</a:t>
            </a:r>
          </a:p>
        </p:txBody>
      </p:sp>
      <p:sp>
        <p:nvSpPr>
          <p:cNvPr id="11" name="Text Placeholder 10">
            <a:extLst>
              <a:ext uri="{FF2B5EF4-FFF2-40B4-BE49-F238E27FC236}">
                <a16:creationId xmlns:a16="http://schemas.microsoft.com/office/drawing/2014/main" id="{7B8274EC-410B-4AEB-B3DF-32550710E7E3}"/>
              </a:ext>
            </a:extLst>
          </p:cNvPr>
          <p:cNvSpPr>
            <a:spLocks noGrp="1"/>
          </p:cNvSpPr>
          <p:nvPr>
            <p:ph type="body" sz="quarter" idx="13"/>
          </p:nvPr>
        </p:nvSpPr>
        <p:spPr>
          <a:xfrm>
            <a:off x="623887" y="982108"/>
            <a:ext cx="10499839" cy="486723"/>
          </a:xfrm>
        </p:spPr>
        <p:txBody>
          <a:bodyPr/>
          <a:lstStyle/>
          <a:p>
            <a:r>
              <a:rPr lang="en-GB" sz="1800" dirty="0"/>
              <a:t>Key Benefits accrued through the value chain</a:t>
            </a:r>
          </a:p>
        </p:txBody>
      </p:sp>
      <p:sp>
        <p:nvSpPr>
          <p:cNvPr id="74" name="Rectangle 73">
            <a:extLst>
              <a:ext uri="{FF2B5EF4-FFF2-40B4-BE49-F238E27FC236}">
                <a16:creationId xmlns:a16="http://schemas.microsoft.com/office/drawing/2014/main" id="{058F0C19-C52B-46EA-9EDE-E0462A0EB5F5}"/>
              </a:ext>
            </a:extLst>
          </p:cNvPr>
          <p:cNvSpPr/>
          <p:nvPr/>
        </p:nvSpPr>
        <p:spPr>
          <a:xfrm>
            <a:off x="1862568" y="4809988"/>
            <a:ext cx="6764597" cy="1637327"/>
          </a:xfrm>
          <a:prstGeom prst="rect">
            <a:avLst/>
          </a:prstGeom>
        </p:spPr>
        <p:txBody>
          <a:bodyPr wrap="square" lIns="0" tIns="0" rIns="0" bIns="0">
            <a:noAutofit/>
          </a:bodyPr>
          <a:lstStyle/>
          <a:p>
            <a:pPr marL="171450" indent="-171450">
              <a:lnSpc>
                <a:spcPct val="150000"/>
              </a:lnSpc>
              <a:buFont typeface="Arial" panose="020B0604020202020204" pitchFamily="34" charset="0"/>
              <a:buChar char="•"/>
            </a:pPr>
            <a:r>
              <a:rPr lang="en-US" sz="1200" dirty="0"/>
              <a:t>Enables lending firm to evaluate customer risk at the time of loan origination using conventional and alternative data points </a:t>
            </a:r>
          </a:p>
          <a:p>
            <a:pPr marL="171450" indent="-171450">
              <a:lnSpc>
                <a:spcPct val="150000"/>
              </a:lnSpc>
              <a:buFont typeface="Arial" panose="020B0604020202020204" pitchFamily="34" charset="0"/>
              <a:buChar char="•"/>
            </a:pPr>
            <a:r>
              <a:rPr lang="en-US" sz="1200" dirty="0"/>
              <a:t>Enables lending firm to build a holistic picture of customer’s financial health by accessing information through AISP providers (PSD2) </a:t>
            </a:r>
          </a:p>
          <a:p>
            <a:pPr marL="171450" indent="-171450">
              <a:lnSpc>
                <a:spcPct val="150000"/>
              </a:lnSpc>
              <a:buFont typeface="Arial" panose="020B0604020202020204" pitchFamily="34" charset="0"/>
              <a:buChar char="•"/>
            </a:pPr>
            <a:r>
              <a:rPr lang="en-US" sz="1200" dirty="0"/>
              <a:t>Enables lending firm to continuously monitor customer risk by accessing his financial information through AISP (PSD2)</a:t>
            </a:r>
          </a:p>
        </p:txBody>
      </p:sp>
      <p:grpSp>
        <p:nvGrpSpPr>
          <p:cNvPr id="3" name="Group 2">
            <a:extLst>
              <a:ext uri="{FF2B5EF4-FFF2-40B4-BE49-F238E27FC236}">
                <a16:creationId xmlns:a16="http://schemas.microsoft.com/office/drawing/2014/main" id="{232F32BB-1CF3-4636-961C-DE128ADB164E}"/>
              </a:ext>
            </a:extLst>
          </p:cNvPr>
          <p:cNvGrpSpPr/>
          <p:nvPr/>
        </p:nvGrpSpPr>
        <p:grpSpPr>
          <a:xfrm>
            <a:off x="623887" y="1718966"/>
            <a:ext cx="944104" cy="944104"/>
            <a:chOff x="5621401" y="1534819"/>
            <a:chExt cx="944104" cy="944104"/>
          </a:xfrm>
        </p:grpSpPr>
        <p:sp>
          <p:nvSpPr>
            <p:cNvPr id="33" name="Oval 32"/>
            <p:cNvSpPr/>
            <p:nvPr/>
          </p:nvSpPr>
          <p:spPr>
            <a:xfrm>
              <a:off x="5621401" y="1534819"/>
              <a:ext cx="944104" cy="944104"/>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lstStyle/>
            <a:p>
              <a:pPr algn="ctr"/>
              <a:endParaRPr lang="en-US" sz="1867" b="1">
                <a:latin typeface="+mj-lt"/>
              </a:endParaRPr>
            </a:p>
          </p:txBody>
        </p:sp>
        <p:sp>
          <p:nvSpPr>
            <p:cNvPr id="75" name="Graphic 84">
              <a:extLst>
                <a:ext uri="{FF2B5EF4-FFF2-40B4-BE49-F238E27FC236}">
                  <a16:creationId xmlns:a16="http://schemas.microsoft.com/office/drawing/2014/main" id="{A4F9C39D-3497-4DEA-8822-655E7ADD3478}"/>
                </a:ext>
              </a:extLst>
            </p:cNvPr>
            <p:cNvSpPr>
              <a:spLocks noChangeAspect="1"/>
            </p:cNvSpPr>
            <p:nvPr/>
          </p:nvSpPr>
          <p:spPr>
            <a:xfrm>
              <a:off x="5874096" y="1719206"/>
              <a:ext cx="432962" cy="538556"/>
            </a:xfrm>
            <a:custGeom>
              <a:avLst/>
              <a:gdLst>
                <a:gd name="connsiteX0" fmla="*/ 106109 w 216067"/>
                <a:gd name="connsiteY0" fmla="*/ 228600 h 266700"/>
                <a:gd name="connsiteX1" fmla="*/ 113062 w 216067"/>
                <a:gd name="connsiteY1" fmla="*/ 235553 h 266700"/>
                <a:gd name="connsiteX2" fmla="*/ 106109 w 216067"/>
                <a:gd name="connsiteY2" fmla="*/ 242506 h 266700"/>
                <a:gd name="connsiteX3" fmla="*/ 99155 w 216067"/>
                <a:gd name="connsiteY3" fmla="*/ 235553 h 266700"/>
                <a:gd name="connsiteX4" fmla="*/ 106109 w 216067"/>
                <a:gd name="connsiteY4" fmla="*/ 228600 h 266700"/>
                <a:gd name="connsiteX5" fmla="*/ 212217 w 216067"/>
                <a:gd name="connsiteY5" fmla="*/ 250031 h 266700"/>
                <a:gd name="connsiteX6" fmla="*/ 195072 w 216067"/>
                <a:gd name="connsiteY6" fmla="*/ 259842 h 266700"/>
                <a:gd name="connsiteX7" fmla="*/ 163068 w 216067"/>
                <a:gd name="connsiteY7" fmla="*/ 266700 h 266700"/>
                <a:gd name="connsiteX8" fmla="*/ 162306 w 216067"/>
                <a:gd name="connsiteY8" fmla="*/ 266700 h 266700"/>
                <a:gd name="connsiteX9" fmla="*/ 154305 w 216067"/>
                <a:gd name="connsiteY9" fmla="*/ 262509 h 266700"/>
                <a:gd name="connsiteX10" fmla="*/ 153543 w 216067"/>
                <a:gd name="connsiteY10" fmla="*/ 261461 h 266700"/>
                <a:gd name="connsiteX11" fmla="*/ 134493 w 216067"/>
                <a:gd name="connsiteY11" fmla="*/ 239078 h 266700"/>
                <a:gd name="connsiteX12" fmla="*/ 119253 w 216067"/>
                <a:gd name="connsiteY12" fmla="*/ 227648 h 266700"/>
                <a:gd name="connsiteX13" fmla="*/ 117443 w 216067"/>
                <a:gd name="connsiteY13" fmla="*/ 226314 h 266700"/>
                <a:gd name="connsiteX14" fmla="*/ 111919 w 216067"/>
                <a:gd name="connsiteY14" fmla="*/ 221075 h 266700"/>
                <a:gd name="connsiteX15" fmla="*/ 33528 w 216067"/>
                <a:gd name="connsiteY15" fmla="*/ 220123 h 266700"/>
                <a:gd name="connsiteX16" fmla="*/ 28766 w 216067"/>
                <a:gd name="connsiteY16" fmla="*/ 215265 h 266700"/>
                <a:gd name="connsiteX17" fmla="*/ 28766 w 216067"/>
                <a:gd name="connsiteY17" fmla="*/ 31909 h 266700"/>
                <a:gd name="connsiteX18" fmla="*/ 33623 w 216067"/>
                <a:gd name="connsiteY18" fmla="*/ 27051 h 266700"/>
                <a:gd name="connsiteX19" fmla="*/ 178594 w 216067"/>
                <a:gd name="connsiteY19" fmla="*/ 27051 h 266700"/>
                <a:gd name="connsiteX20" fmla="*/ 183452 w 216067"/>
                <a:gd name="connsiteY20" fmla="*/ 31909 h 266700"/>
                <a:gd name="connsiteX21" fmla="*/ 183452 w 216067"/>
                <a:gd name="connsiteY21" fmla="*/ 179261 h 266700"/>
                <a:gd name="connsiteX22" fmla="*/ 191453 w 216067"/>
                <a:gd name="connsiteY22" fmla="*/ 178118 h 266700"/>
                <a:gd name="connsiteX23" fmla="*/ 200978 w 216067"/>
                <a:gd name="connsiteY23" fmla="*/ 185833 h 266700"/>
                <a:gd name="connsiteX24" fmla="*/ 202121 w 216067"/>
                <a:gd name="connsiteY24" fmla="*/ 188214 h 266700"/>
                <a:gd name="connsiteX25" fmla="*/ 202121 w 216067"/>
                <a:gd name="connsiteY25" fmla="*/ 12859 h 266700"/>
                <a:gd name="connsiteX26" fmla="*/ 198882 w 216067"/>
                <a:gd name="connsiteY26" fmla="*/ 9620 h 266700"/>
                <a:gd name="connsiteX27" fmla="*/ 12859 w 216067"/>
                <a:gd name="connsiteY27" fmla="*/ 9620 h 266700"/>
                <a:gd name="connsiteX28" fmla="*/ 9620 w 216067"/>
                <a:gd name="connsiteY28" fmla="*/ 12859 h 266700"/>
                <a:gd name="connsiteX29" fmla="*/ 9620 w 216067"/>
                <a:gd name="connsiteY29" fmla="*/ 246698 h 266700"/>
                <a:gd name="connsiteX30" fmla="*/ 12859 w 216067"/>
                <a:gd name="connsiteY30" fmla="*/ 249936 h 266700"/>
                <a:gd name="connsiteX31" fmla="*/ 115443 w 216067"/>
                <a:gd name="connsiteY31" fmla="*/ 249936 h 266700"/>
                <a:gd name="connsiteX32" fmla="*/ 120301 w 216067"/>
                <a:gd name="connsiteY32" fmla="*/ 254794 h 266700"/>
                <a:gd name="connsiteX33" fmla="*/ 115443 w 216067"/>
                <a:gd name="connsiteY33" fmla="*/ 259652 h 266700"/>
                <a:gd name="connsiteX34" fmla="*/ 12859 w 216067"/>
                <a:gd name="connsiteY34" fmla="*/ 259652 h 266700"/>
                <a:gd name="connsiteX35" fmla="*/ 0 w 216067"/>
                <a:gd name="connsiteY35" fmla="*/ 246698 h 266700"/>
                <a:gd name="connsiteX36" fmla="*/ 0 w 216067"/>
                <a:gd name="connsiteY36" fmla="*/ 12859 h 266700"/>
                <a:gd name="connsiteX37" fmla="*/ 12859 w 216067"/>
                <a:gd name="connsiteY37" fmla="*/ 0 h 266700"/>
                <a:gd name="connsiteX38" fmla="*/ 198692 w 216067"/>
                <a:gd name="connsiteY38" fmla="*/ 0 h 266700"/>
                <a:gd name="connsiteX39" fmla="*/ 211550 w 216067"/>
                <a:gd name="connsiteY39" fmla="*/ 12859 h 266700"/>
                <a:gd name="connsiteX40" fmla="*/ 211550 w 216067"/>
                <a:gd name="connsiteY40" fmla="*/ 213836 h 266700"/>
                <a:gd name="connsiteX41" fmla="*/ 216027 w 216067"/>
                <a:gd name="connsiteY41" fmla="*/ 240602 h 266700"/>
                <a:gd name="connsiteX42" fmla="*/ 212217 w 216067"/>
                <a:gd name="connsiteY42" fmla="*/ 250031 h 266700"/>
                <a:gd name="connsiteX43" fmla="*/ 129445 w 216067"/>
                <a:gd name="connsiteY43" fmla="*/ 202597 h 266700"/>
                <a:gd name="connsiteX44" fmla="*/ 135065 w 216067"/>
                <a:gd name="connsiteY44" fmla="*/ 205931 h 266700"/>
                <a:gd name="connsiteX45" fmla="*/ 127730 w 216067"/>
                <a:gd name="connsiteY45" fmla="*/ 187547 h 266700"/>
                <a:gd name="connsiteX46" fmla="*/ 120301 w 216067"/>
                <a:gd name="connsiteY46" fmla="*/ 168688 h 266700"/>
                <a:gd name="connsiteX47" fmla="*/ 118396 w 216067"/>
                <a:gd name="connsiteY47" fmla="*/ 160496 h 266700"/>
                <a:gd name="connsiteX48" fmla="*/ 128969 w 216067"/>
                <a:gd name="connsiteY48" fmla="*/ 148495 h 266700"/>
                <a:gd name="connsiteX49" fmla="*/ 143828 w 216067"/>
                <a:gd name="connsiteY49" fmla="*/ 156401 h 266700"/>
                <a:gd name="connsiteX50" fmla="*/ 152400 w 216067"/>
                <a:gd name="connsiteY50" fmla="*/ 176689 h 266700"/>
                <a:gd name="connsiteX51" fmla="*/ 154591 w 216067"/>
                <a:gd name="connsiteY51" fmla="*/ 182023 h 266700"/>
                <a:gd name="connsiteX52" fmla="*/ 166783 w 216067"/>
                <a:gd name="connsiteY52" fmla="*/ 182023 h 266700"/>
                <a:gd name="connsiteX53" fmla="*/ 173450 w 216067"/>
                <a:gd name="connsiteY53" fmla="*/ 179356 h 266700"/>
                <a:gd name="connsiteX54" fmla="*/ 173450 w 216067"/>
                <a:gd name="connsiteY54" fmla="*/ 36767 h 266700"/>
                <a:gd name="connsiteX55" fmla="*/ 38291 w 216067"/>
                <a:gd name="connsiteY55" fmla="*/ 36767 h 266700"/>
                <a:gd name="connsiteX56" fmla="*/ 38291 w 216067"/>
                <a:gd name="connsiteY56" fmla="*/ 210598 h 266700"/>
                <a:gd name="connsiteX57" fmla="*/ 110204 w 216067"/>
                <a:gd name="connsiteY57" fmla="*/ 211455 h 266700"/>
                <a:gd name="connsiteX58" fmla="*/ 116491 w 216067"/>
                <a:gd name="connsiteY58" fmla="*/ 202692 h 266700"/>
                <a:gd name="connsiteX59" fmla="*/ 129445 w 216067"/>
                <a:gd name="connsiteY59" fmla="*/ 202597 h 266700"/>
                <a:gd name="connsiteX60" fmla="*/ 206407 w 216067"/>
                <a:gd name="connsiteY60" fmla="*/ 241649 h 266700"/>
                <a:gd name="connsiteX61" fmla="*/ 202406 w 216067"/>
                <a:gd name="connsiteY61" fmla="*/ 217075 h 266700"/>
                <a:gd name="connsiteX62" fmla="*/ 201930 w 216067"/>
                <a:gd name="connsiteY62" fmla="*/ 215170 h 266700"/>
                <a:gd name="connsiteX63" fmla="*/ 200311 w 216067"/>
                <a:gd name="connsiteY63" fmla="*/ 209645 h 266700"/>
                <a:gd name="connsiteX64" fmla="*/ 192119 w 216067"/>
                <a:gd name="connsiteY64" fmla="*/ 189929 h 266700"/>
                <a:gd name="connsiteX65" fmla="*/ 189548 w 216067"/>
                <a:gd name="connsiteY65" fmla="*/ 187547 h 266700"/>
                <a:gd name="connsiteX66" fmla="*/ 185738 w 216067"/>
                <a:gd name="connsiteY66" fmla="*/ 189167 h 266700"/>
                <a:gd name="connsiteX67" fmla="*/ 184785 w 216067"/>
                <a:gd name="connsiteY67" fmla="*/ 190024 h 266700"/>
                <a:gd name="connsiteX68" fmla="*/ 184404 w 216067"/>
                <a:gd name="connsiteY68" fmla="*/ 190310 h 266700"/>
                <a:gd name="connsiteX69" fmla="*/ 179070 w 216067"/>
                <a:gd name="connsiteY69" fmla="*/ 190976 h 266700"/>
                <a:gd name="connsiteX70" fmla="*/ 178880 w 216067"/>
                <a:gd name="connsiteY70" fmla="*/ 190881 h 266700"/>
                <a:gd name="connsiteX71" fmla="*/ 177737 w 216067"/>
                <a:gd name="connsiteY71" fmla="*/ 190214 h 266700"/>
                <a:gd name="connsiteX72" fmla="*/ 176879 w 216067"/>
                <a:gd name="connsiteY72" fmla="*/ 189738 h 266700"/>
                <a:gd name="connsiteX73" fmla="*/ 175641 w 216067"/>
                <a:gd name="connsiteY73" fmla="*/ 189071 h 266700"/>
                <a:gd name="connsiteX74" fmla="*/ 171355 w 216067"/>
                <a:gd name="connsiteY74" fmla="*/ 190691 h 266700"/>
                <a:gd name="connsiteX75" fmla="*/ 163735 w 216067"/>
                <a:gd name="connsiteY75" fmla="*/ 191167 h 266700"/>
                <a:gd name="connsiteX76" fmla="*/ 157353 w 216067"/>
                <a:gd name="connsiteY76" fmla="*/ 192119 h 266700"/>
                <a:gd name="connsiteX77" fmla="*/ 155448 w 216067"/>
                <a:gd name="connsiteY77" fmla="*/ 193453 h 266700"/>
                <a:gd name="connsiteX78" fmla="*/ 155067 w 216067"/>
                <a:gd name="connsiteY78" fmla="*/ 193643 h 266700"/>
                <a:gd name="connsiteX79" fmla="*/ 150971 w 216067"/>
                <a:gd name="connsiteY79" fmla="*/ 194119 h 266700"/>
                <a:gd name="connsiteX80" fmla="*/ 148019 w 216067"/>
                <a:gd name="connsiteY80" fmla="*/ 191262 h 266700"/>
                <a:gd name="connsiteX81" fmla="*/ 147447 w 216067"/>
                <a:gd name="connsiteY81" fmla="*/ 189738 h 266700"/>
                <a:gd name="connsiteX82" fmla="*/ 146304 w 216067"/>
                <a:gd name="connsiteY82" fmla="*/ 186976 h 266700"/>
                <a:gd name="connsiteX83" fmla="*/ 143542 w 216067"/>
                <a:gd name="connsiteY83" fmla="*/ 180404 h 266700"/>
                <a:gd name="connsiteX84" fmla="*/ 134969 w 216067"/>
                <a:gd name="connsiteY84" fmla="*/ 160306 h 266700"/>
                <a:gd name="connsiteX85" fmla="*/ 130493 w 216067"/>
                <a:gd name="connsiteY85" fmla="*/ 158020 h 266700"/>
                <a:gd name="connsiteX86" fmla="*/ 128016 w 216067"/>
                <a:gd name="connsiteY86" fmla="*/ 160877 h 266700"/>
                <a:gd name="connsiteX87" fmla="*/ 129254 w 216067"/>
                <a:gd name="connsiteY87" fmla="*/ 165068 h 266700"/>
                <a:gd name="connsiteX88" fmla="*/ 136684 w 216067"/>
                <a:gd name="connsiteY88" fmla="*/ 183928 h 266700"/>
                <a:gd name="connsiteX89" fmla="*/ 144780 w 216067"/>
                <a:gd name="connsiteY89" fmla="*/ 204406 h 266700"/>
                <a:gd name="connsiteX90" fmla="*/ 147257 w 216067"/>
                <a:gd name="connsiteY90" fmla="*/ 211741 h 266700"/>
                <a:gd name="connsiteX91" fmla="*/ 148209 w 216067"/>
                <a:gd name="connsiteY91" fmla="*/ 214884 h 266700"/>
                <a:gd name="connsiteX92" fmla="*/ 146590 w 216067"/>
                <a:gd name="connsiteY92" fmla="*/ 220218 h 266700"/>
                <a:gd name="connsiteX93" fmla="*/ 146018 w 216067"/>
                <a:gd name="connsiteY93" fmla="*/ 220694 h 266700"/>
                <a:gd name="connsiteX94" fmla="*/ 140399 w 216067"/>
                <a:gd name="connsiteY94" fmla="*/ 220885 h 266700"/>
                <a:gd name="connsiteX95" fmla="*/ 139827 w 216067"/>
                <a:gd name="connsiteY95" fmla="*/ 220504 h 266700"/>
                <a:gd name="connsiteX96" fmla="*/ 138398 w 216067"/>
                <a:gd name="connsiteY96" fmla="*/ 219551 h 266700"/>
                <a:gd name="connsiteX97" fmla="*/ 134112 w 216067"/>
                <a:gd name="connsiteY97" fmla="*/ 216789 h 266700"/>
                <a:gd name="connsiteX98" fmla="*/ 124778 w 216067"/>
                <a:gd name="connsiteY98" fmla="*/ 210979 h 266700"/>
                <a:gd name="connsiteX99" fmla="*/ 121349 w 216067"/>
                <a:gd name="connsiteY99" fmla="*/ 210884 h 266700"/>
                <a:gd name="connsiteX100" fmla="*/ 119539 w 216067"/>
                <a:gd name="connsiteY100" fmla="*/ 214313 h 266700"/>
                <a:gd name="connsiteX101" fmla="*/ 122873 w 216067"/>
                <a:gd name="connsiteY101" fmla="*/ 218313 h 266700"/>
                <a:gd name="connsiteX102" fmla="*/ 124682 w 216067"/>
                <a:gd name="connsiteY102" fmla="*/ 219647 h 266700"/>
                <a:gd name="connsiteX103" fmla="*/ 140589 w 216067"/>
                <a:gd name="connsiteY103" fmla="*/ 231648 h 266700"/>
                <a:gd name="connsiteX104" fmla="*/ 161258 w 216067"/>
                <a:gd name="connsiteY104" fmla="*/ 255651 h 266700"/>
                <a:gd name="connsiteX105" fmla="*/ 162020 w 216067"/>
                <a:gd name="connsiteY105" fmla="*/ 256699 h 266700"/>
                <a:gd name="connsiteX106" fmla="*/ 162211 w 216067"/>
                <a:gd name="connsiteY106" fmla="*/ 256889 h 266700"/>
                <a:gd name="connsiteX107" fmla="*/ 162401 w 216067"/>
                <a:gd name="connsiteY107" fmla="*/ 256889 h 266700"/>
                <a:gd name="connsiteX108" fmla="*/ 191453 w 216067"/>
                <a:gd name="connsiteY108" fmla="*/ 250698 h 266700"/>
                <a:gd name="connsiteX109" fmla="*/ 205835 w 216067"/>
                <a:gd name="connsiteY109" fmla="*/ 242602 h 266700"/>
                <a:gd name="connsiteX110" fmla="*/ 206407 w 216067"/>
                <a:gd name="connsiteY110" fmla="*/ 241649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216067" h="266700">
                  <a:moveTo>
                    <a:pt x="106109" y="228600"/>
                  </a:moveTo>
                  <a:cubicBezTo>
                    <a:pt x="109919" y="228600"/>
                    <a:pt x="113062" y="231648"/>
                    <a:pt x="113062" y="235553"/>
                  </a:cubicBezTo>
                  <a:cubicBezTo>
                    <a:pt x="113062" y="239363"/>
                    <a:pt x="110014" y="242506"/>
                    <a:pt x="106109" y="242506"/>
                  </a:cubicBezTo>
                  <a:cubicBezTo>
                    <a:pt x="102203" y="242506"/>
                    <a:pt x="99155" y="239459"/>
                    <a:pt x="99155" y="235553"/>
                  </a:cubicBezTo>
                  <a:cubicBezTo>
                    <a:pt x="99155" y="231743"/>
                    <a:pt x="102299" y="228600"/>
                    <a:pt x="106109" y="228600"/>
                  </a:cubicBezTo>
                  <a:close/>
                  <a:moveTo>
                    <a:pt x="212217" y="250031"/>
                  </a:moveTo>
                  <a:cubicBezTo>
                    <a:pt x="206978" y="254794"/>
                    <a:pt x="200882" y="257461"/>
                    <a:pt x="195072" y="259842"/>
                  </a:cubicBezTo>
                  <a:cubicBezTo>
                    <a:pt x="185738" y="263652"/>
                    <a:pt x="175260" y="265938"/>
                    <a:pt x="163068" y="266700"/>
                  </a:cubicBezTo>
                  <a:cubicBezTo>
                    <a:pt x="162782" y="266700"/>
                    <a:pt x="162592" y="266700"/>
                    <a:pt x="162306" y="266700"/>
                  </a:cubicBezTo>
                  <a:cubicBezTo>
                    <a:pt x="159068" y="266700"/>
                    <a:pt x="156305" y="265271"/>
                    <a:pt x="154305" y="262509"/>
                  </a:cubicBezTo>
                  <a:lnTo>
                    <a:pt x="153543" y="261461"/>
                  </a:lnTo>
                  <a:cubicBezTo>
                    <a:pt x="147542" y="253175"/>
                    <a:pt x="141827" y="245364"/>
                    <a:pt x="134493" y="239078"/>
                  </a:cubicBezTo>
                  <a:cubicBezTo>
                    <a:pt x="129731" y="234982"/>
                    <a:pt x="124397" y="231267"/>
                    <a:pt x="119253" y="227648"/>
                  </a:cubicBezTo>
                  <a:lnTo>
                    <a:pt x="117443" y="226314"/>
                  </a:lnTo>
                  <a:cubicBezTo>
                    <a:pt x="115729" y="225076"/>
                    <a:pt x="113538" y="223552"/>
                    <a:pt x="111919" y="221075"/>
                  </a:cubicBezTo>
                  <a:lnTo>
                    <a:pt x="33528" y="220123"/>
                  </a:lnTo>
                  <a:cubicBezTo>
                    <a:pt x="30861" y="220123"/>
                    <a:pt x="28766" y="217932"/>
                    <a:pt x="28766" y="215265"/>
                  </a:cubicBezTo>
                  <a:lnTo>
                    <a:pt x="28766" y="31909"/>
                  </a:lnTo>
                  <a:cubicBezTo>
                    <a:pt x="28766" y="29242"/>
                    <a:pt x="30956" y="27051"/>
                    <a:pt x="33623" y="27051"/>
                  </a:cubicBezTo>
                  <a:lnTo>
                    <a:pt x="178594" y="27051"/>
                  </a:lnTo>
                  <a:cubicBezTo>
                    <a:pt x="181261" y="27051"/>
                    <a:pt x="183452" y="29242"/>
                    <a:pt x="183452" y="31909"/>
                  </a:cubicBezTo>
                  <a:lnTo>
                    <a:pt x="183452" y="179261"/>
                  </a:lnTo>
                  <a:cubicBezTo>
                    <a:pt x="186023" y="178022"/>
                    <a:pt x="188786" y="177546"/>
                    <a:pt x="191453" y="178118"/>
                  </a:cubicBezTo>
                  <a:cubicBezTo>
                    <a:pt x="195548" y="178880"/>
                    <a:pt x="198882" y="181642"/>
                    <a:pt x="200978" y="185833"/>
                  </a:cubicBezTo>
                  <a:cubicBezTo>
                    <a:pt x="201359" y="186595"/>
                    <a:pt x="201740" y="187357"/>
                    <a:pt x="202121" y="188214"/>
                  </a:cubicBezTo>
                  <a:lnTo>
                    <a:pt x="202121" y="12859"/>
                  </a:lnTo>
                  <a:cubicBezTo>
                    <a:pt x="202121" y="11049"/>
                    <a:pt x="200692" y="9620"/>
                    <a:pt x="198882" y="9620"/>
                  </a:cubicBezTo>
                  <a:lnTo>
                    <a:pt x="12859" y="9620"/>
                  </a:lnTo>
                  <a:cubicBezTo>
                    <a:pt x="11049" y="9620"/>
                    <a:pt x="9620" y="11049"/>
                    <a:pt x="9620" y="12859"/>
                  </a:cubicBezTo>
                  <a:lnTo>
                    <a:pt x="9620" y="246698"/>
                  </a:lnTo>
                  <a:cubicBezTo>
                    <a:pt x="9620" y="248507"/>
                    <a:pt x="11049" y="249936"/>
                    <a:pt x="12859" y="249936"/>
                  </a:cubicBezTo>
                  <a:lnTo>
                    <a:pt x="115443" y="249936"/>
                  </a:lnTo>
                  <a:cubicBezTo>
                    <a:pt x="118110" y="249936"/>
                    <a:pt x="120301" y="252127"/>
                    <a:pt x="120301" y="254794"/>
                  </a:cubicBezTo>
                  <a:cubicBezTo>
                    <a:pt x="120301" y="257461"/>
                    <a:pt x="118110" y="259652"/>
                    <a:pt x="115443" y="259652"/>
                  </a:cubicBezTo>
                  <a:lnTo>
                    <a:pt x="12859" y="259652"/>
                  </a:lnTo>
                  <a:cubicBezTo>
                    <a:pt x="5715" y="259461"/>
                    <a:pt x="0" y="253746"/>
                    <a:pt x="0" y="246698"/>
                  </a:cubicBezTo>
                  <a:lnTo>
                    <a:pt x="0" y="12859"/>
                  </a:lnTo>
                  <a:cubicBezTo>
                    <a:pt x="0" y="5715"/>
                    <a:pt x="5715" y="0"/>
                    <a:pt x="12859" y="0"/>
                  </a:cubicBezTo>
                  <a:lnTo>
                    <a:pt x="198692" y="0"/>
                  </a:lnTo>
                  <a:cubicBezTo>
                    <a:pt x="205740" y="0"/>
                    <a:pt x="211550" y="5715"/>
                    <a:pt x="211550" y="12859"/>
                  </a:cubicBezTo>
                  <a:lnTo>
                    <a:pt x="211550" y="213836"/>
                  </a:lnTo>
                  <a:cubicBezTo>
                    <a:pt x="213551" y="221552"/>
                    <a:pt x="214979" y="230029"/>
                    <a:pt x="216027" y="240602"/>
                  </a:cubicBezTo>
                  <a:cubicBezTo>
                    <a:pt x="216313" y="244316"/>
                    <a:pt x="215075" y="247364"/>
                    <a:pt x="212217" y="250031"/>
                  </a:cubicBezTo>
                  <a:close/>
                  <a:moveTo>
                    <a:pt x="129445" y="202597"/>
                  </a:moveTo>
                  <a:cubicBezTo>
                    <a:pt x="131350" y="203644"/>
                    <a:pt x="133255" y="204788"/>
                    <a:pt x="135065" y="205931"/>
                  </a:cubicBezTo>
                  <a:cubicBezTo>
                    <a:pt x="132683" y="199739"/>
                    <a:pt x="130207" y="193548"/>
                    <a:pt x="127730" y="187547"/>
                  </a:cubicBezTo>
                  <a:cubicBezTo>
                    <a:pt x="125254" y="181261"/>
                    <a:pt x="122682" y="174974"/>
                    <a:pt x="120301" y="168688"/>
                  </a:cubicBezTo>
                  <a:cubicBezTo>
                    <a:pt x="119348" y="166402"/>
                    <a:pt x="118301" y="163544"/>
                    <a:pt x="118396" y="160496"/>
                  </a:cubicBezTo>
                  <a:cubicBezTo>
                    <a:pt x="118682" y="154591"/>
                    <a:pt x="123158" y="149447"/>
                    <a:pt x="128969" y="148495"/>
                  </a:cubicBezTo>
                  <a:cubicBezTo>
                    <a:pt x="135636" y="147447"/>
                    <a:pt x="141256" y="150400"/>
                    <a:pt x="143828" y="156401"/>
                  </a:cubicBezTo>
                  <a:cubicBezTo>
                    <a:pt x="146780" y="163163"/>
                    <a:pt x="149638" y="170021"/>
                    <a:pt x="152400" y="176689"/>
                  </a:cubicBezTo>
                  <a:lnTo>
                    <a:pt x="154591" y="182023"/>
                  </a:lnTo>
                  <a:cubicBezTo>
                    <a:pt x="158401" y="179832"/>
                    <a:pt x="162306" y="179927"/>
                    <a:pt x="166783" y="182023"/>
                  </a:cubicBezTo>
                  <a:cubicBezTo>
                    <a:pt x="169069" y="180404"/>
                    <a:pt x="171260" y="179546"/>
                    <a:pt x="173450" y="179356"/>
                  </a:cubicBezTo>
                  <a:lnTo>
                    <a:pt x="173450" y="36767"/>
                  </a:lnTo>
                  <a:lnTo>
                    <a:pt x="38291" y="36767"/>
                  </a:lnTo>
                  <a:lnTo>
                    <a:pt x="38291" y="210598"/>
                  </a:lnTo>
                  <a:lnTo>
                    <a:pt x="110204" y="211455"/>
                  </a:lnTo>
                  <a:cubicBezTo>
                    <a:pt x="110966" y="207740"/>
                    <a:pt x="113157" y="204597"/>
                    <a:pt x="116491" y="202692"/>
                  </a:cubicBezTo>
                  <a:cubicBezTo>
                    <a:pt x="120396" y="200406"/>
                    <a:pt x="125254" y="200311"/>
                    <a:pt x="129445" y="202597"/>
                  </a:cubicBezTo>
                  <a:close/>
                  <a:moveTo>
                    <a:pt x="206407" y="241649"/>
                  </a:moveTo>
                  <a:cubicBezTo>
                    <a:pt x="205454" y="231934"/>
                    <a:pt x="204216" y="224123"/>
                    <a:pt x="202406" y="217075"/>
                  </a:cubicBezTo>
                  <a:cubicBezTo>
                    <a:pt x="202121" y="216503"/>
                    <a:pt x="201930" y="215837"/>
                    <a:pt x="201930" y="215170"/>
                  </a:cubicBezTo>
                  <a:cubicBezTo>
                    <a:pt x="201454" y="213265"/>
                    <a:pt x="200882" y="211455"/>
                    <a:pt x="200311" y="209645"/>
                  </a:cubicBezTo>
                  <a:cubicBezTo>
                    <a:pt x="198406" y="203740"/>
                    <a:pt x="195834" y="197549"/>
                    <a:pt x="192119" y="189929"/>
                  </a:cubicBezTo>
                  <a:cubicBezTo>
                    <a:pt x="191643" y="188976"/>
                    <a:pt x="190786" y="187738"/>
                    <a:pt x="189548" y="187547"/>
                  </a:cubicBezTo>
                  <a:cubicBezTo>
                    <a:pt x="188405" y="187357"/>
                    <a:pt x="186976" y="187928"/>
                    <a:pt x="185738" y="189167"/>
                  </a:cubicBezTo>
                  <a:cubicBezTo>
                    <a:pt x="185452" y="189452"/>
                    <a:pt x="185071" y="189738"/>
                    <a:pt x="184785" y="190024"/>
                  </a:cubicBezTo>
                  <a:lnTo>
                    <a:pt x="184404" y="190310"/>
                  </a:lnTo>
                  <a:cubicBezTo>
                    <a:pt x="182975" y="191548"/>
                    <a:pt x="180880" y="191834"/>
                    <a:pt x="179070" y="190976"/>
                  </a:cubicBezTo>
                  <a:lnTo>
                    <a:pt x="178880" y="190881"/>
                  </a:lnTo>
                  <a:cubicBezTo>
                    <a:pt x="178594" y="190786"/>
                    <a:pt x="178118" y="190500"/>
                    <a:pt x="177737" y="190214"/>
                  </a:cubicBezTo>
                  <a:cubicBezTo>
                    <a:pt x="177451" y="190024"/>
                    <a:pt x="177165" y="189833"/>
                    <a:pt x="176879" y="189738"/>
                  </a:cubicBezTo>
                  <a:cubicBezTo>
                    <a:pt x="176403" y="189548"/>
                    <a:pt x="176022" y="189357"/>
                    <a:pt x="175641" y="189071"/>
                  </a:cubicBezTo>
                  <a:cubicBezTo>
                    <a:pt x="174308" y="188595"/>
                    <a:pt x="173450" y="188976"/>
                    <a:pt x="171355" y="190691"/>
                  </a:cubicBezTo>
                  <a:cubicBezTo>
                    <a:pt x="169355" y="192310"/>
                    <a:pt x="166021" y="192500"/>
                    <a:pt x="163735" y="191167"/>
                  </a:cubicBezTo>
                  <a:cubicBezTo>
                    <a:pt x="160687" y="189452"/>
                    <a:pt x="159830" y="189548"/>
                    <a:pt x="157353" y="192119"/>
                  </a:cubicBezTo>
                  <a:cubicBezTo>
                    <a:pt x="156686" y="192786"/>
                    <a:pt x="155924" y="193167"/>
                    <a:pt x="155448" y="193453"/>
                  </a:cubicBezTo>
                  <a:cubicBezTo>
                    <a:pt x="155353" y="193548"/>
                    <a:pt x="155258" y="193548"/>
                    <a:pt x="155067" y="193643"/>
                  </a:cubicBezTo>
                  <a:cubicBezTo>
                    <a:pt x="153829" y="194405"/>
                    <a:pt x="152400" y="194596"/>
                    <a:pt x="150971" y="194119"/>
                  </a:cubicBezTo>
                  <a:cubicBezTo>
                    <a:pt x="149638" y="193643"/>
                    <a:pt x="148495" y="192596"/>
                    <a:pt x="148019" y="191262"/>
                  </a:cubicBezTo>
                  <a:cubicBezTo>
                    <a:pt x="147828" y="190691"/>
                    <a:pt x="147638" y="190214"/>
                    <a:pt x="147447" y="189738"/>
                  </a:cubicBezTo>
                  <a:cubicBezTo>
                    <a:pt x="147066" y="188786"/>
                    <a:pt x="146685" y="187833"/>
                    <a:pt x="146304" y="186976"/>
                  </a:cubicBezTo>
                  <a:lnTo>
                    <a:pt x="143542" y="180404"/>
                  </a:lnTo>
                  <a:cubicBezTo>
                    <a:pt x="140780" y="173831"/>
                    <a:pt x="137922" y="166973"/>
                    <a:pt x="134969" y="160306"/>
                  </a:cubicBezTo>
                  <a:cubicBezTo>
                    <a:pt x="134303" y="158877"/>
                    <a:pt x="133350" y="157544"/>
                    <a:pt x="130493" y="158020"/>
                  </a:cubicBezTo>
                  <a:cubicBezTo>
                    <a:pt x="129350" y="158210"/>
                    <a:pt x="128111" y="159353"/>
                    <a:pt x="128016" y="160877"/>
                  </a:cubicBezTo>
                  <a:cubicBezTo>
                    <a:pt x="128016" y="161925"/>
                    <a:pt x="128683" y="163640"/>
                    <a:pt x="129254" y="165068"/>
                  </a:cubicBezTo>
                  <a:cubicBezTo>
                    <a:pt x="131731" y="171355"/>
                    <a:pt x="134207" y="177641"/>
                    <a:pt x="136684" y="183928"/>
                  </a:cubicBezTo>
                  <a:cubicBezTo>
                    <a:pt x="139351" y="190595"/>
                    <a:pt x="142113" y="197549"/>
                    <a:pt x="144780" y="204406"/>
                  </a:cubicBezTo>
                  <a:cubicBezTo>
                    <a:pt x="145733" y="206883"/>
                    <a:pt x="146495" y="209360"/>
                    <a:pt x="147257" y="211741"/>
                  </a:cubicBezTo>
                  <a:cubicBezTo>
                    <a:pt x="147542" y="212789"/>
                    <a:pt x="147923" y="213836"/>
                    <a:pt x="148209" y="214884"/>
                  </a:cubicBezTo>
                  <a:cubicBezTo>
                    <a:pt x="148876" y="216789"/>
                    <a:pt x="148209" y="218980"/>
                    <a:pt x="146590" y="220218"/>
                  </a:cubicBezTo>
                  <a:lnTo>
                    <a:pt x="146018" y="220694"/>
                  </a:lnTo>
                  <a:cubicBezTo>
                    <a:pt x="144399" y="221933"/>
                    <a:pt x="142113" y="222028"/>
                    <a:pt x="140399" y="220885"/>
                  </a:cubicBezTo>
                  <a:lnTo>
                    <a:pt x="139827" y="220504"/>
                  </a:lnTo>
                  <a:cubicBezTo>
                    <a:pt x="139351" y="220218"/>
                    <a:pt x="138875" y="219932"/>
                    <a:pt x="138398" y="219551"/>
                  </a:cubicBezTo>
                  <a:cubicBezTo>
                    <a:pt x="136970" y="218599"/>
                    <a:pt x="135541" y="217742"/>
                    <a:pt x="134112" y="216789"/>
                  </a:cubicBezTo>
                  <a:cubicBezTo>
                    <a:pt x="130969" y="214694"/>
                    <a:pt x="127921" y="212693"/>
                    <a:pt x="124778" y="210979"/>
                  </a:cubicBezTo>
                  <a:cubicBezTo>
                    <a:pt x="123158" y="210122"/>
                    <a:pt x="121920" y="210598"/>
                    <a:pt x="121349" y="210884"/>
                  </a:cubicBezTo>
                  <a:cubicBezTo>
                    <a:pt x="120206" y="211550"/>
                    <a:pt x="119539" y="212884"/>
                    <a:pt x="119539" y="214313"/>
                  </a:cubicBezTo>
                  <a:cubicBezTo>
                    <a:pt x="119539" y="215551"/>
                    <a:pt x="119920" y="216218"/>
                    <a:pt x="122873" y="218313"/>
                  </a:cubicBezTo>
                  <a:lnTo>
                    <a:pt x="124682" y="219647"/>
                  </a:lnTo>
                  <a:cubicBezTo>
                    <a:pt x="130016" y="223361"/>
                    <a:pt x="135446" y="227267"/>
                    <a:pt x="140589" y="231648"/>
                  </a:cubicBezTo>
                  <a:cubicBezTo>
                    <a:pt x="148876" y="238697"/>
                    <a:pt x="155162" y="247364"/>
                    <a:pt x="161258" y="255651"/>
                  </a:cubicBezTo>
                  <a:lnTo>
                    <a:pt x="162020" y="256699"/>
                  </a:lnTo>
                  <a:cubicBezTo>
                    <a:pt x="162116" y="256794"/>
                    <a:pt x="162116" y="256889"/>
                    <a:pt x="162211" y="256889"/>
                  </a:cubicBezTo>
                  <a:cubicBezTo>
                    <a:pt x="162211" y="256889"/>
                    <a:pt x="162306" y="256889"/>
                    <a:pt x="162401" y="256889"/>
                  </a:cubicBezTo>
                  <a:cubicBezTo>
                    <a:pt x="173546" y="256127"/>
                    <a:pt x="183071" y="254127"/>
                    <a:pt x="191453" y="250698"/>
                  </a:cubicBezTo>
                  <a:cubicBezTo>
                    <a:pt x="196501" y="248603"/>
                    <a:pt x="201740" y="246317"/>
                    <a:pt x="205835" y="242602"/>
                  </a:cubicBezTo>
                  <a:cubicBezTo>
                    <a:pt x="206407" y="242221"/>
                    <a:pt x="206407" y="242030"/>
                    <a:pt x="206407" y="241649"/>
                  </a:cubicBezTo>
                  <a:close/>
                </a:path>
              </a:pathLst>
            </a:custGeom>
            <a:solidFill>
              <a:schemeClr val="bg1"/>
            </a:solidFill>
            <a:ln w="9525" cap="flat">
              <a:noFill/>
              <a:prstDash val="solid"/>
              <a:miter/>
            </a:ln>
          </p:spPr>
          <p:txBody>
            <a:bodyPr rtlCol="0" anchor="ctr"/>
            <a:lstStyle/>
            <a:p>
              <a:endParaRPr lang="en-GB"/>
            </a:p>
          </p:txBody>
        </p:sp>
      </p:grpSp>
      <p:grpSp>
        <p:nvGrpSpPr>
          <p:cNvPr id="5" name="Group 4">
            <a:extLst>
              <a:ext uri="{FF2B5EF4-FFF2-40B4-BE49-F238E27FC236}">
                <a16:creationId xmlns:a16="http://schemas.microsoft.com/office/drawing/2014/main" id="{AD450E6F-2738-48E3-9643-E62B920259BA}"/>
              </a:ext>
            </a:extLst>
          </p:cNvPr>
          <p:cNvGrpSpPr/>
          <p:nvPr/>
        </p:nvGrpSpPr>
        <p:grpSpPr>
          <a:xfrm>
            <a:off x="687078" y="4809988"/>
            <a:ext cx="944104" cy="951407"/>
            <a:chOff x="5636755" y="4795836"/>
            <a:chExt cx="944104" cy="951407"/>
          </a:xfrm>
        </p:grpSpPr>
        <p:sp>
          <p:nvSpPr>
            <p:cNvPr id="61" name="Oval 60"/>
            <p:cNvSpPr/>
            <p:nvPr/>
          </p:nvSpPr>
          <p:spPr>
            <a:xfrm rot="10800000" flipV="1">
              <a:off x="5636755" y="4795836"/>
              <a:ext cx="944104" cy="951407"/>
            </a:xfrm>
            <a:prstGeom prst="ellipse">
              <a:avLst/>
            </a:prstGeom>
            <a:solidFill>
              <a:schemeClr val="tx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anchor="ctr"/>
            <a:lstStyle/>
            <a:p>
              <a:pPr algn="ctr"/>
              <a:endParaRPr lang="en-US" sz="1867" b="1">
                <a:latin typeface="+mj-lt"/>
              </a:endParaRPr>
            </a:p>
          </p:txBody>
        </p:sp>
        <p:sp>
          <p:nvSpPr>
            <p:cNvPr id="41" name="Freeform: Shape 40">
              <a:extLst>
                <a:ext uri="{FF2B5EF4-FFF2-40B4-BE49-F238E27FC236}">
                  <a16:creationId xmlns:a16="http://schemas.microsoft.com/office/drawing/2014/main" id="{B8BC3397-DC6F-4C5C-9A35-42DCC3050EE2}"/>
                </a:ext>
              </a:extLst>
            </p:cNvPr>
            <p:cNvSpPr/>
            <p:nvPr/>
          </p:nvSpPr>
          <p:spPr>
            <a:xfrm>
              <a:off x="5852159" y="5055046"/>
              <a:ext cx="508417" cy="434531"/>
            </a:xfrm>
            <a:custGeom>
              <a:avLst/>
              <a:gdLst>
                <a:gd name="connsiteX0" fmla="*/ 538286 w 540000"/>
                <a:gd name="connsiteY0" fmla="*/ 241725 h 434531"/>
                <a:gd name="connsiteX1" fmla="*/ 527149 w 540000"/>
                <a:gd name="connsiteY1" fmla="*/ 240439 h 434531"/>
                <a:gd name="connsiteX2" fmla="*/ 511602 w 540000"/>
                <a:gd name="connsiteY2" fmla="*/ 252768 h 434531"/>
                <a:gd name="connsiteX3" fmla="*/ 385943 w 540000"/>
                <a:gd name="connsiteY3" fmla="*/ 87783 h 434531"/>
                <a:gd name="connsiteX4" fmla="*/ 457779 w 540000"/>
                <a:gd name="connsiteY4" fmla="*/ 41678 h 434531"/>
                <a:gd name="connsiteX5" fmla="*/ 460168 w 540000"/>
                <a:gd name="connsiteY5" fmla="*/ 30727 h 434531"/>
                <a:gd name="connsiteX6" fmla="*/ 449218 w 540000"/>
                <a:gd name="connsiteY6" fmla="*/ 28338 h 434531"/>
                <a:gd name="connsiteX7" fmla="*/ 370154 w 540000"/>
                <a:gd name="connsiteY7" fmla="*/ 79084 h 434531"/>
                <a:gd name="connsiteX8" fmla="*/ 368129 w 540000"/>
                <a:gd name="connsiteY8" fmla="*/ 90556 h 434531"/>
                <a:gd name="connsiteX9" fmla="*/ 382518 w 540000"/>
                <a:gd name="connsiteY9" fmla="*/ 109449 h 434531"/>
                <a:gd name="connsiteX10" fmla="*/ 372287 w 540000"/>
                <a:gd name="connsiteY10" fmla="*/ 117281 h 434531"/>
                <a:gd name="connsiteX11" fmla="*/ 331666 w 540000"/>
                <a:gd name="connsiteY11" fmla="*/ 103860 h 434531"/>
                <a:gd name="connsiteX12" fmla="*/ 329179 w 540000"/>
                <a:gd name="connsiteY12" fmla="*/ 103460 h 434531"/>
                <a:gd name="connsiteX13" fmla="*/ 236185 w 540000"/>
                <a:gd name="connsiteY13" fmla="*/ 103460 h 434531"/>
                <a:gd name="connsiteX14" fmla="*/ 228496 w 540000"/>
                <a:gd name="connsiteY14" fmla="*/ 109463 h 434531"/>
                <a:gd name="connsiteX15" fmla="*/ 223263 w 540000"/>
                <a:gd name="connsiteY15" fmla="*/ 130395 h 434531"/>
                <a:gd name="connsiteX16" fmla="*/ 210054 w 540000"/>
                <a:gd name="connsiteY16" fmla="*/ 124833 h 434531"/>
                <a:gd name="connsiteX17" fmla="*/ 206058 w 540000"/>
                <a:gd name="connsiteY17" fmla="*/ 124266 h 434531"/>
                <a:gd name="connsiteX18" fmla="*/ 169314 w 540000"/>
                <a:gd name="connsiteY18" fmla="*/ 128569 h 434531"/>
                <a:gd name="connsiteX19" fmla="*/ 156830 w 540000"/>
                <a:gd name="connsiteY19" fmla="*/ 121321 h 434531"/>
                <a:gd name="connsiteX20" fmla="*/ 168705 w 540000"/>
                <a:gd name="connsiteY20" fmla="*/ 100755 h 434531"/>
                <a:gd name="connsiteX21" fmla="*/ 165804 w 540000"/>
                <a:gd name="connsiteY21" fmla="*/ 89928 h 434531"/>
                <a:gd name="connsiteX22" fmla="*/ 11890 w 540000"/>
                <a:gd name="connsiteY22" fmla="*/ 1064 h 434531"/>
                <a:gd name="connsiteX23" fmla="*/ 1063 w 540000"/>
                <a:gd name="connsiteY23" fmla="*/ 3964 h 434531"/>
                <a:gd name="connsiteX24" fmla="*/ 3964 w 540000"/>
                <a:gd name="connsiteY24" fmla="*/ 14790 h 434531"/>
                <a:gd name="connsiteX25" fmla="*/ 124587 w 540000"/>
                <a:gd name="connsiteY25" fmla="*/ 84432 h 434531"/>
                <a:gd name="connsiteX26" fmla="*/ 20483 w 540000"/>
                <a:gd name="connsiteY26" fmla="*/ 264747 h 434531"/>
                <a:gd name="connsiteX27" fmla="*/ 11890 w 540000"/>
                <a:gd name="connsiteY27" fmla="*/ 259786 h 434531"/>
                <a:gd name="connsiteX28" fmla="*/ 1063 w 540000"/>
                <a:gd name="connsiteY28" fmla="*/ 262686 h 434531"/>
                <a:gd name="connsiteX29" fmla="*/ 3964 w 540000"/>
                <a:gd name="connsiteY29" fmla="*/ 273513 h 434531"/>
                <a:gd name="connsiteX30" fmla="*/ 45846 w 540000"/>
                <a:gd name="connsiteY30" fmla="*/ 297695 h 434531"/>
                <a:gd name="connsiteX31" fmla="*/ 56673 w 540000"/>
                <a:gd name="connsiteY31" fmla="*/ 294794 h 434531"/>
                <a:gd name="connsiteX32" fmla="*/ 62733 w 540000"/>
                <a:gd name="connsiteY32" fmla="*/ 284298 h 434531"/>
                <a:gd name="connsiteX33" fmla="*/ 79830 w 540000"/>
                <a:gd name="connsiteY33" fmla="*/ 293417 h 434531"/>
                <a:gd name="connsiteX34" fmla="*/ 82408 w 540000"/>
                <a:gd name="connsiteY34" fmla="*/ 328235 h 434531"/>
                <a:gd name="connsiteX35" fmla="*/ 109422 w 540000"/>
                <a:gd name="connsiteY35" fmla="*/ 341997 h 434531"/>
                <a:gd name="connsiteX36" fmla="*/ 119673 w 540000"/>
                <a:gd name="connsiteY36" fmla="*/ 340371 h 434531"/>
                <a:gd name="connsiteX37" fmla="*/ 126222 w 540000"/>
                <a:gd name="connsiteY37" fmla="*/ 359933 h 434531"/>
                <a:gd name="connsiteX38" fmla="*/ 152901 w 540000"/>
                <a:gd name="connsiteY38" fmla="*/ 373133 h 434531"/>
                <a:gd name="connsiteX39" fmla="*/ 162979 w 540000"/>
                <a:gd name="connsiteY39" fmla="*/ 371581 h 434531"/>
                <a:gd name="connsiteX40" fmla="*/ 169274 w 540000"/>
                <a:gd name="connsiteY40" fmla="*/ 390601 h 434531"/>
                <a:gd name="connsiteX41" fmla="*/ 190970 w 540000"/>
                <a:gd name="connsiteY41" fmla="*/ 403955 h 434531"/>
                <a:gd name="connsiteX42" fmla="*/ 196313 w 540000"/>
                <a:gd name="connsiteY42" fmla="*/ 404384 h 434531"/>
                <a:gd name="connsiteX43" fmla="*/ 206394 w 540000"/>
                <a:gd name="connsiteY43" fmla="*/ 402805 h 434531"/>
                <a:gd name="connsiteX44" fmla="*/ 212708 w 540000"/>
                <a:gd name="connsiteY44" fmla="*/ 421786 h 434531"/>
                <a:gd name="connsiteX45" fmla="*/ 234404 w 540000"/>
                <a:gd name="connsiteY45" fmla="*/ 435140 h 434531"/>
                <a:gd name="connsiteX46" fmla="*/ 239747 w 540000"/>
                <a:gd name="connsiteY46" fmla="*/ 435568 h 434531"/>
                <a:gd name="connsiteX47" fmla="*/ 259190 w 540000"/>
                <a:gd name="connsiteY47" fmla="*/ 429240 h 434531"/>
                <a:gd name="connsiteX48" fmla="*/ 277680 w 540000"/>
                <a:gd name="connsiteY48" fmla="*/ 415861 h 434531"/>
                <a:gd name="connsiteX49" fmla="*/ 287239 w 540000"/>
                <a:gd name="connsiteY49" fmla="*/ 405135 h 434531"/>
                <a:gd name="connsiteX50" fmla="*/ 319769 w 540000"/>
                <a:gd name="connsiteY50" fmla="*/ 422865 h 434531"/>
                <a:gd name="connsiteX51" fmla="*/ 335654 w 540000"/>
                <a:gd name="connsiteY51" fmla="*/ 426940 h 434531"/>
                <a:gd name="connsiteX52" fmla="*/ 345101 w 540000"/>
                <a:gd name="connsiteY52" fmla="*/ 425569 h 434531"/>
                <a:gd name="connsiteX53" fmla="*/ 364926 w 540000"/>
                <a:gd name="connsiteY53" fmla="*/ 409567 h 434531"/>
                <a:gd name="connsiteX54" fmla="*/ 368778 w 540000"/>
                <a:gd name="connsiteY54" fmla="*/ 389927 h 434531"/>
                <a:gd name="connsiteX55" fmla="*/ 374765 w 540000"/>
                <a:gd name="connsiteY55" fmla="*/ 390474 h 434531"/>
                <a:gd name="connsiteX56" fmla="*/ 404050 w 540000"/>
                <a:gd name="connsiteY56" fmla="*/ 373123 h 434531"/>
                <a:gd name="connsiteX57" fmla="*/ 407880 w 540000"/>
                <a:gd name="connsiteY57" fmla="*/ 353480 h 434531"/>
                <a:gd name="connsiteX58" fmla="*/ 413886 w 540000"/>
                <a:gd name="connsiteY58" fmla="*/ 354030 h 434531"/>
                <a:gd name="connsiteX59" fmla="*/ 443170 w 540000"/>
                <a:gd name="connsiteY59" fmla="*/ 336678 h 434531"/>
                <a:gd name="connsiteX60" fmla="*/ 447023 w 540000"/>
                <a:gd name="connsiteY60" fmla="*/ 317050 h 434531"/>
                <a:gd name="connsiteX61" fmla="*/ 453019 w 540000"/>
                <a:gd name="connsiteY61" fmla="*/ 317606 h 434531"/>
                <a:gd name="connsiteX62" fmla="*/ 462466 w 540000"/>
                <a:gd name="connsiteY62" fmla="*/ 316235 h 434531"/>
                <a:gd name="connsiteX63" fmla="*/ 482292 w 540000"/>
                <a:gd name="connsiteY63" fmla="*/ 300233 h 434531"/>
                <a:gd name="connsiteX64" fmla="*/ 484997 w 540000"/>
                <a:gd name="connsiteY64" fmla="*/ 274900 h 434531"/>
                <a:gd name="connsiteX65" fmla="*/ 482647 w 540000"/>
                <a:gd name="connsiteY65" fmla="*/ 269028 h 434531"/>
                <a:gd name="connsiteX66" fmla="*/ 496549 w 540000"/>
                <a:gd name="connsiteY66" fmla="*/ 259160 h 434531"/>
                <a:gd name="connsiteX67" fmla="*/ 503893 w 540000"/>
                <a:gd name="connsiteY67" fmla="*/ 268802 h 434531"/>
                <a:gd name="connsiteX68" fmla="*/ 515123 w 540000"/>
                <a:gd name="connsiteY68" fmla="*/ 270210 h 434531"/>
                <a:gd name="connsiteX69" fmla="*/ 537002 w 540000"/>
                <a:gd name="connsiteY69" fmla="*/ 252860 h 434531"/>
                <a:gd name="connsiteX70" fmla="*/ 538286 w 540000"/>
                <a:gd name="connsiteY70" fmla="*/ 241725 h 434531"/>
                <a:gd name="connsiteX71" fmla="*/ 46909 w 540000"/>
                <a:gd name="connsiteY71" fmla="*/ 280005 h 434531"/>
                <a:gd name="connsiteX72" fmla="*/ 34211 w 540000"/>
                <a:gd name="connsiteY72" fmla="*/ 272673 h 434531"/>
                <a:gd name="connsiteX73" fmla="*/ 138315 w 540000"/>
                <a:gd name="connsiteY73" fmla="*/ 92358 h 434531"/>
                <a:gd name="connsiteX74" fmla="*/ 151013 w 540000"/>
                <a:gd name="connsiteY74" fmla="*/ 99691 h 434531"/>
                <a:gd name="connsiteX75" fmla="*/ 46909 w 540000"/>
                <a:gd name="connsiteY75" fmla="*/ 280005 h 434531"/>
                <a:gd name="connsiteX76" fmla="*/ 119596 w 540000"/>
                <a:gd name="connsiteY76" fmla="*/ 322847 h 434531"/>
                <a:gd name="connsiteX77" fmla="*/ 95250 w 540000"/>
                <a:gd name="connsiteY77" fmla="*/ 318943 h 434531"/>
                <a:gd name="connsiteX78" fmla="*/ 99155 w 540000"/>
                <a:gd name="connsiteY78" fmla="*/ 294595 h 434531"/>
                <a:gd name="connsiteX79" fmla="*/ 155222 w 540000"/>
                <a:gd name="connsiteY79" fmla="*/ 254028 h 434531"/>
                <a:gd name="connsiteX80" fmla="*/ 165465 w 540000"/>
                <a:gd name="connsiteY80" fmla="*/ 250685 h 434531"/>
                <a:gd name="connsiteX81" fmla="*/ 179272 w 540000"/>
                <a:gd name="connsiteY81" fmla="*/ 257534 h 434531"/>
                <a:gd name="connsiteX82" fmla="*/ 175668 w 540000"/>
                <a:gd name="connsiteY82" fmla="*/ 282278 h 434531"/>
                <a:gd name="connsiteX83" fmla="*/ 119596 w 540000"/>
                <a:gd name="connsiteY83" fmla="*/ 322847 h 434531"/>
                <a:gd name="connsiteX84" fmla="*/ 163029 w 540000"/>
                <a:gd name="connsiteY84" fmla="*/ 354032 h 434531"/>
                <a:gd name="connsiteX85" fmla="*/ 138884 w 540000"/>
                <a:gd name="connsiteY85" fmla="*/ 350399 h 434531"/>
                <a:gd name="connsiteX86" fmla="*/ 143048 w 540000"/>
                <a:gd name="connsiteY86" fmla="*/ 325444 h 434531"/>
                <a:gd name="connsiteX87" fmla="*/ 184955 w 540000"/>
                <a:gd name="connsiteY87" fmla="*/ 295123 h 434531"/>
                <a:gd name="connsiteX88" fmla="*/ 189599 w 540000"/>
                <a:gd name="connsiteY88" fmla="*/ 292311 h 434531"/>
                <a:gd name="connsiteX89" fmla="*/ 197330 w 540000"/>
                <a:gd name="connsiteY89" fmla="*/ 290957 h 434531"/>
                <a:gd name="connsiteX90" fmla="*/ 210179 w 540000"/>
                <a:gd name="connsiteY90" fmla="*/ 297780 h 434531"/>
                <a:gd name="connsiteX91" fmla="*/ 206575 w 540000"/>
                <a:gd name="connsiteY91" fmla="*/ 322524 h 434531"/>
                <a:gd name="connsiteX92" fmla="*/ 163029 w 540000"/>
                <a:gd name="connsiteY92" fmla="*/ 354032 h 434531"/>
                <a:gd name="connsiteX93" fmla="*/ 206463 w 540000"/>
                <a:gd name="connsiteY93" fmla="*/ 385215 h 434531"/>
                <a:gd name="connsiteX94" fmla="*/ 193480 w 540000"/>
                <a:gd name="connsiteY94" fmla="*/ 388305 h 434531"/>
                <a:gd name="connsiteX95" fmla="*/ 182115 w 540000"/>
                <a:gd name="connsiteY95" fmla="*/ 381309 h 434531"/>
                <a:gd name="connsiteX96" fmla="*/ 186009 w 540000"/>
                <a:gd name="connsiteY96" fmla="*/ 356970 h 434531"/>
                <a:gd name="connsiteX97" fmla="*/ 215872 w 540000"/>
                <a:gd name="connsiteY97" fmla="*/ 335362 h 434531"/>
                <a:gd name="connsiteX98" fmla="*/ 217037 w 540000"/>
                <a:gd name="connsiteY98" fmla="*/ 334519 h 434531"/>
                <a:gd name="connsiteX99" fmla="*/ 241087 w 540000"/>
                <a:gd name="connsiteY99" fmla="*/ 338025 h 434531"/>
                <a:gd name="connsiteX100" fmla="*/ 237478 w 540000"/>
                <a:gd name="connsiteY100" fmla="*/ 362772 h 434531"/>
                <a:gd name="connsiteX101" fmla="*/ 206463 w 540000"/>
                <a:gd name="connsiteY101" fmla="*/ 385215 h 434531"/>
                <a:gd name="connsiteX102" fmla="*/ 275419 w 540000"/>
                <a:gd name="connsiteY102" fmla="*/ 391408 h 434531"/>
                <a:gd name="connsiteX103" fmla="*/ 268386 w 540000"/>
                <a:gd name="connsiteY103" fmla="*/ 403019 h 434531"/>
                <a:gd name="connsiteX104" fmla="*/ 249896 w 540000"/>
                <a:gd name="connsiteY104" fmla="*/ 416399 h 434531"/>
                <a:gd name="connsiteX105" fmla="*/ 225548 w 540000"/>
                <a:gd name="connsiteY105" fmla="*/ 412494 h 434531"/>
                <a:gd name="connsiteX106" fmla="*/ 229453 w 540000"/>
                <a:gd name="connsiteY106" fmla="*/ 388147 h 434531"/>
                <a:gd name="connsiteX107" fmla="*/ 246771 w 540000"/>
                <a:gd name="connsiteY107" fmla="*/ 375617 h 434531"/>
                <a:gd name="connsiteX108" fmla="*/ 247944 w 540000"/>
                <a:gd name="connsiteY108" fmla="*/ 374767 h 434531"/>
                <a:gd name="connsiteX109" fmla="*/ 271993 w 540000"/>
                <a:gd name="connsiteY109" fmla="*/ 378273 h 434531"/>
                <a:gd name="connsiteX110" fmla="*/ 275419 w 540000"/>
                <a:gd name="connsiteY110" fmla="*/ 391408 h 434531"/>
                <a:gd name="connsiteX111" fmla="*/ 468373 w 540000"/>
                <a:gd name="connsiteY111" fmla="*/ 292646 h 434531"/>
                <a:gd name="connsiteX112" fmla="*/ 444718 w 540000"/>
                <a:gd name="connsiteY112" fmla="*/ 299611 h 434531"/>
                <a:gd name="connsiteX113" fmla="*/ 353085 w 540000"/>
                <a:gd name="connsiteY113" fmla="*/ 249665 h 434531"/>
                <a:gd name="connsiteX114" fmla="*/ 342333 w 540000"/>
                <a:gd name="connsiteY114" fmla="*/ 252831 h 434531"/>
                <a:gd name="connsiteX115" fmla="*/ 345498 w 540000"/>
                <a:gd name="connsiteY115" fmla="*/ 263584 h 434531"/>
                <a:gd name="connsiteX116" fmla="*/ 422285 w 540000"/>
                <a:gd name="connsiteY116" fmla="*/ 305437 h 434531"/>
                <a:gd name="connsiteX117" fmla="*/ 429252 w 540000"/>
                <a:gd name="connsiteY117" fmla="*/ 329092 h 434531"/>
                <a:gd name="connsiteX118" fmla="*/ 405596 w 540000"/>
                <a:gd name="connsiteY118" fmla="*/ 336057 h 434531"/>
                <a:gd name="connsiteX119" fmla="*/ 327684 w 540000"/>
                <a:gd name="connsiteY119" fmla="*/ 293590 h 434531"/>
                <a:gd name="connsiteX120" fmla="*/ 316933 w 540000"/>
                <a:gd name="connsiteY120" fmla="*/ 296756 h 434531"/>
                <a:gd name="connsiteX121" fmla="*/ 320099 w 540000"/>
                <a:gd name="connsiteY121" fmla="*/ 307508 h 434531"/>
                <a:gd name="connsiteX122" fmla="*/ 383177 w 540000"/>
                <a:gd name="connsiteY122" fmla="*/ 341890 h 434531"/>
                <a:gd name="connsiteX123" fmla="*/ 390130 w 540000"/>
                <a:gd name="connsiteY123" fmla="*/ 365537 h 434531"/>
                <a:gd name="connsiteX124" fmla="*/ 366474 w 540000"/>
                <a:gd name="connsiteY124" fmla="*/ 372502 h 434531"/>
                <a:gd name="connsiteX125" fmla="*/ 300436 w 540000"/>
                <a:gd name="connsiteY125" fmla="*/ 336507 h 434531"/>
                <a:gd name="connsiteX126" fmla="*/ 289684 w 540000"/>
                <a:gd name="connsiteY126" fmla="*/ 339673 h 434531"/>
                <a:gd name="connsiteX127" fmla="*/ 292849 w 540000"/>
                <a:gd name="connsiteY127" fmla="*/ 350426 h 434531"/>
                <a:gd name="connsiteX128" fmla="*/ 344041 w 540000"/>
                <a:gd name="connsiteY128" fmla="*/ 378329 h 434531"/>
                <a:gd name="connsiteX129" fmla="*/ 351006 w 540000"/>
                <a:gd name="connsiteY129" fmla="*/ 401984 h 434531"/>
                <a:gd name="connsiteX130" fmla="*/ 327353 w 540000"/>
                <a:gd name="connsiteY130" fmla="*/ 408948 h 434531"/>
                <a:gd name="connsiteX131" fmla="*/ 291445 w 540000"/>
                <a:gd name="connsiteY131" fmla="*/ 389376 h 434531"/>
                <a:gd name="connsiteX132" fmla="*/ 284565 w 540000"/>
                <a:gd name="connsiteY132" fmla="*/ 368619 h 434531"/>
                <a:gd name="connsiteX133" fmla="*/ 259809 w 540000"/>
                <a:gd name="connsiteY133" fmla="*/ 355582 h 434531"/>
                <a:gd name="connsiteX134" fmla="*/ 260198 w 540000"/>
                <a:gd name="connsiteY134" fmla="*/ 353451 h 434531"/>
                <a:gd name="connsiteX135" fmla="*/ 253659 w 540000"/>
                <a:gd name="connsiteY135" fmla="*/ 328373 h 434531"/>
                <a:gd name="connsiteX136" fmla="*/ 228901 w 540000"/>
                <a:gd name="connsiteY136" fmla="*/ 315337 h 434531"/>
                <a:gd name="connsiteX137" fmla="*/ 229290 w 540000"/>
                <a:gd name="connsiteY137" fmla="*/ 313205 h 434531"/>
                <a:gd name="connsiteX138" fmla="*/ 222751 w 540000"/>
                <a:gd name="connsiteY138" fmla="*/ 288127 h 434531"/>
                <a:gd name="connsiteX139" fmla="*/ 197993 w 540000"/>
                <a:gd name="connsiteY139" fmla="*/ 275092 h 434531"/>
                <a:gd name="connsiteX140" fmla="*/ 198383 w 540000"/>
                <a:gd name="connsiteY140" fmla="*/ 272960 h 434531"/>
                <a:gd name="connsiteX141" fmla="*/ 191844 w 540000"/>
                <a:gd name="connsiteY141" fmla="*/ 247883 h 434531"/>
                <a:gd name="connsiteX142" fmla="*/ 145930 w 540000"/>
                <a:gd name="connsiteY142" fmla="*/ 241191 h 434531"/>
                <a:gd name="connsiteX143" fmla="*/ 90619 w 540000"/>
                <a:gd name="connsiteY143" fmla="*/ 281206 h 434531"/>
                <a:gd name="connsiteX144" fmla="*/ 70662 w 540000"/>
                <a:gd name="connsiteY144" fmla="*/ 270562 h 434531"/>
                <a:gd name="connsiteX145" fmla="*/ 148903 w 540000"/>
                <a:gd name="connsiteY145" fmla="*/ 135046 h 434531"/>
                <a:gd name="connsiteX146" fmla="*/ 163635 w 540000"/>
                <a:gd name="connsiteY146" fmla="*/ 143599 h 434531"/>
                <a:gd name="connsiteX147" fmla="*/ 168536 w 540000"/>
                <a:gd name="connsiteY147" fmla="*/ 144617 h 434531"/>
                <a:gd name="connsiteX148" fmla="*/ 205826 w 540000"/>
                <a:gd name="connsiteY148" fmla="*/ 140250 h 434531"/>
                <a:gd name="connsiteX149" fmla="*/ 219371 w 540000"/>
                <a:gd name="connsiteY149" fmla="*/ 145953 h 434531"/>
                <a:gd name="connsiteX150" fmla="*/ 211586 w 540000"/>
                <a:gd name="connsiteY150" fmla="*/ 177094 h 434531"/>
                <a:gd name="connsiteX151" fmla="*/ 211350 w 540000"/>
                <a:gd name="connsiteY151" fmla="*/ 179017 h 434531"/>
                <a:gd name="connsiteX152" fmla="*/ 211350 w 540000"/>
                <a:gd name="connsiteY152" fmla="*/ 246649 h 434531"/>
                <a:gd name="connsiteX153" fmla="*/ 253091 w 540000"/>
                <a:gd name="connsiteY153" fmla="*/ 288390 h 434531"/>
                <a:gd name="connsiteX154" fmla="*/ 294833 w 540000"/>
                <a:gd name="connsiteY154" fmla="*/ 246649 h 434531"/>
                <a:gd name="connsiteX155" fmla="*/ 294833 w 540000"/>
                <a:gd name="connsiteY155" fmla="*/ 181290 h 434531"/>
                <a:gd name="connsiteX156" fmla="*/ 296273 w 540000"/>
                <a:gd name="connsiteY156" fmla="*/ 178985 h 434531"/>
                <a:gd name="connsiteX157" fmla="*/ 461406 w 540000"/>
                <a:gd name="connsiteY157" fmla="*/ 268991 h 434531"/>
                <a:gd name="connsiteX158" fmla="*/ 468373 w 540000"/>
                <a:gd name="connsiteY158" fmla="*/ 292646 h 434531"/>
                <a:gd name="connsiteX159" fmla="*/ 472154 w 540000"/>
                <a:gd name="connsiteY159" fmla="*/ 257035 h 434531"/>
                <a:gd name="connsiteX160" fmla="*/ 468994 w 540000"/>
                <a:gd name="connsiteY160" fmla="*/ 255073 h 434531"/>
                <a:gd name="connsiteX161" fmla="*/ 304692 w 540000"/>
                <a:gd name="connsiteY161" fmla="*/ 165517 h 434531"/>
                <a:gd name="connsiteX162" fmla="*/ 310788 w 540000"/>
                <a:gd name="connsiteY162" fmla="*/ 155764 h 434531"/>
                <a:gd name="connsiteX163" fmla="*/ 308266 w 540000"/>
                <a:gd name="connsiteY163" fmla="*/ 144843 h 434531"/>
                <a:gd name="connsiteX164" fmla="*/ 297345 w 540000"/>
                <a:gd name="connsiteY164" fmla="*/ 147364 h 434531"/>
                <a:gd name="connsiteX165" fmla="*/ 280187 w 540000"/>
                <a:gd name="connsiteY165" fmla="*/ 174816 h 434531"/>
                <a:gd name="connsiteX166" fmla="*/ 278983 w 540000"/>
                <a:gd name="connsiteY166" fmla="*/ 179017 h 434531"/>
                <a:gd name="connsiteX167" fmla="*/ 278983 w 540000"/>
                <a:gd name="connsiteY167" fmla="*/ 246649 h 434531"/>
                <a:gd name="connsiteX168" fmla="*/ 253092 w 540000"/>
                <a:gd name="connsiteY168" fmla="*/ 272539 h 434531"/>
                <a:gd name="connsiteX169" fmla="*/ 227202 w 540000"/>
                <a:gd name="connsiteY169" fmla="*/ 246649 h 434531"/>
                <a:gd name="connsiteX170" fmla="*/ 227202 w 540000"/>
                <a:gd name="connsiteY170" fmla="*/ 179992 h 434531"/>
                <a:gd name="connsiteX171" fmla="*/ 242371 w 540000"/>
                <a:gd name="connsiteY171" fmla="*/ 119311 h 434531"/>
                <a:gd name="connsiteX172" fmla="*/ 327902 w 540000"/>
                <a:gd name="connsiteY172" fmla="*/ 119311 h 434531"/>
                <a:gd name="connsiteX173" fmla="*/ 371291 w 540000"/>
                <a:gd name="connsiteY173" fmla="*/ 133645 h 434531"/>
                <a:gd name="connsiteX174" fmla="*/ 378594 w 540000"/>
                <a:gd name="connsiteY174" fmla="*/ 132413 h 434531"/>
                <a:gd name="connsiteX175" fmla="*/ 392121 w 540000"/>
                <a:gd name="connsiteY175" fmla="*/ 122058 h 434531"/>
                <a:gd name="connsiteX176" fmla="*/ 486936 w 540000"/>
                <a:gd name="connsiteY176" fmla="*/ 246544 h 434531"/>
                <a:gd name="connsiteX177" fmla="*/ 472154 w 540000"/>
                <a:gd name="connsiteY177" fmla="*/ 257035 h 43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540000" h="434531">
                  <a:moveTo>
                    <a:pt x="538286" y="241725"/>
                  </a:moveTo>
                  <a:cubicBezTo>
                    <a:pt x="535564" y="238293"/>
                    <a:pt x="530581" y="237720"/>
                    <a:pt x="527149" y="240439"/>
                  </a:cubicBezTo>
                  <a:lnTo>
                    <a:pt x="511602" y="252768"/>
                  </a:lnTo>
                  <a:lnTo>
                    <a:pt x="385943" y="87783"/>
                  </a:lnTo>
                  <a:lnTo>
                    <a:pt x="457779" y="41678"/>
                  </a:lnTo>
                  <a:cubicBezTo>
                    <a:pt x="461463" y="39313"/>
                    <a:pt x="462532" y="34411"/>
                    <a:pt x="460168" y="30727"/>
                  </a:cubicBezTo>
                  <a:cubicBezTo>
                    <a:pt x="457804" y="27043"/>
                    <a:pt x="452902" y="25973"/>
                    <a:pt x="449218" y="28338"/>
                  </a:cubicBezTo>
                  <a:lnTo>
                    <a:pt x="370154" y="79084"/>
                  </a:lnTo>
                  <a:cubicBezTo>
                    <a:pt x="366319" y="81546"/>
                    <a:pt x="365364" y="86926"/>
                    <a:pt x="368129" y="90556"/>
                  </a:cubicBezTo>
                  <a:lnTo>
                    <a:pt x="382518" y="109449"/>
                  </a:lnTo>
                  <a:lnTo>
                    <a:pt x="372287" y="117281"/>
                  </a:lnTo>
                  <a:lnTo>
                    <a:pt x="331666" y="103860"/>
                  </a:lnTo>
                  <a:cubicBezTo>
                    <a:pt x="330871" y="103600"/>
                    <a:pt x="330016" y="103460"/>
                    <a:pt x="329179" y="103460"/>
                  </a:cubicBezTo>
                  <a:lnTo>
                    <a:pt x="236185" y="103460"/>
                  </a:lnTo>
                  <a:cubicBezTo>
                    <a:pt x="232548" y="103460"/>
                    <a:pt x="229378" y="105935"/>
                    <a:pt x="228496" y="109463"/>
                  </a:cubicBezTo>
                  <a:lnTo>
                    <a:pt x="223263" y="130395"/>
                  </a:lnTo>
                  <a:lnTo>
                    <a:pt x="210054" y="124833"/>
                  </a:lnTo>
                  <a:cubicBezTo>
                    <a:pt x="208792" y="124302"/>
                    <a:pt x="207413" y="124108"/>
                    <a:pt x="206058" y="124266"/>
                  </a:cubicBezTo>
                  <a:lnTo>
                    <a:pt x="169314" y="128569"/>
                  </a:lnTo>
                  <a:lnTo>
                    <a:pt x="156830" y="121321"/>
                  </a:lnTo>
                  <a:lnTo>
                    <a:pt x="168705" y="100755"/>
                  </a:lnTo>
                  <a:cubicBezTo>
                    <a:pt x="170863" y="97015"/>
                    <a:pt x="169540" y="92085"/>
                    <a:pt x="165804" y="89928"/>
                  </a:cubicBezTo>
                  <a:lnTo>
                    <a:pt x="11890" y="1064"/>
                  </a:lnTo>
                  <a:cubicBezTo>
                    <a:pt x="8096" y="-1126"/>
                    <a:pt x="3250" y="174"/>
                    <a:pt x="1063" y="3964"/>
                  </a:cubicBezTo>
                  <a:cubicBezTo>
                    <a:pt x="-1125" y="7755"/>
                    <a:pt x="173" y="12602"/>
                    <a:pt x="3964" y="14790"/>
                  </a:cubicBezTo>
                  <a:lnTo>
                    <a:pt x="124587" y="84432"/>
                  </a:lnTo>
                  <a:lnTo>
                    <a:pt x="20483" y="264747"/>
                  </a:lnTo>
                  <a:lnTo>
                    <a:pt x="11890" y="259786"/>
                  </a:lnTo>
                  <a:cubicBezTo>
                    <a:pt x="8096" y="257595"/>
                    <a:pt x="3250" y="258896"/>
                    <a:pt x="1063" y="262686"/>
                  </a:cubicBezTo>
                  <a:cubicBezTo>
                    <a:pt x="-1125" y="266477"/>
                    <a:pt x="173" y="271324"/>
                    <a:pt x="3964" y="273513"/>
                  </a:cubicBezTo>
                  <a:lnTo>
                    <a:pt x="45846" y="297695"/>
                  </a:lnTo>
                  <a:cubicBezTo>
                    <a:pt x="49589" y="299855"/>
                    <a:pt x="54517" y="298530"/>
                    <a:pt x="56673" y="294794"/>
                  </a:cubicBezTo>
                  <a:lnTo>
                    <a:pt x="62733" y="284298"/>
                  </a:lnTo>
                  <a:lnTo>
                    <a:pt x="79830" y="293417"/>
                  </a:lnTo>
                  <a:cubicBezTo>
                    <a:pt x="74253" y="304228"/>
                    <a:pt x="74803" y="317724"/>
                    <a:pt x="82408" y="328235"/>
                  </a:cubicBezTo>
                  <a:cubicBezTo>
                    <a:pt x="88910" y="337220"/>
                    <a:pt x="99096" y="341997"/>
                    <a:pt x="109422" y="341997"/>
                  </a:cubicBezTo>
                  <a:cubicBezTo>
                    <a:pt x="112867" y="341997"/>
                    <a:pt x="116328" y="341458"/>
                    <a:pt x="119673" y="340371"/>
                  </a:cubicBezTo>
                  <a:cubicBezTo>
                    <a:pt x="119694" y="347448"/>
                    <a:pt x="121944" y="354251"/>
                    <a:pt x="126222" y="359933"/>
                  </a:cubicBezTo>
                  <a:cubicBezTo>
                    <a:pt x="132718" y="368561"/>
                    <a:pt x="142756" y="373133"/>
                    <a:pt x="152901" y="373133"/>
                  </a:cubicBezTo>
                  <a:cubicBezTo>
                    <a:pt x="156291" y="373133"/>
                    <a:pt x="159693" y="372622"/>
                    <a:pt x="162979" y="371581"/>
                  </a:cubicBezTo>
                  <a:cubicBezTo>
                    <a:pt x="163067" y="378196"/>
                    <a:pt x="165110" y="384847"/>
                    <a:pt x="169274" y="390601"/>
                  </a:cubicBezTo>
                  <a:cubicBezTo>
                    <a:pt x="174487" y="397804"/>
                    <a:pt x="182192" y="402547"/>
                    <a:pt x="190970" y="403955"/>
                  </a:cubicBezTo>
                  <a:cubicBezTo>
                    <a:pt x="192755" y="404242"/>
                    <a:pt x="194540" y="404384"/>
                    <a:pt x="196313" y="404384"/>
                  </a:cubicBezTo>
                  <a:cubicBezTo>
                    <a:pt x="199755" y="404384"/>
                    <a:pt x="203148" y="403847"/>
                    <a:pt x="206394" y="402805"/>
                  </a:cubicBezTo>
                  <a:cubicBezTo>
                    <a:pt x="206488" y="409592"/>
                    <a:pt x="208647" y="416174"/>
                    <a:pt x="212708" y="421786"/>
                  </a:cubicBezTo>
                  <a:cubicBezTo>
                    <a:pt x="217921" y="428988"/>
                    <a:pt x="225626" y="433732"/>
                    <a:pt x="234404" y="435140"/>
                  </a:cubicBezTo>
                  <a:cubicBezTo>
                    <a:pt x="236189" y="435426"/>
                    <a:pt x="237974" y="435569"/>
                    <a:pt x="239747" y="435568"/>
                  </a:cubicBezTo>
                  <a:cubicBezTo>
                    <a:pt x="246697" y="435568"/>
                    <a:pt x="253451" y="433394"/>
                    <a:pt x="259190" y="429240"/>
                  </a:cubicBezTo>
                  <a:lnTo>
                    <a:pt x="277680" y="415861"/>
                  </a:lnTo>
                  <a:cubicBezTo>
                    <a:pt x="281681" y="412967"/>
                    <a:pt x="284909" y="409310"/>
                    <a:pt x="287239" y="405135"/>
                  </a:cubicBezTo>
                  <a:lnTo>
                    <a:pt x="319769" y="422865"/>
                  </a:lnTo>
                  <a:cubicBezTo>
                    <a:pt x="324726" y="425567"/>
                    <a:pt x="330162" y="426940"/>
                    <a:pt x="335654" y="426940"/>
                  </a:cubicBezTo>
                  <a:cubicBezTo>
                    <a:pt x="338811" y="426940"/>
                    <a:pt x="341989" y="426486"/>
                    <a:pt x="345101" y="425569"/>
                  </a:cubicBezTo>
                  <a:cubicBezTo>
                    <a:pt x="353630" y="423057"/>
                    <a:pt x="360672" y="417375"/>
                    <a:pt x="364926" y="409567"/>
                  </a:cubicBezTo>
                  <a:cubicBezTo>
                    <a:pt x="368243" y="403482"/>
                    <a:pt x="369550" y="396673"/>
                    <a:pt x="368778" y="389927"/>
                  </a:cubicBezTo>
                  <a:cubicBezTo>
                    <a:pt x="370768" y="390293"/>
                    <a:pt x="372771" y="390474"/>
                    <a:pt x="374765" y="390474"/>
                  </a:cubicBezTo>
                  <a:cubicBezTo>
                    <a:pt x="386565" y="390473"/>
                    <a:pt x="398016" y="384193"/>
                    <a:pt x="404050" y="373123"/>
                  </a:cubicBezTo>
                  <a:cubicBezTo>
                    <a:pt x="407445" y="366893"/>
                    <a:pt x="408627" y="360046"/>
                    <a:pt x="407880" y="353480"/>
                  </a:cubicBezTo>
                  <a:cubicBezTo>
                    <a:pt x="409876" y="353848"/>
                    <a:pt x="411885" y="354030"/>
                    <a:pt x="413886" y="354030"/>
                  </a:cubicBezTo>
                  <a:cubicBezTo>
                    <a:pt x="425687" y="354029"/>
                    <a:pt x="437137" y="347748"/>
                    <a:pt x="443170" y="336678"/>
                  </a:cubicBezTo>
                  <a:cubicBezTo>
                    <a:pt x="446485" y="330597"/>
                    <a:pt x="447792" y="323792"/>
                    <a:pt x="447023" y="317050"/>
                  </a:cubicBezTo>
                  <a:cubicBezTo>
                    <a:pt x="449001" y="317417"/>
                    <a:pt x="451004" y="317606"/>
                    <a:pt x="453019" y="317606"/>
                  </a:cubicBezTo>
                  <a:cubicBezTo>
                    <a:pt x="456177" y="317606"/>
                    <a:pt x="459353" y="317151"/>
                    <a:pt x="462466" y="316235"/>
                  </a:cubicBezTo>
                  <a:cubicBezTo>
                    <a:pt x="470995" y="313723"/>
                    <a:pt x="478036" y="308041"/>
                    <a:pt x="482292" y="300233"/>
                  </a:cubicBezTo>
                  <a:cubicBezTo>
                    <a:pt x="486547" y="292426"/>
                    <a:pt x="487509" y="283430"/>
                    <a:pt x="484997" y="274900"/>
                  </a:cubicBezTo>
                  <a:cubicBezTo>
                    <a:pt x="484394" y="272849"/>
                    <a:pt x="483602" y="270889"/>
                    <a:pt x="482647" y="269028"/>
                  </a:cubicBezTo>
                  <a:lnTo>
                    <a:pt x="496549" y="259160"/>
                  </a:lnTo>
                  <a:lnTo>
                    <a:pt x="503893" y="268802"/>
                  </a:lnTo>
                  <a:cubicBezTo>
                    <a:pt x="506542" y="272281"/>
                    <a:pt x="511691" y="272930"/>
                    <a:pt x="515123" y="270210"/>
                  </a:cubicBezTo>
                  <a:lnTo>
                    <a:pt x="537002" y="252860"/>
                  </a:lnTo>
                  <a:cubicBezTo>
                    <a:pt x="540430" y="250140"/>
                    <a:pt x="541006" y="245155"/>
                    <a:pt x="538286" y="241725"/>
                  </a:cubicBezTo>
                  <a:close/>
                  <a:moveTo>
                    <a:pt x="46909" y="280005"/>
                  </a:moveTo>
                  <a:lnTo>
                    <a:pt x="34211" y="272673"/>
                  </a:lnTo>
                  <a:lnTo>
                    <a:pt x="138315" y="92358"/>
                  </a:lnTo>
                  <a:lnTo>
                    <a:pt x="151013" y="99691"/>
                  </a:lnTo>
                  <a:lnTo>
                    <a:pt x="46909" y="280005"/>
                  </a:lnTo>
                  <a:close/>
                  <a:moveTo>
                    <a:pt x="119596" y="322847"/>
                  </a:moveTo>
                  <a:cubicBezTo>
                    <a:pt x="111810" y="328484"/>
                    <a:pt x="100886" y="326733"/>
                    <a:pt x="95250" y="318943"/>
                  </a:cubicBezTo>
                  <a:cubicBezTo>
                    <a:pt x="89615" y="311154"/>
                    <a:pt x="91367" y="300231"/>
                    <a:pt x="99155" y="294595"/>
                  </a:cubicBezTo>
                  <a:lnTo>
                    <a:pt x="155222" y="254028"/>
                  </a:lnTo>
                  <a:cubicBezTo>
                    <a:pt x="158336" y="251776"/>
                    <a:pt x="161919" y="250685"/>
                    <a:pt x="165465" y="250685"/>
                  </a:cubicBezTo>
                  <a:cubicBezTo>
                    <a:pt x="170684" y="250685"/>
                    <a:pt x="175825" y="253046"/>
                    <a:pt x="179272" y="257534"/>
                  </a:cubicBezTo>
                  <a:cubicBezTo>
                    <a:pt x="185180" y="265229"/>
                    <a:pt x="183516" y="276594"/>
                    <a:pt x="175668" y="282278"/>
                  </a:cubicBezTo>
                  <a:lnTo>
                    <a:pt x="119596" y="322847"/>
                  </a:lnTo>
                  <a:close/>
                  <a:moveTo>
                    <a:pt x="163029" y="354032"/>
                  </a:moveTo>
                  <a:cubicBezTo>
                    <a:pt x="155387" y="359561"/>
                    <a:pt x="144555" y="357932"/>
                    <a:pt x="138884" y="350399"/>
                  </a:cubicBezTo>
                  <a:cubicBezTo>
                    <a:pt x="133010" y="342598"/>
                    <a:pt x="135272" y="331071"/>
                    <a:pt x="143048" y="325444"/>
                  </a:cubicBezTo>
                  <a:lnTo>
                    <a:pt x="184955" y="295123"/>
                  </a:lnTo>
                  <a:cubicBezTo>
                    <a:pt x="186480" y="294107"/>
                    <a:pt x="187891" y="293036"/>
                    <a:pt x="189599" y="292311"/>
                  </a:cubicBezTo>
                  <a:cubicBezTo>
                    <a:pt x="192030" y="291279"/>
                    <a:pt x="194692" y="290811"/>
                    <a:pt x="197330" y="290957"/>
                  </a:cubicBezTo>
                  <a:cubicBezTo>
                    <a:pt x="202378" y="291238"/>
                    <a:pt x="207104" y="293776"/>
                    <a:pt x="210179" y="297780"/>
                  </a:cubicBezTo>
                  <a:cubicBezTo>
                    <a:pt x="216088" y="305474"/>
                    <a:pt x="214424" y="316840"/>
                    <a:pt x="206575" y="322524"/>
                  </a:cubicBezTo>
                  <a:lnTo>
                    <a:pt x="163029" y="354032"/>
                  </a:lnTo>
                  <a:close/>
                  <a:moveTo>
                    <a:pt x="206463" y="385215"/>
                  </a:moveTo>
                  <a:cubicBezTo>
                    <a:pt x="202690" y="387946"/>
                    <a:pt x="198080" y="389044"/>
                    <a:pt x="193480" y="388305"/>
                  </a:cubicBezTo>
                  <a:cubicBezTo>
                    <a:pt x="188882" y="387568"/>
                    <a:pt x="184846" y="385083"/>
                    <a:pt x="182115" y="381309"/>
                  </a:cubicBezTo>
                  <a:cubicBezTo>
                    <a:pt x="176482" y="373523"/>
                    <a:pt x="178230" y="362608"/>
                    <a:pt x="186009" y="356970"/>
                  </a:cubicBezTo>
                  <a:cubicBezTo>
                    <a:pt x="186009" y="356970"/>
                    <a:pt x="215869" y="335364"/>
                    <a:pt x="215872" y="335362"/>
                  </a:cubicBezTo>
                  <a:lnTo>
                    <a:pt x="217037" y="334519"/>
                  </a:lnTo>
                  <a:cubicBezTo>
                    <a:pt x="224735" y="328950"/>
                    <a:pt x="235299" y="330490"/>
                    <a:pt x="241087" y="338025"/>
                  </a:cubicBezTo>
                  <a:cubicBezTo>
                    <a:pt x="246996" y="345722"/>
                    <a:pt x="245330" y="357090"/>
                    <a:pt x="237478" y="362772"/>
                  </a:cubicBezTo>
                  <a:lnTo>
                    <a:pt x="206463" y="385215"/>
                  </a:lnTo>
                  <a:close/>
                  <a:moveTo>
                    <a:pt x="275419" y="391408"/>
                  </a:moveTo>
                  <a:cubicBezTo>
                    <a:pt x="274735" y="396111"/>
                    <a:pt x="272236" y="400233"/>
                    <a:pt x="268386" y="403019"/>
                  </a:cubicBezTo>
                  <a:lnTo>
                    <a:pt x="249896" y="416399"/>
                  </a:lnTo>
                  <a:cubicBezTo>
                    <a:pt x="242192" y="421974"/>
                    <a:pt x="231115" y="420189"/>
                    <a:pt x="225548" y="412494"/>
                  </a:cubicBezTo>
                  <a:cubicBezTo>
                    <a:pt x="219956" y="404766"/>
                    <a:pt x="221779" y="393743"/>
                    <a:pt x="229453" y="388147"/>
                  </a:cubicBezTo>
                  <a:lnTo>
                    <a:pt x="246771" y="375617"/>
                  </a:lnTo>
                  <a:lnTo>
                    <a:pt x="247944" y="374767"/>
                  </a:lnTo>
                  <a:cubicBezTo>
                    <a:pt x="255532" y="369278"/>
                    <a:pt x="266295" y="370852"/>
                    <a:pt x="271993" y="378273"/>
                  </a:cubicBezTo>
                  <a:cubicBezTo>
                    <a:pt x="274889" y="382041"/>
                    <a:pt x="276105" y="386706"/>
                    <a:pt x="275419" y="391408"/>
                  </a:cubicBezTo>
                  <a:close/>
                  <a:moveTo>
                    <a:pt x="468373" y="292646"/>
                  </a:moveTo>
                  <a:cubicBezTo>
                    <a:pt x="463828" y="300984"/>
                    <a:pt x="453071" y="304164"/>
                    <a:pt x="444718" y="299611"/>
                  </a:cubicBezTo>
                  <a:lnTo>
                    <a:pt x="353085" y="249665"/>
                  </a:lnTo>
                  <a:cubicBezTo>
                    <a:pt x="349240" y="247572"/>
                    <a:pt x="344427" y="248988"/>
                    <a:pt x="342333" y="252831"/>
                  </a:cubicBezTo>
                  <a:cubicBezTo>
                    <a:pt x="340238" y="256675"/>
                    <a:pt x="341655" y="261488"/>
                    <a:pt x="345498" y="263584"/>
                  </a:cubicBezTo>
                  <a:lnTo>
                    <a:pt x="422285" y="305437"/>
                  </a:lnTo>
                  <a:cubicBezTo>
                    <a:pt x="430728" y="310039"/>
                    <a:pt x="433851" y="320650"/>
                    <a:pt x="429252" y="329092"/>
                  </a:cubicBezTo>
                  <a:cubicBezTo>
                    <a:pt x="424650" y="337532"/>
                    <a:pt x="414039" y="340659"/>
                    <a:pt x="405596" y="336057"/>
                  </a:cubicBezTo>
                  <a:lnTo>
                    <a:pt x="327684" y="293590"/>
                  </a:lnTo>
                  <a:cubicBezTo>
                    <a:pt x="323841" y="291495"/>
                    <a:pt x="319027" y="292913"/>
                    <a:pt x="316933" y="296756"/>
                  </a:cubicBezTo>
                  <a:cubicBezTo>
                    <a:pt x="314838" y="300599"/>
                    <a:pt x="316254" y="305413"/>
                    <a:pt x="320099" y="307508"/>
                  </a:cubicBezTo>
                  <a:lnTo>
                    <a:pt x="383177" y="341890"/>
                  </a:lnTo>
                  <a:cubicBezTo>
                    <a:pt x="391609" y="346496"/>
                    <a:pt x="394727" y="357100"/>
                    <a:pt x="390130" y="365537"/>
                  </a:cubicBezTo>
                  <a:cubicBezTo>
                    <a:pt x="385586" y="373875"/>
                    <a:pt x="374829" y="377057"/>
                    <a:pt x="366474" y="372502"/>
                  </a:cubicBezTo>
                  <a:lnTo>
                    <a:pt x="300436" y="336507"/>
                  </a:lnTo>
                  <a:cubicBezTo>
                    <a:pt x="296590" y="334413"/>
                    <a:pt x="291778" y="335830"/>
                    <a:pt x="289684" y="339673"/>
                  </a:cubicBezTo>
                  <a:cubicBezTo>
                    <a:pt x="287589" y="343517"/>
                    <a:pt x="289006" y="348330"/>
                    <a:pt x="292849" y="350426"/>
                  </a:cubicBezTo>
                  <a:lnTo>
                    <a:pt x="344041" y="378329"/>
                  </a:lnTo>
                  <a:cubicBezTo>
                    <a:pt x="352381" y="382873"/>
                    <a:pt x="355559" y="393631"/>
                    <a:pt x="351006" y="401984"/>
                  </a:cubicBezTo>
                  <a:cubicBezTo>
                    <a:pt x="346463" y="410324"/>
                    <a:pt x="335705" y="413500"/>
                    <a:pt x="327353" y="408948"/>
                  </a:cubicBezTo>
                  <a:lnTo>
                    <a:pt x="291445" y="389376"/>
                  </a:lnTo>
                  <a:cubicBezTo>
                    <a:pt x="291572" y="381899"/>
                    <a:pt x="289202" y="374656"/>
                    <a:pt x="284565" y="368619"/>
                  </a:cubicBezTo>
                  <a:cubicBezTo>
                    <a:pt x="278338" y="360511"/>
                    <a:pt x="269216" y="356039"/>
                    <a:pt x="259809" y="355582"/>
                  </a:cubicBezTo>
                  <a:cubicBezTo>
                    <a:pt x="259957" y="354879"/>
                    <a:pt x="260093" y="354169"/>
                    <a:pt x="260198" y="353451"/>
                  </a:cubicBezTo>
                  <a:cubicBezTo>
                    <a:pt x="261506" y="344474"/>
                    <a:pt x="259184" y="335568"/>
                    <a:pt x="253659" y="328373"/>
                  </a:cubicBezTo>
                  <a:cubicBezTo>
                    <a:pt x="247431" y="320266"/>
                    <a:pt x="238309" y="315794"/>
                    <a:pt x="228901" y="315337"/>
                  </a:cubicBezTo>
                  <a:cubicBezTo>
                    <a:pt x="229050" y="314634"/>
                    <a:pt x="229186" y="313924"/>
                    <a:pt x="229290" y="313205"/>
                  </a:cubicBezTo>
                  <a:cubicBezTo>
                    <a:pt x="230598" y="304227"/>
                    <a:pt x="228277" y="295323"/>
                    <a:pt x="222751" y="288127"/>
                  </a:cubicBezTo>
                  <a:cubicBezTo>
                    <a:pt x="216523" y="280019"/>
                    <a:pt x="207401" y="275548"/>
                    <a:pt x="197993" y="275092"/>
                  </a:cubicBezTo>
                  <a:cubicBezTo>
                    <a:pt x="198142" y="274388"/>
                    <a:pt x="198278" y="273678"/>
                    <a:pt x="198383" y="272960"/>
                  </a:cubicBezTo>
                  <a:cubicBezTo>
                    <a:pt x="199690" y="263983"/>
                    <a:pt x="197369" y="255077"/>
                    <a:pt x="191844" y="247883"/>
                  </a:cubicBezTo>
                  <a:cubicBezTo>
                    <a:pt x="180795" y="233495"/>
                    <a:pt x="160624" y="230556"/>
                    <a:pt x="145930" y="241191"/>
                  </a:cubicBezTo>
                  <a:lnTo>
                    <a:pt x="90619" y="281206"/>
                  </a:lnTo>
                  <a:lnTo>
                    <a:pt x="70662" y="270562"/>
                  </a:lnTo>
                  <a:lnTo>
                    <a:pt x="148903" y="135046"/>
                  </a:lnTo>
                  <a:lnTo>
                    <a:pt x="163635" y="143599"/>
                  </a:lnTo>
                  <a:cubicBezTo>
                    <a:pt x="165117" y="144460"/>
                    <a:pt x="166839" y="144814"/>
                    <a:pt x="168536" y="144617"/>
                  </a:cubicBezTo>
                  <a:lnTo>
                    <a:pt x="205826" y="140250"/>
                  </a:lnTo>
                  <a:lnTo>
                    <a:pt x="219371" y="145953"/>
                  </a:lnTo>
                  <a:lnTo>
                    <a:pt x="211586" y="177094"/>
                  </a:lnTo>
                  <a:cubicBezTo>
                    <a:pt x="211430" y="177723"/>
                    <a:pt x="211350" y="178368"/>
                    <a:pt x="211350" y="179017"/>
                  </a:cubicBezTo>
                  <a:lnTo>
                    <a:pt x="211350" y="246649"/>
                  </a:lnTo>
                  <a:cubicBezTo>
                    <a:pt x="211350" y="269665"/>
                    <a:pt x="230076" y="288390"/>
                    <a:pt x="253091" y="288390"/>
                  </a:cubicBezTo>
                  <a:cubicBezTo>
                    <a:pt x="276108" y="288390"/>
                    <a:pt x="294833" y="269664"/>
                    <a:pt x="294833" y="246649"/>
                  </a:cubicBezTo>
                  <a:lnTo>
                    <a:pt x="294833" y="181290"/>
                  </a:lnTo>
                  <a:lnTo>
                    <a:pt x="296273" y="178985"/>
                  </a:lnTo>
                  <a:lnTo>
                    <a:pt x="461406" y="268991"/>
                  </a:lnTo>
                  <a:cubicBezTo>
                    <a:pt x="469744" y="273536"/>
                    <a:pt x="472926" y="284291"/>
                    <a:pt x="468373" y="292646"/>
                  </a:cubicBezTo>
                  <a:close/>
                  <a:moveTo>
                    <a:pt x="472154" y="257035"/>
                  </a:moveTo>
                  <a:cubicBezTo>
                    <a:pt x="471143" y="256331"/>
                    <a:pt x="470092" y="255671"/>
                    <a:pt x="468994" y="255073"/>
                  </a:cubicBezTo>
                  <a:lnTo>
                    <a:pt x="304692" y="165517"/>
                  </a:lnTo>
                  <a:lnTo>
                    <a:pt x="310788" y="155764"/>
                  </a:lnTo>
                  <a:cubicBezTo>
                    <a:pt x="313107" y="152052"/>
                    <a:pt x="311979" y="147162"/>
                    <a:pt x="308266" y="144843"/>
                  </a:cubicBezTo>
                  <a:cubicBezTo>
                    <a:pt x="304558" y="142525"/>
                    <a:pt x="299664" y="143651"/>
                    <a:pt x="297345" y="147364"/>
                  </a:cubicBezTo>
                  <a:lnTo>
                    <a:pt x="280187" y="174816"/>
                  </a:lnTo>
                  <a:cubicBezTo>
                    <a:pt x="279402" y="176075"/>
                    <a:pt x="278983" y="177531"/>
                    <a:pt x="278983" y="179017"/>
                  </a:cubicBezTo>
                  <a:lnTo>
                    <a:pt x="278983" y="246649"/>
                  </a:lnTo>
                  <a:cubicBezTo>
                    <a:pt x="278983" y="260924"/>
                    <a:pt x="267370" y="272539"/>
                    <a:pt x="253092" y="272539"/>
                  </a:cubicBezTo>
                  <a:cubicBezTo>
                    <a:pt x="238815" y="272539"/>
                    <a:pt x="227202" y="260925"/>
                    <a:pt x="227202" y="246649"/>
                  </a:cubicBezTo>
                  <a:lnTo>
                    <a:pt x="227202" y="179992"/>
                  </a:lnTo>
                  <a:lnTo>
                    <a:pt x="242371" y="119311"/>
                  </a:lnTo>
                  <a:lnTo>
                    <a:pt x="327902" y="119311"/>
                  </a:lnTo>
                  <a:lnTo>
                    <a:pt x="371291" y="133645"/>
                  </a:lnTo>
                  <a:cubicBezTo>
                    <a:pt x="373757" y="134461"/>
                    <a:pt x="376533" y="133991"/>
                    <a:pt x="378594" y="132413"/>
                  </a:cubicBezTo>
                  <a:lnTo>
                    <a:pt x="392121" y="122058"/>
                  </a:lnTo>
                  <a:lnTo>
                    <a:pt x="486936" y="246544"/>
                  </a:lnTo>
                  <a:lnTo>
                    <a:pt x="472154" y="257035"/>
                  </a:lnTo>
                  <a:close/>
                </a:path>
              </a:pathLst>
            </a:custGeom>
            <a:solidFill>
              <a:schemeClr val="bg1"/>
            </a:solidFill>
            <a:ln w="1042" cap="flat">
              <a:noFill/>
              <a:prstDash val="solid"/>
              <a:miter/>
            </a:ln>
          </p:spPr>
          <p:txBody>
            <a:bodyPr rtlCol="0" anchor="ctr"/>
            <a:lstStyle/>
            <a:p>
              <a:endParaRPr lang="en-US"/>
            </a:p>
          </p:txBody>
        </p:sp>
      </p:grpSp>
    </p:spTree>
    <p:extLst>
      <p:ext uri="{BB962C8B-B14F-4D97-AF65-F5344CB8AC3E}">
        <p14:creationId xmlns:p14="http://schemas.microsoft.com/office/powerpoint/2010/main" val="183914745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FF48F054-059E-44E1-A4AE-7792D54A83C0}"/>
              </a:ext>
            </a:extLst>
          </p:cNvPr>
          <p:cNvSpPr>
            <a:spLocks noGrp="1"/>
          </p:cNvSpPr>
          <p:nvPr>
            <p:ph type="title"/>
          </p:nvPr>
        </p:nvSpPr>
        <p:spPr>
          <a:xfrm>
            <a:off x="623888" y="175846"/>
            <a:ext cx="9692420" cy="552887"/>
          </a:xfrm>
        </p:spPr>
        <p:txBody>
          <a:bodyPr/>
          <a:lstStyle/>
          <a:p>
            <a:r>
              <a:rPr lang="en-GB" dirty="0"/>
              <a:t>Fin Smart-Lend</a:t>
            </a:r>
            <a:endParaRPr lang="en-US" dirty="0"/>
          </a:p>
        </p:txBody>
      </p:sp>
      <p:sp>
        <p:nvSpPr>
          <p:cNvPr id="4" name="Text Placeholder 3">
            <a:extLst>
              <a:ext uri="{FF2B5EF4-FFF2-40B4-BE49-F238E27FC236}">
                <a16:creationId xmlns:a16="http://schemas.microsoft.com/office/drawing/2014/main" id="{034BA895-E529-4FF6-82A0-DF3B05CC01C4}"/>
              </a:ext>
            </a:extLst>
          </p:cNvPr>
          <p:cNvSpPr>
            <a:spLocks noGrp="1"/>
          </p:cNvSpPr>
          <p:nvPr>
            <p:ph type="body" sz="quarter" idx="13"/>
          </p:nvPr>
        </p:nvSpPr>
        <p:spPr>
          <a:xfrm>
            <a:off x="623888" y="770448"/>
            <a:ext cx="9876964" cy="249299"/>
          </a:xfrm>
        </p:spPr>
        <p:txBody>
          <a:bodyPr wrap="square" lIns="0" tIns="0" rIns="0" bIns="0">
            <a:spAutoFit/>
          </a:bodyPr>
          <a:lstStyle/>
          <a:p>
            <a:r>
              <a:rPr lang="en-GB" sz="1800" kern="0" spc="60" dirty="0">
                <a:latin typeface="+mj-lt"/>
              </a:rPr>
              <a:t>Smart Loan Origination Process – Customers | Lender Banks | PSD2 Partners | FFDC</a:t>
            </a:r>
            <a:endParaRPr lang="en-US" sz="1800" kern="0" spc="60" dirty="0">
              <a:latin typeface="+mj-lt"/>
            </a:endParaRPr>
          </a:p>
        </p:txBody>
      </p:sp>
      <p:grpSp>
        <p:nvGrpSpPr>
          <p:cNvPr id="7" name="Group 6">
            <a:extLst>
              <a:ext uri="{FF2B5EF4-FFF2-40B4-BE49-F238E27FC236}">
                <a16:creationId xmlns:a16="http://schemas.microsoft.com/office/drawing/2014/main" id="{17EBE8F6-198A-41E7-BEBC-C9DD1463FC07}"/>
              </a:ext>
            </a:extLst>
          </p:cNvPr>
          <p:cNvGrpSpPr/>
          <p:nvPr/>
        </p:nvGrpSpPr>
        <p:grpSpPr>
          <a:xfrm>
            <a:off x="128478" y="1266457"/>
            <a:ext cx="3215129" cy="5454836"/>
            <a:chOff x="128478" y="1266457"/>
            <a:chExt cx="3215129" cy="5454836"/>
          </a:xfrm>
        </p:grpSpPr>
        <p:grpSp>
          <p:nvGrpSpPr>
            <p:cNvPr id="68" name="Group 67">
              <a:extLst>
                <a:ext uri="{FF2B5EF4-FFF2-40B4-BE49-F238E27FC236}">
                  <a16:creationId xmlns:a16="http://schemas.microsoft.com/office/drawing/2014/main" id="{825B2B07-1BAB-4B16-9831-54DCC446E8E5}"/>
                </a:ext>
              </a:extLst>
            </p:cNvPr>
            <p:cNvGrpSpPr/>
            <p:nvPr/>
          </p:nvGrpSpPr>
          <p:grpSpPr>
            <a:xfrm>
              <a:off x="542465" y="1377202"/>
              <a:ext cx="2801142" cy="5254142"/>
              <a:chOff x="4703249" y="982402"/>
              <a:chExt cx="3797049" cy="1893570"/>
            </a:xfrm>
          </p:grpSpPr>
          <p:sp>
            <p:nvSpPr>
              <p:cNvPr id="69" name="Rectangle 68">
                <a:extLst>
                  <a:ext uri="{FF2B5EF4-FFF2-40B4-BE49-F238E27FC236}">
                    <a16:creationId xmlns:a16="http://schemas.microsoft.com/office/drawing/2014/main" id="{F205D154-F9C4-43E2-BD3F-4CDD074A9DDD}"/>
                  </a:ext>
                </a:extLst>
              </p:cNvPr>
              <p:cNvSpPr/>
              <p:nvPr/>
            </p:nvSpPr>
            <p:spPr>
              <a:xfrm>
                <a:off x="4703250" y="982402"/>
                <a:ext cx="3797048" cy="1893570"/>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548640" rIns="91440" bIns="45720" numCol="1" spcCol="0" rtlCol="0" fromWordArt="0" anchor="ctr" anchorCtr="0" forceAA="0" compatLnSpc="1">
                <a:prstTxWarp prst="textNoShape">
                  <a:avLst/>
                </a:prstTxWarp>
                <a:noAutofit/>
              </a:bodyPr>
              <a:lstStyle/>
              <a:p>
                <a:pPr algn="ctr"/>
                <a:endParaRPr lang="en-US" sz="1400" dirty="0">
                  <a:solidFill>
                    <a:schemeClr val="tx2"/>
                  </a:solidFill>
                </a:endParaRPr>
              </a:p>
            </p:txBody>
          </p:sp>
          <p:sp>
            <p:nvSpPr>
              <p:cNvPr id="70" name="Rectangle 69">
                <a:extLst>
                  <a:ext uri="{FF2B5EF4-FFF2-40B4-BE49-F238E27FC236}">
                    <a16:creationId xmlns:a16="http://schemas.microsoft.com/office/drawing/2014/main" id="{572902B0-56AA-4240-99AE-A92E24FA6CFF}"/>
                  </a:ext>
                </a:extLst>
              </p:cNvPr>
              <p:cNvSpPr/>
              <p:nvPr/>
            </p:nvSpPr>
            <p:spPr>
              <a:xfrm>
                <a:off x="4703249" y="982402"/>
                <a:ext cx="3797048" cy="1448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bg2"/>
                    </a:solidFill>
                  </a:rPr>
                  <a:t>Customer Loan Request</a:t>
                </a:r>
              </a:p>
            </p:txBody>
          </p:sp>
        </p:grpSp>
        <p:pic>
          <p:nvPicPr>
            <p:cNvPr id="3" name="Picture 2" descr="Graphical user interface, application&#10;&#10;Description automatically generated">
              <a:extLst>
                <a:ext uri="{FF2B5EF4-FFF2-40B4-BE49-F238E27FC236}">
                  <a16:creationId xmlns:a16="http://schemas.microsoft.com/office/drawing/2014/main" id="{42730865-5228-4CB2-9963-458058416877}"/>
                </a:ext>
              </a:extLst>
            </p:cNvPr>
            <p:cNvPicPr>
              <a:picLocks noChangeAspect="1"/>
            </p:cNvPicPr>
            <p:nvPr/>
          </p:nvPicPr>
          <p:blipFill>
            <a:blip r:embed="rId3"/>
            <a:stretch>
              <a:fillRect/>
            </a:stretch>
          </p:blipFill>
          <p:spPr>
            <a:xfrm>
              <a:off x="543014" y="1781581"/>
              <a:ext cx="2800593" cy="4939712"/>
            </a:xfrm>
            <a:prstGeom prst="rect">
              <a:avLst/>
            </a:prstGeom>
          </p:spPr>
        </p:pic>
        <p:sp>
          <p:nvSpPr>
            <p:cNvPr id="72" name="Oval 71">
              <a:extLst>
                <a:ext uri="{FF2B5EF4-FFF2-40B4-BE49-F238E27FC236}">
                  <a16:creationId xmlns:a16="http://schemas.microsoft.com/office/drawing/2014/main" id="{47F3A213-25A3-4DA1-A842-8D93A661B8F9}"/>
                </a:ext>
              </a:extLst>
            </p:cNvPr>
            <p:cNvSpPr/>
            <p:nvPr/>
          </p:nvSpPr>
          <p:spPr>
            <a:xfrm>
              <a:off x="128478" y="1266457"/>
              <a:ext cx="666249" cy="632813"/>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rPr>
                <a:t>1.1</a:t>
              </a:r>
            </a:p>
          </p:txBody>
        </p:sp>
      </p:grpSp>
      <p:grpSp>
        <p:nvGrpSpPr>
          <p:cNvPr id="10" name="Group 9">
            <a:extLst>
              <a:ext uri="{FF2B5EF4-FFF2-40B4-BE49-F238E27FC236}">
                <a16:creationId xmlns:a16="http://schemas.microsoft.com/office/drawing/2014/main" id="{1605D4F3-3452-49AE-8778-15401EE62A90}"/>
              </a:ext>
            </a:extLst>
          </p:cNvPr>
          <p:cNvGrpSpPr/>
          <p:nvPr/>
        </p:nvGrpSpPr>
        <p:grpSpPr>
          <a:xfrm>
            <a:off x="7407233" y="1300365"/>
            <a:ext cx="3219183" cy="5437087"/>
            <a:chOff x="3610487" y="1266457"/>
            <a:chExt cx="3219183" cy="5437087"/>
          </a:xfrm>
        </p:grpSpPr>
        <p:grpSp>
          <p:nvGrpSpPr>
            <p:cNvPr id="19" name="Group 18">
              <a:extLst>
                <a:ext uri="{FF2B5EF4-FFF2-40B4-BE49-F238E27FC236}">
                  <a16:creationId xmlns:a16="http://schemas.microsoft.com/office/drawing/2014/main" id="{D15027B0-B5A8-4A3A-B9B0-A66914F0A218}"/>
                </a:ext>
              </a:extLst>
            </p:cNvPr>
            <p:cNvGrpSpPr/>
            <p:nvPr/>
          </p:nvGrpSpPr>
          <p:grpSpPr>
            <a:xfrm>
              <a:off x="4024474" y="1377202"/>
              <a:ext cx="2801142" cy="5254142"/>
              <a:chOff x="4703249" y="982402"/>
              <a:chExt cx="3797049" cy="1893570"/>
            </a:xfrm>
          </p:grpSpPr>
          <p:sp>
            <p:nvSpPr>
              <p:cNvPr id="22" name="Rectangle 21">
                <a:extLst>
                  <a:ext uri="{FF2B5EF4-FFF2-40B4-BE49-F238E27FC236}">
                    <a16:creationId xmlns:a16="http://schemas.microsoft.com/office/drawing/2014/main" id="{D6F850F7-2677-4F65-AC61-ACCC349136C3}"/>
                  </a:ext>
                </a:extLst>
              </p:cNvPr>
              <p:cNvSpPr/>
              <p:nvPr/>
            </p:nvSpPr>
            <p:spPr>
              <a:xfrm>
                <a:off x="4703250" y="982402"/>
                <a:ext cx="3797048" cy="1893570"/>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548640" rIns="91440" bIns="45720" numCol="1" spcCol="0" rtlCol="0" fromWordArt="0" anchor="ctr" anchorCtr="0" forceAA="0" compatLnSpc="1">
                <a:prstTxWarp prst="textNoShape">
                  <a:avLst/>
                </a:prstTxWarp>
                <a:noAutofit/>
              </a:bodyPr>
              <a:lstStyle/>
              <a:p>
                <a:pPr algn="ctr"/>
                <a:endParaRPr lang="en-US" sz="1400" dirty="0">
                  <a:solidFill>
                    <a:schemeClr val="tx2"/>
                  </a:solidFill>
                </a:endParaRPr>
              </a:p>
            </p:txBody>
          </p:sp>
          <p:sp>
            <p:nvSpPr>
              <p:cNvPr id="23" name="Rectangle 22">
                <a:extLst>
                  <a:ext uri="{FF2B5EF4-FFF2-40B4-BE49-F238E27FC236}">
                    <a16:creationId xmlns:a16="http://schemas.microsoft.com/office/drawing/2014/main" id="{20BEF351-B132-4FF7-A597-B3AD0E24FBC7}"/>
                  </a:ext>
                </a:extLst>
              </p:cNvPr>
              <p:cNvSpPr/>
              <p:nvPr/>
            </p:nvSpPr>
            <p:spPr>
              <a:xfrm>
                <a:off x="4703249" y="982402"/>
                <a:ext cx="3797048" cy="1448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bg2"/>
                    </a:solidFill>
                  </a:rPr>
                  <a:t>PSD2 Account Monitoring Consent</a:t>
                </a:r>
              </a:p>
            </p:txBody>
          </p:sp>
        </p:grpSp>
        <p:pic>
          <p:nvPicPr>
            <p:cNvPr id="9" name="Picture 8" descr="Graphical user interface, text, application&#10;&#10;Description automatically generated">
              <a:extLst>
                <a:ext uri="{FF2B5EF4-FFF2-40B4-BE49-F238E27FC236}">
                  <a16:creationId xmlns:a16="http://schemas.microsoft.com/office/drawing/2014/main" id="{96FB1965-363C-4A54-8BBC-AB2B4694F445}"/>
                </a:ext>
              </a:extLst>
            </p:cNvPr>
            <p:cNvPicPr>
              <a:picLocks noChangeAspect="1"/>
            </p:cNvPicPr>
            <p:nvPr/>
          </p:nvPicPr>
          <p:blipFill>
            <a:blip r:embed="rId4"/>
            <a:stretch>
              <a:fillRect/>
            </a:stretch>
          </p:blipFill>
          <p:spPr>
            <a:xfrm>
              <a:off x="4034412" y="1769166"/>
              <a:ext cx="2795258" cy="4934378"/>
            </a:xfrm>
            <a:prstGeom prst="rect">
              <a:avLst/>
            </a:prstGeom>
          </p:spPr>
        </p:pic>
        <p:sp>
          <p:nvSpPr>
            <p:cNvPr id="21" name="Oval 20">
              <a:extLst>
                <a:ext uri="{FF2B5EF4-FFF2-40B4-BE49-F238E27FC236}">
                  <a16:creationId xmlns:a16="http://schemas.microsoft.com/office/drawing/2014/main" id="{C02AF175-A001-4B58-9899-9A3D26E5F474}"/>
                </a:ext>
              </a:extLst>
            </p:cNvPr>
            <p:cNvSpPr/>
            <p:nvPr/>
          </p:nvSpPr>
          <p:spPr>
            <a:xfrm>
              <a:off x="3610487" y="1266457"/>
              <a:ext cx="638196" cy="638073"/>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rPr>
                <a:t>2</a:t>
              </a:r>
            </a:p>
          </p:txBody>
        </p:sp>
      </p:grpSp>
      <p:grpSp>
        <p:nvGrpSpPr>
          <p:cNvPr id="13" name="Group 12">
            <a:extLst>
              <a:ext uri="{FF2B5EF4-FFF2-40B4-BE49-F238E27FC236}">
                <a16:creationId xmlns:a16="http://schemas.microsoft.com/office/drawing/2014/main" id="{43657ECB-E582-4BCF-B45C-07B3EE88022C}"/>
              </a:ext>
            </a:extLst>
          </p:cNvPr>
          <p:cNvGrpSpPr/>
          <p:nvPr/>
        </p:nvGrpSpPr>
        <p:grpSpPr>
          <a:xfrm>
            <a:off x="4171581" y="1421508"/>
            <a:ext cx="2801465" cy="5254142"/>
            <a:chOff x="4171581" y="1421508"/>
            <a:chExt cx="2801465" cy="5254142"/>
          </a:xfrm>
        </p:grpSpPr>
        <p:grpSp>
          <p:nvGrpSpPr>
            <p:cNvPr id="28" name="Group 27">
              <a:extLst>
                <a:ext uri="{FF2B5EF4-FFF2-40B4-BE49-F238E27FC236}">
                  <a16:creationId xmlns:a16="http://schemas.microsoft.com/office/drawing/2014/main" id="{280B181A-46AA-4744-99D6-AC86595A6DAE}"/>
                </a:ext>
              </a:extLst>
            </p:cNvPr>
            <p:cNvGrpSpPr/>
            <p:nvPr/>
          </p:nvGrpSpPr>
          <p:grpSpPr>
            <a:xfrm>
              <a:off x="4171581" y="1421508"/>
              <a:ext cx="2801142" cy="5254142"/>
              <a:chOff x="4703249" y="982402"/>
              <a:chExt cx="3797049" cy="1893570"/>
            </a:xfrm>
          </p:grpSpPr>
          <p:sp>
            <p:nvSpPr>
              <p:cNvPr id="31" name="Rectangle 30">
                <a:extLst>
                  <a:ext uri="{FF2B5EF4-FFF2-40B4-BE49-F238E27FC236}">
                    <a16:creationId xmlns:a16="http://schemas.microsoft.com/office/drawing/2014/main" id="{441808AC-2B64-43F6-98B7-911001166E77}"/>
                  </a:ext>
                </a:extLst>
              </p:cNvPr>
              <p:cNvSpPr/>
              <p:nvPr/>
            </p:nvSpPr>
            <p:spPr>
              <a:xfrm>
                <a:off x="4703250" y="982402"/>
                <a:ext cx="3797048" cy="1893570"/>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548640" rIns="91440" bIns="45720" numCol="1" spcCol="0" rtlCol="0" fromWordArt="0" anchor="ctr" anchorCtr="0" forceAA="0" compatLnSpc="1">
                <a:prstTxWarp prst="textNoShape">
                  <a:avLst/>
                </a:prstTxWarp>
                <a:noAutofit/>
              </a:bodyPr>
              <a:lstStyle/>
              <a:p>
                <a:pPr algn="ctr"/>
                <a:endParaRPr lang="en-US" sz="1400" dirty="0">
                  <a:solidFill>
                    <a:schemeClr val="tx2"/>
                  </a:solidFill>
                </a:endParaRPr>
              </a:p>
            </p:txBody>
          </p:sp>
          <p:sp>
            <p:nvSpPr>
              <p:cNvPr id="32" name="Rectangle 31">
                <a:extLst>
                  <a:ext uri="{FF2B5EF4-FFF2-40B4-BE49-F238E27FC236}">
                    <a16:creationId xmlns:a16="http://schemas.microsoft.com/office/drawing/2014/main" id="{D6FA6287-D618-454E-8E46-6D13CFC648B5}"/>
                  </a:ext>
                </a:extLst>
              </p:cNvPr>
              <p:cNvSpPr/>
              <p:nvPr/>
            </p:nvSpPr>
            <p:spPr>
              <a:xfrm>
                <a:off x="4703249" y="982402"/>
                <a:ext cx="3797048" cy="1448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bg2"/>
                    </a:solidFill>
                  </a:rPr>
                  <a:t>Loan Application Details</a:t>
                </a:r>
              </a:p>
            </p:txBody>
          </p:sp>
        </p:grpSp>
        <p:pic>
          <p:nvPicPr>
            <p:cNvPr id="12" name="Picture 11" descr="Graphical user interface, text, application&#10;&#10;Description automatically generated">
              <a:extLst>
                <a:ext uri="{FF2B5EF4-FFF2-40B4-BE49-F238E27FC236}">
                  <a16:creationId xmlns:a16="http://schemas.microsoft.com/office/drawing/2014/main" id="{1D2E8227-116C-4D9D-B1D3-4BDDE8A8DCEA}"/>
                </a:ext>
              </a:extLst>
            </p:cNvPr>
            <p:cNvPicPr>
              <a:picLocks noChangeAspect="1"/>
            </p:cNvPicPr>
            <p:nvPr/>
          </p:nvPicPr>
          <p:blipFill>
            <a:blip r:embed="rId5"/>
            <a:stretch>
              <a:fillRect/>
            </a:stretch>
          </p:blipFill>
          <p:spPr>
            <a:xfrm>
              <a:off x="4171582" y="1822952"/>
              <a:ext cx="2801464" cy="4816562"/>
            </a:xfrm>
            <a:prstGeom prst="rect">
              <a:avLst/>
            </a:prstGeom>
          </p:spPr>
        </p:pic>
      </p:grpSp>
      <p:sp>
        <p:nvSpPr>
          <p:cNvPr id="30" name="Oval 29">
            <a:extLst>
              <a:ext uri="{FF2B5EF4-FFF2-40B4-BE49-F238E27FC236}">
                <a16:creationId xmlns:a16="http://schemas.microsoft.com/office/drawing/2014/main" id="{CD8046FC-3004-439F-8E0A-891F98BE690B}"/>
              </a:ext>
            </a:extLst>
          </p:cNvPr>
          <p:cNvSpPr/>
          <p:nvPr/>
        </p:nvSpPr>
        <p:spPr>
          <a:xfrm>
            <a:off x="3757593" y="1310763"/>
            <a:ext cx="666249" cy="666119"/>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rPr>
              <a:t>1.2</a:t>
            </a:r>
          </a:p>
        </p:txBody>
      </p:sp>
      <p:sp>
        <p:nvSpPr>
          <p:cNvPr id="36" name="Graphic 62">
            <a:extLst>
              <a:ext uri="{FF2B5EF4-FFF2-40B4-BE49-F238E27FC236}">
                <a16:creationId xmlns:a16="http://schemas.microsoft.com/office/drawing/2014/main" id="{69969DA8-C225-4DF0-B8AE-E72DAA4E4488}"/>
              </a:ext>
            </a:extLst>
          </p:cNvPr>
          <p:cNvSpPr>
            <a:spLocks noChangeAspect="1"/>
          </p:cNvSpPr>
          <p:nvPr/>
        </p:nvSpPr>
        <p:spPr>
          <a:xfrm>
            <a:off x="10584559" y="1052043"/>
            <a:ext cx="451789" cy="573734"/>
          </a:xfrm>
          <a:custGeom>
            <a:avLst/>
            <a:gdLst>
              <a:gd name="connsiteX0" fmla="*/ 179101 w 210014"/>
              <a:gd name="connsiteY0" fmla="*/ 109252 h 266700"/>
              <a:gd name="connsiteX1" fmla="*/ 104996 w 210014"/>
              <a:gd name="connsiteY1" fmla="*/ 32195 h 266700"/>
              <a:gd name="connsiteX2" fmla="*/ 30892 w 210014"/>
              <a:gd name="connsiteY2" fmla="*/ 109252 h 266700"/>
              <a:gd name="connsiteX3" fmla="*/ 51656 w 210014"/>
              <a:gd name="connsiteY3" fmla="*/ 158687 h 266700"/>
              <a:gd name="connsiteX4" fmla="*/ 53180 w 210014"/>
              <a:gd name="connsiteY4" fmla="*/ 160496 h 266700"/>
              <a:gd name="connsiteX5" fmla="*/ 73469 w 210014"/>
              <a:gd name="connsiteY5" fmla="*/ 203073 h 266700"/>
              <a:gd name="connsiteX6" fmla="*/ 73469 w 210014"/>
              <a:gd name="connsiteY6" fmla="*/ 203835 h 266700"/>
              <a:gd name="connsiteX7" fmla="*/ 67563 w 210014"/>
              <a:gd name="connsiteY7" fmla="*/ 203835 h 266700"/>
              <a:gd name="connsiteX8" fmla="*/ 62896 w 210014"/>
              <a:gd name="connsiteY8" fmla="*/ 208502 h 266700"/>
              <a:gd name="connsiteX9" fmla="*/ 62896 w 210014"/>
              <a:gd name="connsiteY9" fmla="*/ 240506 h 266700"/>
              <a:gd name="connsiteX10" fmla="*/ 67563 w 210014"/>
              <a:gd name="connsiteY10" fmla="*/ 245174 h 266700"/>
              <a:gd name="connsiteX11" fmla="*/ 79279 w 210014"/>
              <a:gd name="connsiteY11" fmla="*/ 245174 h 266700"/>
              <a:gd name="connsiteX12" fmla="*/ 79374 w 210014"/>
              <a:gd name="connsiteY12" fmla="*/ 245745 h 266700"/>
              <a:gd name="connsiteX13" fmla="*/ 104996 w 210014"/>
              <a:gd name="connsiteY13" fmla="*/ 266700 h 266700"/>
              <a:gd name="connsiteX14" fmla="*/ 130619 w 210014"/>
              <a:gd name="connsiteY14" fmla="*/ 245555 h 266700"/>
              <a:gd name="connsiteX15" fmla="*/ 130714 w 210014"/>
              <a:gd name="connsiteY15" fmla="*/ 244983 h 266700"/>
              <a:gd name="connsiteX16" fmla="*/ 142430 w 210014"/>
              <a:gd name="connsiteY16" fmla="*/ 244983 h 266700"/>
              <a:gd name="connsiteX17" fmla="*/ 147192 w 210014"/>
              <a:gd name="connsiteY17" fmla="*/ 240316 h 266700"/>
              <a:gd name="connsiteX18" fmla="*/ 147192 w 210014"/>
              <a:gd name="connsiteY18" fmla="*/ 208407 h 266700"/>
              <a:gd name="connsiteX19" fmla="*/ 144335 w 210014"/>
              <a:gd name="connsiteY19" fmla="*/ 204121 h 266700"/>
              <a:gd name="connsiteX20" fmla="*/ 142430 w 210014"/>
              <a:gd name="connsiteY20" fmla="*/ 203740 h 266700"/>
              <a:gd name="connsiteX21" fmla="*/ 82803 w 210014"/>
              <a:gd name="connsiteY21" fmla="*/ 203740 h 266700"/>
              <a:gd name="connsiteX22" fmla="*/ 82803 w 210014"/>
              <a:gd name="connsiteY22" fmla="*/ 202978 h 266700"/>
              <a:gd name="connsiteX23" fmla="*/ 60229 w 210014"/>
              <a:gd name="connsiteY23" fmla="*/ 154400 h 266700"/>
              <a:gd name="connsiteX24" fmla="*/ 58705 w 210014"/>
              <a:gd name="connsiteY24" fmla="*/ 152686 h 266700"/>
              <a:gd name="connsiteX25" fmla="*/ 40131 w 210014"/>
              <a:gd name="connsiteY25" fmla="*/ 109252 h 266700"/>
              <a:gd name="connsiteX26" fmla="*/ 104996 w 210014"/>
              <a:gd name="connsiteY26" fmla="*/ 41529 h 266700"/>
              <a:gd name="connsiteX27" fmla="*/ 169862 w 210014"/>
              <a:gd name="connsiteY27" fmla="*/ 109252 h 266700"/>
              <a:gd name="connsiteX28" fmla="*/ 151288 w 210014"/>
              <a:gd name="connsiteY28" fmla="*/ 152686 h 266700"/>
              <a:gd name="connsiteX29" fmla="*/ 149764 w 210014"/>
              <a:gd name="connsiteY29" fmla="*/ 154400 h 266700"/>
              <a:gd name="connsiteX30" fmla="*/ 135381 w 210014"/>
              <a:gd name="connsiteY30" fmla="*/ 174117 h 266700"/>
              <a:gd name="connsiteX31" fmla="*/ 135000 w 210014"/>
              <a:gd name="connsiteY31" fmla="*/ 177641 h 266700"/>
              <a:gd name="connsiteX32" fmla="*/ 137191 w 210014"/>
              <a:gd name="connsiteY32" fmla="*/ 180404 h 266700"/>
              <a:gd name="connsiteX33" fmla="*/ 143477 w 210014"/>
              <a:gd name="connsiteY33" fmla="*/ 178594 h 266700"/>
              <a:gd name="connsiteX34" fmla="*/ 156812 w 210014"/>
              <a:gd name="connsiteY34" fmla="*/ 160401 h 266700"/>
              <a:gd name="connsiteX35" fmla="*/ 158336 w 210014"/>
              <a:gd name="connsiteY35" fmla="*/ 158591 h 266700"/>
              <a:gd name="connsiteX36" fmla="*/ 179101 w 210014"/>
              <a:gd name="connsiteY36" fmla="*/ 109252 h 266700"/>
              <a:gd name="connsiteX37" fmla="*/ 120903 w 210014"/>
              <a:gd name="connsiteY37" fmla="*/ 245936 h 266700"/>
              <a:gd name="connsiteX38" fmla="*/ 105092 w 210014"/>
              <a:gd name="connsiteY38" fmla="*/ 257366 h 266700"/>
              <a:gd name="connsiteX39" fmla="*/ 89280 w 210014"/>
              <a:gd name="connsiteY39" fmla="*/ 245936 h 266700"/>
              <a:gd name="connsiteX40" fmla="*/ 88994 w 210014"/>
              <a:gd name="connsiteY40" fmla="*/ 244983 h 266700"/>
              <a:gd name="connsiteX41" fmla="*/ 121379 w 210014"/>
              <a:gd name="connsiteY41" fmla="*/ 244983 h 266700"/>
              <a:gd name="connsiteX42" fmla="*/ 120903 w 210014"/>
              <a:gd name="connsiteY42" fmla="*/ 245936 h 266700"/>
              <a:gd name="connsiteX43" fmla="*/ 137858 w 210014"/>
              <a:gd name="connsiteY43" fmla="*/ 213074 h 266700"/>
              <a:gd name="connsiteX44" fmla="*/ 137858 w 210014"/>
              <a:gd name="connsiteY44" fmla="*/ 235744 h 266700"/>
              <a:gd name="connsiteX45" fmla="*/ 72230 w 210014"/>
              <a:gd name="connsiteY45" fmla="*/ 235744 h 266700"/>
              <a:gd name="connsiteX46" fmla="*/ 72230 w 210014"/>
              <a:gd name="connsiteY46" fmla="*/ 213074 h 266700"/>
              <a:gd name="connsiteX47" fmla="*/ 137858 w 210014"/>
              <a:gd name="connsiteY47" fmla="*/ 213074 h 266700"/>
              <a:gd name="connsiteX48" fmla="*/ 109664 w 210014"/>
              <a:gd name="connsiteY48" fmla="*/ 4667 h 266700"/>
              <a:gd name="connsiteX49" fmla="*/ 109664 w 210014"/>
              <a:gd name="connsiteY49" fmla="*/ 15431 h 266700"/>
              <a:gd name="connsiteX50" fmla="*/ 104996 w 210014"/>
              <a:gd name="connsiteY50" fmla="*/ 20098 h 266700"/>
              <a:gd name="connsiteX51" fmla="*/ 100329 w 210014"/>
              <a:gd name="connsiteY51" fmla="*/ 15431 h 266700"/>
              <a:gd name="connsiteX52" fmla="*/ 100329 w 210014"/>
              <a:gd name="connsiteY52" fmla="*/ 4667 h 266700"/>
              <a:gd name="connsiteX53" fmla="*/ 104996 w 210014"/>
              <a:gd name="connsiteY53" fmla="*/ 0 h 266700"/>
              <a:gd name="connsiteX54" fmla="*/ 109664 w 210014"/>
              <a:gd name="connsiteY54" fmla="*/ 4667 h 266700"/>
              <a:gd name="connsiteX55" fmla="*/ 74516 w 210014"/>
              <a:gd name="connsiteY55" fmla="*/ 9239 h 266700"/>
              <a:gd name="connsiteX56" fmla="*/ 78231 w 210014"/>
              <a:gd name="connsiteY56" fmla="*/ 19336 h 266700"/>
              <a:gd name="connsiteX57" fmla="*/ 78041 w 210014"/>
              <a:gd name="connsiteY57" fmla="*/ 22860 h 266700"/>
              <a:gd name="connsiteX58" fmla="*/ 75469 w 210014"/>
              <a:gd name="connsiteY58" fmla="*/ 25241 h 266700"/>
              <a:gd name="connsiteX59" fmla="*/ 69468 w 210014"/>
              <a:gd name="connsiteY59" fmla="*/ 22479 h 266700"/>
              <a:gd name="connsiteX60" fmla="*/ 65753 w 210014"/>
              <a:gd name="connsiteY60" fmla="*/ 12383 h 266700"/>
              <a:gd name="connsiteX61" fmla="*/ 65944 w 210014"/>
              <a:gd name="connsiteY61" fmla="*/ 8858 h 266700"/>
              <a:gd name="connsiteX62" fmla="*/ 68611 w 210014"/>
              <a:gd name="connsiteY62" fmla="*/ 6382 h 266700"/>
              <a:gd name="connsiteX63" fmla="*/ 70230 w 210014"/>
              <a:gd name="connsiteY63" fmla="*/ 6096 h 266700"/>
              <a:gd name="connsiteX64" fmla="*/ 72230 w 210014"/>
              <a:gd name="connsiteY64" fmla="*/ 6572 h 266700"/>
              <a:gd name="connsiteX65" fmla="*/ 74516 w 210014"/>
              <a:gd name="connsiteY65" fmla="*/ 9239 h 266700"/>
              <a:gd name="connsiteX66" fmla="*/ 36512 w 210014"/>
              <a:gd name="connsiteY66" fmla="*/ 24955 h 266700"/>
              <a:gd name="connsiteX67" fmla="*/ 43084 w 210014"/>
              <a:gd name="connsiteY67" fmla="*/ 25527 h 266700"/>
              <a:gd name="connsiteX68" fmla="*/ 49942 w 210014"/>
              <a:gd name="connsiteY68" fmla="*/ 33719 h 266700"/>
              <a:gd name="connsiteX69" fmla="*/ 49370 w 210014"/>
              <a:gd name="connsiteY69" fmla="*/ 40291 h 266700"/>
              <a:gd name="connsiteX70" fmla="*/ 42893 w 210014"/>
              <a:gd name="connsiteY70" fmla="*/ 39719 h 266700"/>
              <a:gd name="connsiteX71" fmla="*/ 35940 w 210014"/>
              <a:gd name="connsiteY71" fmla="*/ 31433 h 266700"/>
              <a:gd name="connsiteX72" fmla="*/ 36512 w 210014"/>
              <a:gd name="connsiteY72" fmla="*/ 24955 h 266700"/>
              <a:gd name="connsiteX73" fmla="*/ 173481 w 210014"/>
              <a:gd name="connsiteY73" fmla="*/ 188119 h 266700"/>
              <a:gd name="connsiteX74" fmla="*/ 166909 w 210014"/>
              <a:gd name="connsiteY74" fmla="*/ 187547 h 266700"/>
              <a:gd name="connsiteX75" fmla="*/ 160051 w 210014"/>
              <a:gd name="connsiteY75" fmla="*/ 179356 h 266700"/>
              <a:gd name="connsiteX76" fmla="*/ 159003 w 210014"/>
              <a:gd name="connsiteY76" fmla="*/ 176022 h 266700"/>
              <a:gd name="connsiteX77" fmla="*/ 160622 w 210014"/>
              <a:gd name="connsiteY77" fmla="*/ 172879 h 266700"/>
              <a:gd name="connsiteX78" fmla="*/ 163575 w 210014"/>
              <a:gd name="connsiteY78" fmla="*/ 171831 h 266700"/>
              <a:gd name="connsiteX79" fmla="*/ 163956 w 210014"/>
              <a:gd name="connsiteY79" fmla="*/ 171831 h 266700"/>
              <a:gd name="connsiteX80" fmla="*/ 167099 w 210014"/>
              <a:gd name="connsiteY80" fmla="*/ 173450 h 266700"/>
              <a:gd name="connsiteX81" fmla="*/ 173957 w 210014"/>
              <a:gd name="connsiteY81" fmla="*/ 181642 h 266700"/>
              <a:gd name="connsiteX82" fmla="*/ 175005 w 210014"/>
              <a:gd name="connsiteY82" fmla="*/ 184976 h 266700"/>
              <a:gd name="connsiteX83" fmla="*/ 173481 w 210014"/>
              <a:gd name="connsiteY83" fmla="*/ 188119 h 266700"/>
              <a:gd name="connsiteX84" fmla="*/ 30130 w 210014"/>
              <a:gd name="connsiteY84" fmla="*/ 63246 h 266700"/>
              <a:gd name="connsiteX85" fmla="*/ 26034 w 210014"/>
              <a:gd name="connsiteY85" fmla="*/ 65627 h 266700"/>
              <a:gd name="connsiteX86" fmla="*/ 23748 w 210014"/>
              <a:gd name="connsiteY86" fmla="*/ 65056 h 266700"/>
              <a:gd name="connsiteX87" fmla="*/ 14414 w 210014"/>
              <a:gd name="connsiteY87" fmla="*/ 59627 h 266700"/>
              <a:gd name="connsiteX88" fmla="*/ 12318 w 210014"/>
              <a:gd name="connsiteY88" fmla="*/ 56769 h 266700"/>
              <a:gd name="connsiteX89" fmla="*/ 12794 w 210014"/>
              <a:gd name="connsiteY89" fmla="*/ 53245 h 266700"/>
              <a:gd name="connsiteX90" fmla="*/ 15557 w 210014"/>
              <a:gd name="connsiteY90" fmla="*/ 51054 h 266700"/>
              <a:gd name="connsiteX91" fmla="*/ 19081 w 210014"/>
              <a:gd name="connsiteY91" fmla="*/ 51530 h 266700"/>
              <a:gd name="connsiteX92" fmla="*/ 28320 w 210014"/>
              <a:gd name="connsiteY92" fmla="*/ 56864 h 266700"/>
              <a:gd name="connsiteX93" fmla="*/ 30130 w 210014"/>
              <a:gd name="connsiteY93" fmla="*/ 63246 h 266700"/>
              <a:gd name="connsiteX94" fmla="*/ 197770 w 210014"/>
              <a:gd name="connsiteY94" fmla="*/ 156305 h 266700"/>
              <a:gd name="connsiteX95" fmla="*/ 197294 w 210014"/>
              <a:gd name="connsiteY95" fmla="*/ 159830 h 266700"/>
              <a:gd name="connsiteX96" fmla="*/ 190912 w 210014"/>
              <a:gd name="connsiteY96" fmla="*/ 161544 h 266700"/>
              <a:gd name="connsiteX97" fmla="*/ 181577 w 210014"/>
              <a:gd name="connsiteY97" fmla="*/ 156210 h 266700"/>
              <a:gd name="connsiteX98" fmla="*/ 179387 w 210014"/>
              <a:gd name="connsiteY98" fmla="*/ 153353 h 266700"/>
              <a:gd name="connsiteX99" fmla="*/ 179863 w 210014"/>
              <a:gd name="connsiteY99" fmla="*/ 149828 h 266700"/>
              <a:gd name="connsiteX100" fmla="*/ 183863 w 210014"/>
              <a:gd name="connsiteY100" fmla="*/ 147542 h 266700"/>
              <a:gd name="connsiteX101" fmla="*/ 186149 w 210014"/>
              <a:gd name="connsiteY101" fmla="*/ 148114 h 266700"/>
              <a:gd name="connsiteX102" fmla="*/ 195484 w 210014"/>
              <a:gd name="connsiteY102" fmla="*/ 153448 h 266700"/>
              <a:gd name="connsiteX103" fmla="*/ 197770 w 210014"/>
              <a:gd name="connsiteY103" fmla="*/ 156305 h 266700"/>
              <a:gd name="connsiteX104" fmla="*/ 126 w 210014"/>
              <a:gd name="connsiteY104" fmla="*/ 88011 h 266700"/>
              <a:gd name="connsiteX105" fmla="*/ 2031 w 210014"/>
              <a:gd name="connsiteY105" fmla="*/ 84963 h 266700"/>
              <a:gd name="connsiteX106" fmla="*/ 5460 w 210014"/>
              <a:gd name="connsiteY106" fmla="*/ 84201 h 266700"/>
              <a:gd name="connsiteX107" fmla="*/ 16033 w 210014"/>
              <a:gd name="connsiteY107" fmla="*/ 86106 h 266700"/>
              <a:gd name="connsiteX108" fmla="*/ 19081 w 210014"/>
              <a:gd name="connsiteY108" fmla="*/ 88011 h 266700"/>
              <a:gd name="connsiteX109" fmla="*/ 19843 w 210014"/>
              <a:gd name="connsiteY109" fmla="*/ 91440 h 266700"/>
              <a:gd name="connsiteX110" fmla="*/ 14509 w 210014"/>
              <a:gd name="connsiteY110" fmla="*/ 95250 h 266700"/>
              <a:gd name="connsiteX111" fmla="*/ 3841 w 210014"/>
              <a:gd name="connsiteY111" fmla="*/ 93440 h 266700"/>
              <a:gd name="connsiteX112" fmla="*/ 793 w 210014"/>
              <a:gd name="connsiteY112" fmla="*/ 91535 h 266700"/>
              <a:gd name="connsiteX113" fmla="*/ 126 w 210014"/>
              <a:gd name="connsiteY113" fmla="*/ 88011 h 266700"/>
              <a:gd name="connsiteX114" fmla="*/ 190245 w 210014"/>
              <a:gd name="connsiteY114" fmla="*/ 121539 h 266700"/>
              <a:gd name="connsiteX115" fmla="*/ 192150 w 210014"/>
              <a:gd name="connsiteY115" fmla="*/ 118491 h 266700"/>
              <a:gd name="connsiteX116" fmla="*/ 194722 w 210014"/>
              <a:gd name="connsiteY116" fmla="*/ 117634 h 266700"/>
              <a:gd name="connsiteX117" fmla="*/ 195579 w 210014"/>
              <a:gd name="connsiteY117" fmla="*/ 117729 h 266700"/>
              <a:gd name="connsiteX118" fmla="*/ 206152 w 210014"/>
              <a:gd name="connsiteY118" fmla="*/ 119634 h 266700"/>
              <a:gd name="connsiteX119" fmla="*/ 209962 w 210014"/>
              <a:gd name="connsiteY119" fmla="*/ 124968 h 266700"/>
              <a:gd name="connsiteX120" fmla="*/ 204628 w 210014"/>
              <a:gd name="connsiteY120" fmla="*/ 128778 h 266700"/>
              <a:gd name="connsiteX121" fmla="*/ 194055 w 210014"/>
              <a:gd name="connsiteY121" fmla="*/ 126873 h 266700"/>
              <a:gd name="connsiteX122" fmla="*/ 190245 w 210014"/>
              <a:gd name="connsiteY122" fmla="*/ 121539 h 266700"/>
              <a:gd name="connsiteX123" fmla="*/ 3841 w 210014"/>
              <a:gd name="connsiteY123" fmla="*/ 119634 h 266700"/>
              <a:gd name="connsiteX124" fmla="*/ 14414 w 210014"/>
              <a:gd name="connsiteY124" fmla="*/ 117729 h 266700"/>
              <a:gd name="connsiteX125" fmla="*/ 15271 w 210014"/>
              <a:gd name="connsiteY125" fmla="*/ 117634 h 266700"/>
              <a:gd name="connsiteX126" fmla="*/ 17843 w 210014"/>
              <a:gd name="connsiteY126" fmla="*/ 118491 h 266700"/>
              <a:gd name="connsiteX127" fmla="*/ 19748 w 210014"/>
              <a:gd name="connsiteY127" fmla="*/ 121539 h 266700"/>
              <a:gd name="connsiteX128" fmla="*/ 19081 w 210014"/>
              <a:gd name="connsiteY128" fmla="*/ 125063 h 266700"/>
              <a:gd name="connsiteX129" fmla="*/ 16033 w 210014"/>
              <a:gd name="connsiteY129" fmla="*/ 126968 h 266700"/>
              <a:gd name="connsiteX130" fmla="*/ 5460 w 210014"/>
              <a:gd name="connsiteY130" fmla="*/ 128873 h 266700"/>
              <a:gd name="connsiteX131" fmla="*/ 126 w 210014"/>
              <a:gd name="connsiteY131" fmla="*/ 125063 h 266700"/>
              <a:gd name="connsiteX132" fmla="*/ 888 w 210014"/>
              <a:gd name="connsiteY132" fmla="*/ 121634 h 266700"/>
              <a:gd name="connsiteX133" fmla="*/ 3841 w 210014"/>
              <a:gd name="connsiteY133" fmla="*/ 119634 h 266700"/>
              <a:gd name="connsiteX134" fmla="*/ 193960 w 210014"/>
              <a:gd name="connsiteY134" fmla="*/ 86106 h 266700"/>
              <a:gd name="connsiteX135" fmla="*/ 204533 w 210014"/>
              <a:gd name="connsiteY135" fmla="*/ 84201 h 266700"/>
              <a:gd name="connsiteX136" fmla="*/ 207962 w 210014"/>
              <a:gd name="connsiteY136" fmla="*/ 84963 h 266700"/>
              <a:gd name="connsiteX137" fmla="*/ 209867 w 210014"/>
              <a:gd name="connsiteY137" fmla="*/ 87916 h 266700"/>
              <a:gd name="connsiteX138" fmla="*/ 206057 w 210014"/>
              <a:gd name="connsiteY138" fmla="*/ 93250 h 266700"/>
              <a:gd name="connsiteX139" fmla="*/ 195579 w 210014"/>
              <a:gd name="connsiteY139" fmla="*/ 95250 h 266700"/>
              <a:gd name="connsiteX140" fmla="*/ 190150 w 210014"/>
              <a:gd name="connsiteY140" fmla="*/ 91440 h 266700"/>
              <a:gd name="connsiteX141" fmla="*/ 193960 w 210014"/>
              <a:gd name="connsiteY141" fmla="*/ 86106 h 266700"/>
              <a:gd name="connsiteX142" fmla="*/ 28415 w 210014"/>
              <a:gd name="connsiteY142" fmla="*/ 156115 h 266700"/>
              <a:gd name="connsiteX143" fmla="*/ 19081 w 210014"/>
              <a:gd name="connsiteY143" fmla="*/ 161544 h 266700"/>
              <a:gd name="connsiteX144" fmla="*/ 12794 w 210014"/>
              <a:gd name="connsiteY144" fmla="*/ 159830 h 266700"/>
              <a:gd name="connsiteX145" fmla="*/ 12318 w 210014"/>
              <a:gd name="connsiteY145" fmla="*/ 156305 h 266700"/>
              <a:gd name="connsiteX146" fmla="*/ 14509 w 210014"/>
              <a:gd name="connsiteY146" fmla="*/ 153448 h 266700"/>
              <a:gd name="connsiteX147" fmla="*/ 23748 w 210014"/>
              <a:gd name="connsiteY147" fmla="*/ 148114 h 266700"/>
              <a:gd name="connsiteX148" fmla="*/ 23748 w 210014"/>
              <a:gd name="connsiteY148" fmla="*/ 148114 h 266700"/>
              <a:gd name="connsiteX149" fmla="*/ 26034 w 210014"/>
              <a:gd name="connsiteY149" fmla="*/ 147447 h 266700"/>
              <a:gd name="connsiteX150" fmla="*/ 27177 w 210014"/>
              <a:gd name="connsiteY150" fmla="*/ 147638 h 266700"/>
              <a:gd name="connsiteX151" fmla="*/ 30035 w 210014"/>
              <a:gd name="connsiteY151" fmla="*/ 149828 h 266700"/>
              <a:gd name="connsiteX152" fmla="*/ 30511 w 210014"/>
              <a:gd name="connsiteY152" fmla="*/ 153353 h 266700"/>
              <a:gd name="connsiteX153" fmla="*/ 28415 w 210014"/>
              <a:gd name="connsiteY153" fmla="*/ 156115 h 266700"/>
              <a:gd name="connsiteX154" fmla="*/ 195579 w 210014"/>
              <a:gd name="connsiteY154" fmla="*/ 59627 h 266700"/>
              <a:gd name="connsiteX155" fmla="*/ 186340 w 210014"/>
              <a:gd name="connsiteY155" fmla="*/ 64961 h 266700"/>
              <a:gd name="connsiteX156" fmla="*/ 179958 w 210014"/>
              <a:gd name="connsiteY156" fmla="*/ 63246 h 266700"/>
              <a:gd name="connsiteX157" fmla="*/ 179482 w 210014"/>
              <a:gd name="connsiteY157" fmla="*/ 59722 h 266700"/>
              <a:gd name="connsiteX158" fmla="*/ 181673 w 210014"/>
              <a:gd name="connsiteY158" fmla="*/ 56864 h 266700"/>
              <a:gd name="connsiteX159" fmla="*/ 191007 w 210014"/>
              <a:gd name="connsiteY159" fmla="*/ 51530 h 266700"/>
              <a:gd name="connsiteX160" fmla="*/ 193293 w 210014"/>
              <a:gd name="connsiteY160" fmla="*/ 50864 h 266700"/>
              <a:gd name="connsiteX161" fmla="*/ 194531 w 210014"/>
              <a:gd name="connsiteY161" fmla="*/ 51054 h 266700"/>
              <a:gd name="connsiteX162" fmla="*/ 197389 w 210014"/>
              <a:gd name="connsiteY162" fmla="*/ 53245 h 266700"/>
              <a:gd name="connsiteX163" fmla="*/ 197865 w 210014"/>
              <a:gd name="connsiteY163" fmla="*/ 56769 h 266700"/>
              <a:gd name="connsiteX164" fmla="*/ 195579 w 210014"/>
              <a:gd name="connsiteY164" fmla="*/ 59627 h 266700"/>
              <a:gd name="connsiteX165" fmla="*/ 49942 w 210014"/>
              <a:gd name="connsiteY165" fmla="*/ 179356 h 266700"/>
              <a:gd name="connsiteX166" fmla="*/ 43084 w 210014"/>
              <a:gd name="connsiteY166" fmla="*/ 187547 h 266700"/>
              <a:gd name="connsiteX167" fmla="*/ 36512 w 210014"/>
              <a:gd name="connsiteY167" fmla="*/ 188119 h 266700"/>
              <a:gd name="connsiteX168" fmla="*/ 35940 w 210014"/>
              <a:gd name="connsiteY168" fmla="*/ 181547 h 266700"/>
              <a:gd name="connsiteX169" fmla="*/ 42893 w 210014"/>
              <a:gd name="connsiteY169" fmla="*/ 173355 h 266700"/>
              <a:gd name="connsiteX170" fmla="*/ 49466 w 210014"/>
              <a:gd name="connsiteY170" fmla="*/ 172784 h 266700"/>
              <a:gd name="connsiteX171" fmla="*/ 49942 w 210014"/>
              <a:gd name="connsiteY171" fmla="*/ 179356 h 266700"/>
              <a:gd name="connsiteX172" fmla="*/ 174053 w 210014"/>
              <a:gd name="connsiteY172" fmla="*/ 31433 h 266700"/>
              <a:gd name="connsiteX173" fmla="*/ 167195 w 210014"/>
              <a:gd name="connsiteY173" fmla="*/ 39624 h 266700"/>
              <a:gd name="connsiteX174" fmla="*/ 160622 w 210014"/>
              <a:gd name="connsiteY174" fmla="*/ 40195 h 266700"/>
              <a:gd name="connsiteX175" fmla="*/ 159003 w 210014"/>
              <a:gd name="connsiteY175" fmla="*/ 37052 h 266700"/>
              <a:gd name="connsiteX176" fmla="*/ 160051 w 210014"/>
              <a:gd name="connsiteY176" fmla="*/ 33623 h 266700"/>
              <a:gd name="connsiteX177" fmla="*/ 166909 w 210014"/>
              <a:gd name="connsiteY177" fmla="*/ 25432 h 266700"/>
              <a:gd name="connsiteX178" fmla="*/ 170433 w 210014"/>
              <a:gd name="connsiteY178" fmla="*/ 23813 h 266700"/>
              <a:gd name="connsiteX179" fmla="*/ 173386 w 210014"/>
              <a:gd name="connsiteY179" fmla="*/ 24860 h 266700"/>
              <a:gd name="connsiteX180" fmla="*/ 175005 w 210014"/>
              <a:gd name="connsiteY180" fmla="*/ 28004 h 266700"/>
              <a:gd name="connsiteX181" fmla="*/ 174053 w 210014"/>
              <a:gd name="connsiteY181" fmla="*/ 31433 h 266700"/>
              <a:gd name="connsiteX182" fmla="*/ 144049 w 210014"/>
              <a:gd name="connsiteY182" fmla="*/ 8858 h 266700"/>
              <a:gd name="connsiteX183" fmla="*/ 144239 w 210014"/>
              <a:gd name="connsiteY183" fmla="*/ 12383 h 266700"/>
              <a:gd name="connsiteX184" fmla="*/ 140620 w 210014"/>
              <a:gd name="connsiteY184" fmla="*/ 22479 h 266700"/>
              <a:gd name="connsiteX185" fmla="*/ 134714 w 210014"/>
              <a:gd name="connsiteY185" fmla="*/ 25241 h 266700"/>
              <a:gd name="connsiteX186" fmla="*/ 132047 w 210014"/>
              <a:gd name="connsiteY186" fmla="*/ 22860 h 266700"/>
              <a:gd name="connsiteX187" fmla="*/ 131857 w 210014"/>
              <a:gd name="connsiteY187" fmla="*/ 19336 h 266700"/>
              <a:gd name="connsiteX188" fmla="*/ 135476 w 210014"/>
              <a:gd name="connsiteY188" fmla="*/ 9239 h 266700"/>
              <a:gd name="connsiteX189" fmla="*/ 137858 w 210014"/>
              <a:gd name="connsiteY189" fmla="*/ 6668 h 266700"/>
              <a:gd name="connsiteX190" fmla="*/ 141382 w 210014"/>
              <a:gd name="connsiteY190" fmla="*/ 6477 h 266700"/>
              <a:gd name="connsiteX191" fmla="*/ 144049 w 210014"/>
              <a:gd name="connsiteY191" fmla="*/ 885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10014" h="266700">
                <a:moveTo>
                  <a:pt x="179101" y="109252"/>
                </a:moveTo>
                <a:cubicBezTo>
                  <a:pt x="179101" y="66008"/>
                  <a:pt x="146525" y="32195"/>
                  <a:pt x="104996" y="32195"/>
                </a:cubicBezTo>
                <a:cubicBezTo>
                  <a:pt x="63467" y="32195"/>
                  <a:pt x="30892" y="66008"/>
                  <a:pt x="30892" y="109252"/>
                </a:cubicBezTo>
                <a:cubicBezTo>
                  <a:pt x="30892" y="125349"/>
                  <a:pt x="38131" y="142399"/>
                  <a:pt x="51656" y="158687"/>
                </a:cubicBezTo>
                <a:lnTo>
                  <a:pt x="53180" y="160496"/>
                </a:lnTo>
                <a:cubicBezTo>
                  <a:pt x="63182" y="172022"/>
                  <a:pt x="73373" y="186119"/>
                  <a:pt x="73469" y="203073"/>
                </a:cubicBezTo>
                <a:lnTo>
                  <a:pt x="73469" y="203835"/>
                </a:lnTo>
                <a:lnTo>
                  <a:pt x="67563" y="203835"/>
                </a:lnTo>
                <a:cubicBezTo>
                  <a:pt x="64991" y="203835"/>
                  <a:pt x="62896" y="205931"/>
                  <a:pt x="62896" y="208502"/>
                </a:cubicBezTo>
                <a:lnTo>
                  <a:pt x="62896" y="240506"/>
                </a:lnTo>
                <a:cubicBezTo>
                  <a:pt x="62896" y="243078"/>
                  <a:pt x="64991" y="245174"/>
                  <a:pt x="67563" y="245174"/>
                </a:cubicBezTo>
                <a:lnTo>
                  <a:pt x="79279" y="245174"/>
                </a:lnTo>
                <a:lnTo>
                  <a:pt x="79374" y="245745"/>
                </a:lnTo>
                <a:cubicBezTo>
                  <a:pt x="81851" y="257842"/>
                  <a:pt x="92614" y="266700"/>
                  <a:pt x="104996" y="266700"/>
                </a:cubicBezTo>
                <a:cubicBezTo>
                  <a:pt x="117474" y="266700"/>
                  <a:pt x="128237" y="257842"/>
                  <a:pt x="130619" y="245555"/>
                </a:cubicBezTo>
                <a:lnTo>
                  <a:pt x="130714" y="244983"/>
                </a:lnTo>
                <a:lnTo>
                  <a:pt x="142430" y="244983"/>
                </a:lnTo>
                <a:cubicBezTo>
                  <a:pt x="145097" y="244983"/>
                  <a:pt x="147192" y="242888"/>
                  <a:pt x="147192" y="240316"/>
                </a:cubicBezTo>
                <a:lnTo>
                  <a:pt x="147192" y="208407"/>
                </a:lnTo>
                <a:cubicBezTo>
                  <a:pt x="147192" y="206502"/>
                  <a:pt x="146049" y="204883"/>
                  <a:pt x="144335" y="204121"/>
                </a:cubicBezTo>
                <a:cubicBezTo>
                  <a:pt x="143763" y="203835"/>
                  <a:pt x="143096" y="203740"/>
                  <a:pt x="142430" y="203740"/>
                </a:cubicBezTo>
                <a:lnTo>
                  <a:pt x="82803" y="203740"/>
                </a:lnTo>
                <a:lnTo>
                  <a:pt x="82803" y="202978"/>
                </a:lnTo>
                <a:cubicBezTo>
                  <a:pt x="82708" y="182785"/>
                  <a:pt x="70706" y="166402"/>
                  <a:pt x="60229" y="154400"/>
                </a:cubicBezTo>
                <a:lnTo>
                  <a:pt x="58705" y="152686"/>
                </a:lnTo>
                <a:cubicBezTo>
                  <a:pt x="50228" y="142494"/>
                  <a:pt x="40131" y="126778"/>
                  <a:pt x="40131" y="109252"/>
                </a:cubicBezTo>
                <a:cubicBezTo>
                  <a:pt x="40131" y="71247"/>
                  <a:pt x="68611" y="41529"/>
                  <a:pt x="104996" y="41529"/>
                </a:cubicBezTo>
                <a:cubicBezTo>
                  <a:pt x="141382" y="41529"/>
                  <a:pt x="169862" y="71247"/>
                  <a:pt x="169862" y="109252"/>
                </a:cubicBezTo>
                <a:cubicBezTo>
                  <a:pt x="169862" y="126778"/>
                  <a:pt x="159765" y="142494"/>
                  <a:pt x="151288" y="152686"/>
                </a:cubicBezTo>
                <a:lnTo>
                  <a:pt x="149764" y="154400"/>
                </a:lnTo>
                <a:cubicBezTo>
                  <a:pt x="143477" y="161735"/>
                  <a:pt x="138905" y="167926"/>
                  <a:pt x="135381" y="174117"/>
                </a:cubicBezTo>
                <a:cubicBezTo>
                  <a:pt x="134810" y="175165"/>
                  <a:pt x="134619" y="176498"/>
                  <a:pt x="135000" y="177641"/>
                </a:cubicBezTo>
                <a:cubicBezTo>
                  <a:pt x="135381" y="178880"/>
                  <a:pt x="136143" y="179832"/>
                  <a:pt x="137191" y="180404"/>
                </a:cubicBezTo>
                <a:cubicBezTo>
                  <a:pt x="139382" y="181642"/>
                  <a:pt x="142239" y="180880"/>
                  <a:pt x="143477" y="178594"/>
                </a:cubicBezTo>
                <a:cubicBezTo>
                  <a:pt x="146621" y="172974"/>
                  <a:pt x="150907" y="167164"/>
                  <a:pt x="156812" y="160401"/>
                </a:cubicBezTo>
                <a:lnTo>
                  <a:pt x="158336" y="158591"/>
                </a:lnTo>
                <a:cubicBezTo>
                  <a:pt x="171957" y="142399"/>
                  <a:pt x="179101" y="125349"/>
                  <a:pt x="179101" y="109252"/>
                </a:cubicBezTo>
                <a:close/>
                <a:moveTo>
                  <a:pt x="120903" y="245936"/>
                </a:moveTo>
                <a:cubicBezTo>
                  <a:pt x="118617" y="252794"/>
                  <a:pt x="112235" y="257366"/>
                  <a:pt x="105092" y="257366"/>
                </a:cubicBezTo>
                <a:cubicBezTo>
                  <a:pt x="97948" y="257366"/>
                  <a:pt x="91566" y="252794"/>
                  <a:pt x="89280" y="245936"/>
                </a:cubicBezTo>
                <a:lnTo>
                  <a:pt x="88994" y="244983"/>
                </a:lnTo>
                <a:lnTo>
                  <a:pt x="121379" y="244983"/>
                </a:lnTo>
                <a:lnTo>
                  <a:pt x="120903" y="245936"/>
                </a:lnTo>
                <a:close/>
                <a:moveTo>
                  <a:pt x="137858" y="213074"/>
                </a:moveTo>
                <a:lnTo>
                  <a:pt x="137858" y="235744"/>
                </a:lnTo>
                <a:lnTo>
                  <a:pt x="72230" y="235744"/>
                </a:lnTo>
                <a:lnTo>
                  <a:pt x="72230" y="213074"/>
                </a:lnTo>
                <a:lnTo>
                  <a:pt x="137858" y="213074"/>
                </a:lnTo>
                <a:close/>
                <a:moveTo>
                  <a:pt x="109664" y="4667"/>
                </a:moveTo>
                <a:lnTo>
                  <a:pt x="109664" y="15431"/>
                </a:lnTo>
                <a:cubicBezTo>
                  <a:pt x="109664" y="18002"/>
                  <a:pt x="107568" y="20098"/>
                  <a:pt x="104996" y="20098"/>
                </a:cubicBezTo>
                <a:cubicBezTo>
                  <a:pt x="102425" y="20098"/>
                  <a:pt x="100329" y="18002"/>
                  <a:pt x="100329" y="15431"/>
                </a:cubicBezTo>
                <a:lnTo>
                  <a:pt x="100329" y="4667"/>
                </a:lnTo>
                <a:cubicBezTo>
                  <a:pt x="100329" y="2096"/>
                  <a:pt x="102425" y="0"/>
                  <a:pt x="104996" y="0"/>
                </a:cubicBezTo>
                <a:cubicBezTo>
                  <a:pt x="107568" y="0"/>
                  <a:pt x="109664" y="2096"/>
                  <a:pt x="109664" y="4667"/>
                </a:cubicBezTo>
                <a:close/>
                <a:moveTo>
                  <a:pt x="74516" y="9239"/>
                </a:moveTo>
                <a:lnTo>
                  <a:pt x="78231" y="19336"/>
                </a:lnTo>
                <a:cubicBezTo>
                  <a:pt x="78612" y="20479"/>
                  <a:pt x="78612" y="21717"/>
                  <a:pt x="78041" y="22860"/>
                </a:cubicBezTo>
                <a:cubicBezTo>
                  <a:pt x="77564" y="23908"/>
                  <a:pt x="76612" y="24765"/>
                  <a:pt x="75469" y="25241"/>
                </a:cubicBezTo>
                <a:cubicBezTo>
                  <a:pt x="72992" y="26099"/>
                  <a:pt x="70325" y="24765"/>
                  <a:pt x="69468" y="22479"/>
                </a:cubicBezTo>
                <a:lnTo>
                  <a:pt x="65753" y="12383"/>
                </a:lnTo>
                <a:cubicBezTo>
                  <a:pt x="65372" y="11239"/>
                  <a:pt x="65468" y="9906"/>
                  <a:pt x="65944" y="8858"/>
                </a:cubicBezTo>
                <a:cubicBezTo>
                  <a:pt x="66515" y="7715"/>
                  <a:pt x="67373" y="6858"/>
                  <a:pt x="68611" y="6382"/>
                </a:cubicBezTo>
                <a:cubicBezTo>
                  <a:pt x="69087" y="6191"/>
                  <a:pt x="69659" y="6096"/>
                  <a:pt x="70230" y="6096"/>
                </a:cubicBezTo>
                <a:cubicBezTo>
                  <a:pt x="70897" y="6096"/>
                  <a:pt x="71564" y="6287"/>
                  <a:pt x="72230" y="6572"/>
                </a:cubicBezTo>
                <a:cubicBezTo>
                  <a:pt x="73278" y="7144"/>
                  <a:pt x="74135" y="8001"/>
                  <a:pt x="74516" y="9239"/>
                </a:cubicBezTo>
                <a:close/>
                <a:moveTo>
                  <a:pt x="36512" y="24955"/>
                </a:moveTo>
                <a:cubicBezTo>
                  <a:pt x="38512" y="23336"/>
                  <a:pt x="41465" y="23527"/>
                  <a:pt x="43084" y="25527"/>
                </a:cubicBezTo>
                <a:lnTo>
                  <a:pt x="49942" y="33719"/>
                </a:lnTo>
                <a:cubicBezTo>
                  <a:pt x="51561" y="35719"/>
                  <a:pt x="51371" y="38576"/>
                  <a:pt x="49370" y="40291"/>
                </a:cubicBezTo>
                <a:cubicBezTo>
                  <a:pt x="47465" y="41815"/>
                  <a:pt x="44417" y="41529"/>
                  <a:pt x="42893" y="39719"/>
                </a:cubicBezTo>
                <a:lnTo>
                  <a:pt x="35940" y="31433"/>
                </a:lnTo>
                <a:cubicBezTo>
                  <a:pt x="34321" y="29528"/>
                  <a:pt x="34607" y="26575"/>
                  <a:pt x="36512" y="24955"/>
                </a:cubicBezTo>
                <a:close/>
                <a:moveTo>
                  <a:pt x="173481" y="188119"/>
                </a:moveTo>
                <a:cubicBezTo>
                  <a:pt x="171576" y="189738"/>
                  <a:pt x="168528" y="189452"/>
                  <a:pt x="166909" y="187547"/>
                </a:cubicBezTo>
                <a:lnTo>
                  <a:pt x="160051" y="179356"/>
                </a:lnTo>
                <a:cubicBezTo>
                  <a:pt x="159289" y="178403"/>
                  <a:pt x="158908" y="177165"/>
                  <a:pt x="159003" y="176022"/>
                </a:cubicBezTo>
                <a:cubicBezTo>
                  <a:pt x="159098" y="174784"/>
                  <a:pt x="159670" y="173641"/>
                  <a:pt x="160622" y="172879"/>
                </a:cubicBezTo>
                <a:cubicBezTo>
                  <a:pt x="161480" y="172117"/>
                  <a:pt x="162527" y="171831"/>
                  <a:pt x="163575" y="171831"/>
                </a:cubicBezTo>
                <a:cubicBezTo>
                  <a:pt x="163670" y="171831"/>
                  <a:pt x="163861" y="171831"/>
                  <a:pt x="163956" y="171831"/>
                </a:cubicBezTo>
                <a:cubicBezTo>
                  <a:pt x="165194" y="171926"/>
                  <a:pt x="166337" y="172498"/>
                  <a:pt x="167099" y="173450"/>
                </a:cubicBezTo>
                <a:lnTo>
                  <a:pt x="173957" y="181642"/>
                </a:lnTo>
                <a:cubicBezTo>
                  <a:pt x="174719" y="182594"/>
                  <a:pt x="175100" y="183833"/>
                  <a:pt x="175005" y="184976"/>
                </a:cubicBezTo>
                <a:cubicBezTo>
                  <a:pt x="175005" y="186214"/>
                  <a:pt x="174434" y="187357"/>
                  <a:pt x="173481" y="188119"/>
                </a:cubicBezTo>
                <a:close/>
                <a:moveTo>
                  <a:pt x="30130" y="63246"/>
                </a:moveTo>
                <a:cubicBezTo>
                  <a:pt x="29273" y="64675"/>
                  <a:pt x="27749" y="65627"/>
                  <a:pt x="26034" y="65627"/>
                </a:cubicBezTo>
                <a:cubicBezTo>
                  <a:pt x="25177" y="65627"/>
                  <a:pt x="24415" y="65437"/>
                  <a:pt x="23748" y="65056"/>
                </a:cubicBezTo>
                <a:lnTo>
                  <a:pt x="14414" y="59627"/>
                </a:lnTo>
                <a:cubicBezTo>
                  <a:pt x="13366" y="58960"/>
                  <a:pt x="12604" y="58007"/>
                  <a:pt x="12318" y="56769"/>
                </a:cubicBezTo>
                <a:cubicBezTo>
                  <a:pt x="11937" y="55626"/>
                  <a:pt x="12128" y="54388"/>
                  <a:pt x="12794" y="53245"/>
                </a:cubicBezTo>
                <a:cubicBezTo>
                  <a:pt x="13366" y="52197"/>
                  <a:pt x="14414" y="51435"/>
                  <a:pt x="15557" y="51054"/>
                </a:cubicBezTo>
                <a:cubicBezTo>
                  <a:pt x="16795" y="50768"/>
                  <a:pt x="18033" y="50959"/>
                  <a:pt x="19081" y="51530"/>
                </a:cubicBezTo>
                <a:lnTo>
                  <a:pt x="28320" y="56864"/>
                </a:lnTo>
                <a:cubicBezTo>
                  <a:pt x="30606" y="58198"/>
                  <a:pt x="31368" y="61055"/>
                  <a:pt x="30130" y="63246"/>
                </a:cubicBezTo>
                <a:close/>
                <a:moveTo>
                  <a:pt x="197770" y="156305"/>
                </a:moveTo>
                <a:cubicBezTo>
                  <a:pt x="198056" y="157544"/>
                  <a:pt x="197960" y="158782"/>
                  <a:pt x="197294" y="159830"/>
                </a:cubicBezTo>
                <a:cubicBezTo>
                  <a:pt x="196055" y="161925"/>
                  <a:pt x="193103" y="162782"/>
                  <a:pt x="190912" y="161544"/>
                </a:cubicBezTo>
                <a:lnTo>
                  <a:pt x="181577" y="156210"/>
                </a:lnTo>
                <a:cubicBezTo>
                  <a:pt x="180530" y="155639"/>
                  <a:pt x="179768" y="154591"/>
                  <a:pt x="179387" y="153353"/>
                </a:cubicBezTo>
                <a:cubicBezTo>
                  <a:pt x="179101" y="152114"/>
                  <a:pt x="179196" y="150876"/>
                  <a:pt x="179863" y="149828"/>
                </a:cubicBezTo>
                <a:cubicBezTo>
                  <a:pt x="180720" y="148304"/>
                  <a:pt x="182244" y="147542"/>
                  <a:pt x="183863" y="147542"/>
                </a:cubicBezTo>
                <a:cubicBezTo>
                  <a:pt x="184625" y="147542"/>
                  <a:pt x="185483" y="147733"/>
                  <a:pt x="186149" y="148114"/>
                </a:cubicBezTo>
                <a:lnTo>
                  <a:pt x="195484" y="153448"/>
                </a:lnTo>
                <a:cubicBezTo>
                  <a:pt x="196627" y="154115"/>
                  <a:pt x="197389" y="155067"/>
                  <a:pt x="197770" y="156305"/>
                </a:cubicBezTo>
                <a:close/>
                <a:moveTo>
                  <a:pt x="126" y="88011"/>
                </a:moveTo>
                <a:cubicBezTo>
                  <a:pt x="317" y="86773"/>
                  <a:pt x="983" y="85725"/>
                  <a:pt x="2031" y="84963"/>
                </a:cubicBezTo>
                <a:cubicBezTo>
                  <a:pt x="3079" y="84296"/>
                  <a:pt x="4317" y="84011"/>
                  <a:pt x="5460" y="84201"/>
                </a:cubicBezTo>
                <a:lnTo>
                  <a:pt x="16033" y="86106"/>
                </a:lnTo>
                <a:cubicBezTo>
                  <a:pt x="17271" y="86392"/>
                  <a:pt x="18319" y="87059"/>
                  <a:pt x="19081" y="88011"/>
                </a:cubicBezTo>
                <a:cubicBezTo>
                  <a:pt x="19748" y="89059"/>
                  <a:pt x="20033" y="90297"/>
                  <a:pt x="19843" y="91440"/>
                </a:cubicBezTo>
                <a:cubicBezTo>
                  <a:pt x="19367" y="93917"/>
                  <a:pt x="16985" y="95631"/>
                  <a:pt x="14509" y="95250"/>
                </a:cubicBezTo>
                <a:lnTo>
                  <a:pt x="3841" y="93440"/>
                </a:lnTo>
                <a:cubicBezTo>
                  <a:pt x="2603" y="93250"/>
                  <a:pt x="1555" y="92583"/>
                  <a:pt x="793" y="91535"/>
                </a:cubicBezTo>
                <a:cubicBezTo>
                  <a:pt x="31" y="90488"/>
                  <a:pt x="-160" y="89249"/>
                  <a:pt x="126" y="88011"/>
                </a:cubicBezTo>
                <a:close/>
                <a:moveTo>
                  <a:pt x="190245" y="121539"/>
                </a:moveTo>
                <a:cubicBezTo>
                  <a:pt x="190436" y="120301"/>
                  <a:pt x="191198" y="119253"/>
                  <a:pt x="192150" y="118491"/>
                </a:cubicBezTo>
                <a:cubicBezTo>
                  <a:pt x="192912" y="117920"/>
                  <a:pt x="193865" y="117634"/>
                  <a:pt x="194722" y="117634"/>
                </a:cubicBezTo>
                <a:cubicBezTo>
                  <a:pt x="195008" y="117634"/>
                  <a:pt x="195293" y="117634"/>
                  <a:pt x="195579" y="117729"/>
                </a:cubicBezTo>
                <a:lnTo>
                  <a:pt x="206152" y="119634"/>
                </a:lnTo>
                <a:cubicBezTo>
                  <a:pt x="208628" y="120110"/>
                  <a:pt x="210343" y="122492"/>
                  <a:pt x="209962" y="124968"/>
                </a:cubicBezTo>
                <a:cubicBezTo>
                  <a:pt x="209486" y="127445"/>
                  <a:pt x="207104" y="129159"/>
                  <a:pt x="204628" y="128778"/>
                </a:cubicBezTo>
                <a:lnTo>
                  <a:pt x="194055" y="126873"/>
                </a:lnTo>
                <a:cubicBezTo>
                  <a:pt x="191483" y="126492"/>
                  <a:pt x="189769" y="124111"/>
                  <a:pt x="190245" y="121539"/>
                </a:cubicBezTo>
                <a:close/>
                <a:moveTo>
                  <a:pt x="3841" y="119634"/>
                </a:moveTo>
                <a:lnTo>
                  <a:pt x="14414" y="117729"/>
                </a:lnTo>
                <a:cubicBezTo>
                  <a:pt x="14699" y="117634"/>
                  <a:pt x="14985" y="117634"/>
                  <a:pt x="15271" y="117634"/>
                </a:cubicBezTo>
                <a:cubicBezTo>
                  <a:pt x="16223" y="117634"/>
                  <a:pt x="17081" y="117920"/>
                  <a:pt x="17843" y="118491"/>
                </a:cubicBezTo>
                <a:cubicBezTo>
                  <a:pt x="18890" y="119158"/>
                  <a:pt x="19557" y="120301"/>
                  <a:pt x="19748" y="121539"/>
                </a:cubicBezTo>
                <a:cubicBezTo>
                  <a:pt x="20033" y="122777"/>
                  <a:pt x="19748" y="124016"/>
                  <a:pt x="19081" y="125063"/>
                </a:cubicBezTo>
                <a:cubicBezTo>
                  <a:pt x="18414" y="126111"/>
                  <a:pt x="17271" y="126778"/>
                  <a:pt x="16033" y="126968"/>
                </a:cubicBezTo>
                <a:lnTo>
                  <a:pt x="5460" y="128873"/>
                </a:lnTo>
                <a:cubicBezTo>
                  <a:pt x="2888" y="129350"/>
                  <a:pt x="507" y="127635"/>
                  <a:pt x="126" y="125063"/>
                </a:cubicBezTo>
                <a:cubicBezTo>
                  <a:pt x="-64" y="123825"/>
                  <a:pt x="221" y="122587"/>
                  <a:pt x="888" y="121634"/>
                </a:cubicBezTo>
                <a:cubicBezTo>
                  <a:pt x="1555" y="120587"/>
                  <a:pt x="2603" y="119920"/>
                  <a:pt x="3841" y="119634"/>
                </a:cubicBezTo>
                <a:close/>
                <a:moveTo>
                  <a:pt x="193960" y="86106"/>
                </a:moveTo>
                <a:lnTo>
                  <a:pt x="204533" y="84201"/>
                </a:lnTo>
                <a:cubicBezTo>
                  <a:pt x="205771" y="84011"/>
                  <a:pt x="207009" y="84296"/>
                  <a:pt x="207962" y="84963"/>
                </a:cubicBezTo>
                <a:cubicBezTo>
                  <a:pt x="209009" y="85725"/>
                  <a:pt x="209676" y="86773"/>
                  <a:pt x="209867" y="87916"/>
                </a:cubicBezTo>
                <a:cubicBezTo>
                  <a:pt x="210343" y="90392"/>
                  <a:pt x="208628" y="92869"/>
                  <a:pt x="206057" y="93250"/>
                </a:cubicBezTo>
                <a:lnTo>
                  <a:pt x="195579" y="95250"/>
                </a:lnTo>
                <a:cubicBezTo>
                  <a:pt x="193007" y="95631"/>
                  <a:pt x="190626" y="94012"/>
                  <a:pt x="190150" y="91440"/>
                </a:cubicBezTo>
                <a:cubicBezTo>
                  <a:pt x="189769" y="88964"/>
                  <a:pt x="191483" y="86582"/>
                  <a:pt x="193960" y="86106"/>
                </a:cubicBezTo>
                <a:close/>
                <a:moveTo>
                  <a:pt x="28415" y="156115"/>
                </a:moveTo>
                <a:lnTo>
                  <a:pt x="19081" y="161544"/>
                </a:lnTo>
                <a:cubicBezTo>
                  <a:pt x="16985" y="162782"/>
                  <a:pt x="14033" y="161925"/>
                  <a:pt x="12794" y="159830"/>
                </a:cubicBezTo>
                <a:cubicBezTo>
                  <a:pt x="12128" y="158782"/>
                  <a:pt x="12032" y="157544"/>
                  <a:pt x="12318" y="156305"/>
                </a:cubicBezTo>
                <a:cubicBezTo>
                  <a:pt x="12604" y="155067"/>
                  <a:pt x="13366" y="154115"/>
                  <a:pt x="14509" y="153448"/>
                </a:cubicBezTo>
                <a:lnTo>
                  <a:pt x="23748" y="148114"/>
                </a:lnTo>
                <a:lnTo>
                  <a:pt x="23748" y="148114"/>
                </a:lnTo>
                <a:cubicBezTo>
                  <a:pt x="24415" y="147733"/>
                  <a:pt x="25272" y="147447"/>
                  <a:pt x="26034" y="147447"/>
                </a:cubicBezTo>
                <a:cubicBezTo>
                  <a:pt x="26415" y="147447"/>
                  <a:pt x="26796" y="147542"/>
                  <a:pt x="27177" y="147638"/>
                </a:cubicBezTo>
                <a:cubicBezTo>
                  <a:pt x="28415" y="147923"/>
                  <a:pt x="29368" y="148685"/>
                  <a:pt x="30035" y="149828"/>
                </a:cubicBezTo>
                <a:cubicBezTo>
                  <a:pt x="30701" y="150876"/>
                  <a:pt x="30797" y="152114"/>
                  <a:pt x="30511" y="153353"/>
                </a:cubicBezTo>
                <a:cubicBezTo>
                  <a:pt x="30225" y="154496"/>
                  <a:pt x="29463" y="155543"/>
                  <a:pt x="28415" y="156115"/>
                </a:cubicBezTo>
                <a:close/>
                <a:moveTo>
                  <a:pt x="195579" y="59627"/>
                </a:moveTo>
                <a:lnTo>
                  <a:pt x="186340" y="64961"/>
                </a:lnTo>
                <a:cubicBezTo>
                  <a:pt x="184149" y="66199"/>
                  <a:pt x="181196" y="65437"/>
                  <a:pt x="179958" y="63246"/>
                </a:cubicBezTo>
                <a:cubicBezTo>
                  <a:pt x="179291" y="62198"/>
                  <a:pt x="179196" y="60960"/>
                  <a:pt x="179482" y="59722"/>
                </a:cubicBezTo>
                <a:cubicBezTo>
                  <a:pt x="179768" y="58484"/>
                  <a:pt x="180530" y="57531"/>
                  <a:pt x="181673" y="56864"/>
                </a:cubicBezTo>
                <a:lnTo>
                  <a:pt x="191007" y="51530"/>
                </a:lnTo>
                <a:cubicBezTo>
                  <a:pt x="191769" y="51149"/>
                  <a:pt x="192531" y="50864"/>
                  <a:pt x="193293" y="50864"/>
                </a:cubicBezTo>
                <a:cubicBezTo>
                  <a:pt x="193674" y="50864"/>
                  <a:pt x="194150" y="50959"/>
                  <a:pt x="194531" y="51054"/>
                </a:cubicBezTo>
                <a:cubicBezTo>
                  <a:pt x="195770" y="51340"/>
                  <a:pt x="196722" y="52102"/>
                  <a:pt x="197389" y="53245"/>
                </a:cubicBezTo>
                <a:cubicBezTo>
                  <a:pt x="198056" y="54293"/>
                  <a:pt x="198151" y="55531"/>
                  <a:pt x="197865" y="56769"/>
                </a:cubicBezTo>
                <a:cubicBezTo>
                  <a:pt x="197389" y="58007"/>
                  <a:pt x="196627" y="58960"/>
                  <a:pt x="195579" y="59627"/>
                </a:cubicBezTo>
                <a:close/>
                <a:moveTo>
                  <a:pt x="49942" y="179356"/>
                </a:moveTo>
                <a:lnTo>
                  <a:pt x="43084" y="187547"/>
                </a:lnTo>
                <a:cubicBezTo>
                  <a:pt x="41465" y="189452"/>
                  <a:pt x="38417" y="189738"/>
                  <a:pt x="36512" y="188119"/>
                </a:cubicBezTo>
                <a:cubicBezTo>
                  <a:pt x="34511" y="186500"/>
                  <a:pt x="34321" y="183547"/>
                  <a:pt x="35940" y="181547"/>
                </a:cubicBezTo>
                <a:lnTo>
                  <a:pt x="42893" y="173355"/>
                </a:lnTo>
                <a:cubicBezTo>
                  <a:pt x="44513" y="171355"/>
                  <a:pt x="47465" y="171164"/>
                  <a:pt x="49466" y="172784"/>
                </a:cubicBezTo>
                <a:cubicBezTo>
                  <a:pt x="51371" y="174498"/>
                  <a:pt x="51656" y="177356"/>
                  <a:pt x="49942" y="179356"/>
                </a:cubicBezTo>
                <a:close/>
                <a:moveTo>
                  <a:pt x="174053" y="31433"/>
                </a:moveTo>
                <a:lnTo>
                  <a:pt x="167195" y="39624"/>
                </a:lnTo>
                <a:cubicBezTo>
                  <a:pt x="165575" y="41529"/>
                  <a:pt x="162527" y="41815"/>
                  <a:pt x="160622" y="40195"/>
                </a:cubicBezTo>
                <a:cubicBezTo>
                  <a:pt x="159670" y="39434"/>
                  <a:pt x="159098" y="38291"/>
                  <a:pt x="159003" y="37052"/>
                </a:cubicBezTo>
                <a:cubicBezTo>
                  <a:pt x="158908" y="35814"/>
                  <a:pt x="159289" y="34576"/>
                  <a:pt x="160051" y="33623"/>
                </a:cubicBezTo>
                <a:lnTo>
                  <a:pt x="166909" y="25432"/>
                </a:lnTo>
                <a:cubicBezTo>
                  <a:pt x="167861" y="24384"/>
                  <a:pt x="169100" y="23813"/>
                  <a:pt x="170433" y="23813"/>
                </a:cubicBezTo>
                <a:cubicBezTo>
                  <a:pt x="171481" y="23813"/>
                  <a:pt x="172529" y="24194"/>
                  <a:pt x="173386" y="24860"/>
                </a:cubicBezTo>
                <a:cubicBezTo>
                  <a:pt x="174338" y="25622"/>
                  <a:pt x="174910" y="26765"/>
                  <a:pt x="175005" y="28004"/>
                </a:cubicBezTo>
                <a:cubicBezTo>
                  <a:pt x="175291" y="29337"/>
                  <a:pt x="174910" y="30480"/>
                  <a:pt x="174053" y="31433"/>
                </a:cubicBezTo>
                <a:close/>
                <a:moveTo>
                  <a:pt x="144049" y="8858"/>
                </a:moveTo>
                <a:cubicBezTo>
                  <a:pt x="144525" y="10001"/>
                  <a:pt x="144620" y="11239"/>
                  <a:pt x="144239" y="12383"/>
                </a:cubicBezTo>
                <a:lnTo>
                  <a:pt x="140620" y="22479"/>
                </a:lnTo>
                <a:cubicBezTo>
                  <a:pt x="139763" y="24765"/>
                  <a:pt x="137096" y="26099"/>
                  <a:pt x="134714" y="25241"/>
                </a:cubicBezTo>
                <a:cubicBezTo>
                  <a:pt x="133571" y="24860"/>
                  <a:pt x="132619" y="24003"/>
                  <a:pt x="132047" y="22860"/>
                </a:cubicBezTo>
                <a:cubicBezTo>
                  <a:pt x="131571" y="21717"/>
                  <a:pt x="131476" y="20479"/>
                  <a:pt x="131857" y="19336"/>
                </a:cubicBezTo>
                <a:lnTo>
                  <a:pt x="135476" y="9239"/>
                </a:lnTo>
                <a:cubicBezTo>
                  <a:pt x="135857" y="8096"/>
                  <a:pt x="136715" y="7144"/>
                  <a:pt x="137858" y="6668"/>
                </a:cubicBezTo>
                <a:cubicBezTo>
                  <a:pt x="139001" y="6096"/>
                  <a:pt x="140239" y="6096"/>
                  <a:pt x="141382" y="6477"/>
                </a:cubicBezTo>
                <a:cubicBezTo>
                  <a:pt x="142620" y="6858"/>
                  <a:pt x="143573" y="7715"/>
                  <a:pt x="144049" y="8858"/>
                </a:cubicBezTo>
                <a:close/>
              </a:path>
            </a:pathLst>
          </a:custGeom>
          <a:solidFill>
            <a:schemeClr val="accent1"/>
          </a:solidFill>
          <a:ln w="9525" cap="flat">
            <a:noFill/>
            <a:prstDash val="solid"/>
            <a:miter/>
          </a:ln>
        </p:spPr>
        <p:txBody>
          <a:bodyPr rtlCol="0" anchor="ctr"/>
          <a:lstStyle/>
          <a:p>
            <a:endParaRPr lang="en-GB" b="1"/>
          </a:p>
        </p:txBody>
      </p:sp>
    </p:spTree>
    <p:extLst>
      <p:ext uri="{BB962C8B-B14F-4D97-AF65-F5344CB8AC3E}">
        <p14:creationId xmlns:p14="http://schemas.microsoft.com/office/powerpoint/2010/main" val="4285318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FF48F054-059E-44E1-A4AE-7792D54A83C0}"/>
              </a:ext>
            </a:extLst>
          </p:cNvPr>
          <p:cNvSpPr>
            <a:spLocks noGrp="1"/>
          </p:cNvSpPr>
          <p:nvPr>
            <p:ph type="title"/>
          </p:nvPr>
        </p:nvSpPr>
        <p:spPr>
          <a:xfrm>
            <a:off x="623888" y="175846"/>
            <a:ext cx="9692420" cy="552887"/>
          </a:xfrm>
        </p:spPr>
        <p:txBody>
          <a:bodyPr/>
          <a:lstStyle/>
          <a:p>
            <a:r>
              <a:rPr lang="en-GB" dirty="0"/>
              <a:t>Fin Smart-Lend</a:t>
            </a:r>
            <a:endParaRPr lang="en-US" dirty="0"/>
          </a:p>
        </p:txBody>
      </p:sp>
      <p:sp>
        <p:nvSpPr>
          <p:cNvPr id="4" name="Text Placeholder 3">
            <a:extLst>
              <a:ext uri="{FF2B5EF4-FFF2-40B4-BE49-F238E27FC236}">
                <a16:creationId xmlns:a16="http://schemas.microsoft.com/office/drawing/2014/main" id="{034BA895-E529-4FF6-82A0-DF3B05CC01C4}"/>
              </a:ext>
            </a:extLst>
          </p:cNvPr>
          <p:cNvSpPr>
            <a:spLocks noGrp="1"/>
          </p:cNvSpPr>
          <p:nvPr>
            <p:ph type="body" sz="quarter" idx="13"/>
          </p:nvPr>
        </p:nvSpPr>
        <p:spPr>
          <a:xfrm>
            <a:off x="623888" y="770448"/>
            <a:ext cx="9876964" cy="249299"/>
          </a:xfrm>
        </p:spPr>
        <p:txBody>
          <a:bodyPr wrap="square" lIns="0" tIns="0" rIns="0" bIns="0">
            <a:spAutoFit/>
          </a:bodyPr>
          <a:lstStyle/>
          <a:p>
            <a:r>
              <a:rPr lang="en-GB" sz="1800" kern="0" spc="60" dirty="0">
                <a:latin typeface="+mj-lt"/>
              </a:rPr>
              <a:t>Smart Loan Origination Process – Customers | Lender Banks | PSD2 Partners | FFDC</a:t>
            </a:r>
            <a:endParaRPr lang="en-US" sz="1800" kern="0" spc="60" dirty="0">
              <a:latin typeface="+mj-lt"/>
            </a:endParaRPr>
          </a:p>
        </p:txBody>
      </p:sp>
      <p:sp>
        <p:nvSpPr>
          <p:cNvPr id="32" name="Rectangle 31">
            <a:extLst>
              <a:ext uri="{FF2B5EF4-FFF2-40B4-BE49-F238E27FC236}">
                <a16:creationId xmlns:a16="http://schemas.microsoft.com/office/drawing/2014/main" id="{D6FA6287-D618-454E-8E46-6D13CFC648B5}"/>
              </a:ext>
            </a:extLst>
          </p:cNvPr>
          <p:cNvSpPr/>
          <p:nvPr/>
        </p:nvSpPr>
        <p:spPr>
          <a:xfrm>
            <a:off x="5665304" y="1825754"/>
            <a:ext cx="1973849" cy="1087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sz="1000" b="1" dirty="0">
                <a:solidFill>
                  <a:schemeClr val="bg2"/>
                </a:solidFill>
              </a:rPr>
              <a:t>Loan Eligibility Check and Offer from Lender Bank</a:t>
            </a:r>
          </a:p>
          <a:p>
            <a:pPr marL="171450" indent="-171450">
              <a:buFont typeface="Arial" panose="020B0604020202020204" pitchFamily="34" charset="0"/>
              <a:buChar char="•"/>
            </a:pPr>
            <a:r>
              <a:rPr lang="en-US" sz="1000" b="1" dirty="0">
                <a:solidFill>
                  <a:schemeClr val="bg2"/>
                </a:solidFill>
              </a:rPr>
              <a:t>Digital Signature &amp; Agreement Confirmation</a:t>
            </a:r>
          </a:p>
        </p:txBody>
      </p:sp>
      <p:sp>
        <p:nvSpPr>
          <p:cNvPr id="30" name="Oval 29">
            <a:extLst>
              <a:ext uri="{FF2B5EF4-FFF2-40B4-BE49-F238E27FC236}">
                <a16:creationId xmlns:a16="http://schemas.microsoft.com/office/drawing/2014/main" id="{CD8046FC-3004-439F-8E0A-891F98BE690B}"/>
              </a:ext>
            </a:extLst>
          </p:cNvPr>
          <p:cNvSpPr/>
          <p:nvPr/>
        </p:nvSpPr>
        <p:spPr>
          <a:xfrm>
            <a:off x="5229245" y="1409505"/>
            <a:ext cx="666249" cy="666119"/>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rPr>
              <a:t>4</a:t>
            </a:r>
          </a:p>
        </p:txBody>
      </p:sp>
      <p:sp>
        <p:nvSpPr>
          <p:cNvPr id="70" name="Rectangle 69">
            <a:extLst>
              <a:ext uri="{FF2B5EF4-FFF2-40B4-BE49-F238E27FC236}">
                <a16:creationId xmlns:a16="http://schemas.microsoft.com/office/drawing/2014/main" id="{572902B0-56AA-4240-99AE-A92E24FA6CFF}"/>
              </a:ext>
            </a:extLst>
          </p:cNvPr>
          <p:cNvSpPr/>
          <p:nvPr/>
        </p:nvSpPr>
        <p:spPr>
          <a:xfrm>
            <a:off x="423507" y="1825753"/>
            <a:ext cx="1787115" cy="1087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sz="1000" b="1" dirty="0">
                <a:solidFill>
                  <a:schemeClr val="bg2"/>
                </a:solidFill>
              </a:rPr>
              <a:t>Digital Cashflows using PSD2</a:t>
            </a:r>
          </a:p>
          <a:p>
            <a:pPr marL="171450" indent="-171450">
              <a:buFont typeface="Arial" panose="020B0604020202020204" pitchFamily="34" charset="0"/>
              <a:buChar char="•"/>
            </a:pPr>
            <a:r>
              <a:rPr lang="en-US" sz="1000" b="1" dirty="0">
                <a:solidFill>
                  <a:schemeClr val="bg2"/>
                </a:solidFill>
              </a:rPr>
              <a:t>Aggregator Model (Lender Banks)</a:t>
            </a:r>
          </a:p>
        </p:txBody>
      </p:sp>
      <p:sp>
        <p:nvSpPr>
          <p:cNvPr id="72" name="Oval 71">
            <a:extLst>
              <a:ext uri="{FF2B5EF4-FFF2-40B4-BE49-F238E27FC236}">
                <a16:creationId xmlns:a16="http://schemas.microsoft.com/office/drawing/2014/main" id="{47F3A213-25A3-4DA1-A842-8D93A661B8F9}"/>
              </a:ext>
            </a:extLst>
          </p:cNvPr>
          <p:cNvSpPr/>
          <p:nvPr/>
        </p:nvSpPr>
        <p:spPr>
          <a:xfrm>
            <a:off x="133838" y="1409504"/>
            <a:ext cx="666249" cy="632813"/>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2"/>
                </a:solidFill>
              </a:rPr>
              <a:t>3</a:t>
            </a:r>
          </a:p>
        </p:txBody>
      </p:sp>
      <p:pic>
        <p:nvPicPr>
          <p:cNvPr id="5" name="Picture 4" descr="Graphical user interface, text, application&#10;&#10;Description automatically generated">
            <a:extLst>
              <a:ext uri="{FF2B5EF4-FFF2-40B4-BE49-F238E27FC236}">
                <a16:creationId xmlns:a16="http://schemas.microsoft.com/office/drawing/2014/main" id="{B55FB3A1-487C-41C8-BE1E-59EB2F5067CC}"/>
              </a:ext>
            </a:extLst>
          </p:cNvPr>
          <p:cNvPicPr>
            <a:picLocks/>
          </p:cNvPicPr>
          <p:nvPr/>
        </p:nvPicPr>
        <p:blipFill>
          <a:blip r:embed="rId3"/>
          <a:stretch>
            <a:fillRect/>
          </a:stretch>
        </p:blipFill>
        <p:spPr>
          <a:xfrm>
            <a:off x="2210622" y="1144982"/>
            <a:ext cx="2800593" cy="4966385"/>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606A1D6B-0C94-4647-A412-1F357C994CEF}"/>
              </a:ext>
            </a:extLst>
          </p:cNvPr>
          <p:cNvPicPr>
            <a:picLocks/>
          </p:cNvPicPr>
          <p:nvPr/>
        </p:nvPicPr>
        <p:blipFill>
          <a:blip r:embed="rId4"/>
          <a:stretch>
            <a:fillRect/>
          </a:stretch>
        </p:blipFill>
        <p:spPr>
          <a:xfrm>
            <a:off x="7639153" y="1144982"/>
            <a:ext cx="2784590" cy="5537172"/>
          </a:xfrm>
          <a:prstGeom prst="rect">
            <a:avLst/>
          </a:prstGeom>
        </p:spPr>
      </p:pic>
    </p:spTree>
    <p:extLst>
      <p:ext uri="{BB962C8B-B14F-4D97-AF65-F5344CB8AC3E}">
        <p14:creationId xmlns:p14="http://schemas.microsoft.com/office/powerpoint/2010/main" val="1391133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FF48F054-059E-44E1-A4AE-7792D54A83C0}"/>
              </a:ext>
            </a:extLst>
          </p:cNvPr>
          <p:cNvSpPr>
            <a:spLocks noGrp="1"/>
          </p:cNvSpPr>
          <p:nvPr>
            <p:ph type="title"/>
          </p:nvPr>
        </p:nvSpPr>
        <p:spPr>
          <a:xfrm>
            <a:off x="623888" y="175846"/>
            <a:ext cx="9692420" cy="533406"/>
          </a:xfrm>
        </p:spPr>
        <p:txBody>
          <a:bodyPr/>
          <a:lstStyle/>
          <a:p>
            <a:r>
              <a:rPr lang="en-GB" dirty="0"/>
              <a:t>Fin Smart-Lend</a:t>
            </a:r>
            <a:endParaRPr lang="en-US" dirty="0"/>
          </a:p>
        </p:txBody>
      </p:sp>
      <p:sp>
        <p:nvSpPr>
          <p:cNvPr id="4" name="Text Placeholder 3">
            <a:extLst>
              <a:ext uri="{FF2B5EF4-FFF2-40B4-BE49-F238E27FC236}">
                <a16:creationId xmlns:a16="http://schemas.microsoft.com/office/drawing/2014/main" id="{034BA895-E529-4FF6-82A0-DF3B05CC01C4}"/>
              </a:ext>
            </a:extLst>
          </p:cNvPr>
          <p:cNvSpPr>
            <a:spLocks noGrp="1"/>
          </p:cNvSpPr>
          <p:nvPr>
            <p:ph type="body" sz="quarter" idx="13"/>
          </p:nvPr>
        </p:nvSpPr>
        <p:spPr>
          <a:xfrm>
            <a:off x="623888" y="787968"/>
            <a:ext cx="9876964" cy="249299"/>
          </a:xfrm>
        </p:spPr>
        <p:txBody>
          <a:bodyPr wrap="square" lIns="0" tIns="0" rIns="0" bIns="0">
            <a:spAutoFit/>
          </a:bodyPr>
          <a:lstStyle/>
          <a:p>
            <a:r>
              <a:rPr lang="en-GB" sz="1800" kern="0" spc="60" dirty="0">
                <a:latin typeface="+mj-lt"/>
              </a:rPr>
              <a:t>Smart Loan Origination Process – Customers | Lender Banks | PSD2 Partners | FFDC</a:t>
            </a:r>
            <a:endParaRPr lang="en-US" sz="1800" kern="0" spc="60" dirty="0">
              <a:latin typeface="+mj-lt"/>
            </a:endParaRPr>
          </a:p>
        </p:txBody>
      </p:sp>
      <p:grpSp>
        <p:nvGrpSpPr>
          <p:cNvPr id="6" name="Group 5">
            <a:extLst>
              <a:ext uri="{FF2B5EF4-FFF2-40B4-BE49-F238E27FC236}">
                <a16:creationId xmlns:a16="http://schemas.microsoft.com/office/drawing/2014/main" id="{FD9AFA4C-0A48-4035-AF1E-F2F5766852B7}"/>
              </a:ext>
            </a:extLst>
          </p:cNvPr>
          <p:cNvGrpSpPr/>
          <p:nvPr/>
        </p:nvGrpSpPr>
        <p:grpSpPr>
          <a:xfrm>
            <a:off x="6191343" y="1293372"/>
            <a:ext cx="5467582" cy="5416688"/>
            <a:chOff x="5604934" y="1372884"/>
            <a:chExt cx="5467582" cy="5416688"/>
          </a:xfrm>
        </p:grpSpPr>
        <p:grpSp>
          <p:nvGrpSpPr>
            <p:cNvPr id="62" name="Group 61">
              <a:extLst>
                <a:ext uri="{FF2B5EF4-FFF2-40B4-BE49-F238E27FC236}">
                  <a16:creationId xmlns:a16="http://schemas.microsoft.com/office/drawing/2014/main" id="{D038F95B-8A59-435B-97BD-1BA7A1C1C529}"/>
                </a:ext>
              </a:extLst>
            </p:cNvPr>
            <p:cNvGrpSpPr/>
            <p:nvPr/>
          </p:nvGrpSpPr>
          <p:grpSpPr>
            <a:xfrm>
              <a:off x="5961942" y="1535430"/>
              <a:ext cx="5101185" cy="5254142"/>
              <a:chOff x="4700560" y="982402"/>
              <a:chExt cx="4619871" cy="1893570"/>
            </a:xfrm>
          </p:grpSpPr>
          <p:sp>
            <p:nvSpPr>
              <p:cNvPr id="63" name="Rectangle 62">
                <a:extLst>
                  <a:ext uri="{FF2B5EF4-FFF2-40B4-BE49-F238E27FC236}">
                    <a16:creationId xmlns:a16="http://schemas.microsoft.com/office/drawing/2014/main" id="{23EA229B-E979-4715-9ED6-493F072A35E2}"/>
                  </a:ext>
                </a:extLst>
              </p:cNvPr>
              <p:cNvSpPr/>
              <p:nvPr/>
            </p:nvSpPr>
            <p:spPr>
              <a:xfrm>
                <a:off x="4703250" y="982402"/>
                <a:ext cx="4617181" cy="1893570"/>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548640" rIns="91440" bIns="144000" numCol="1" spcCol="0" rtlCol="0" fromWordArt="0" anchor="ctr" anchorCtr="0" forceAA="0" compatLnSpc="1">
                <a:prstTxWarp prst="textNoShape">
                  <a:avLst/>
                </a:prstTxWarp>
                <a:noAutofit/>
              </a:bodyPr>
              <a:lstStyle/>
              <a:p>
                <a:pPr algn="ctr"/>
                <a:endParaRPr lang="en-US" sz="1400" dirty="0">
                  <a:solidFill>
                    <a:schemeClr val="tx2"/>
                  </a:solidFill>
                </a:endParaRPr>
              </a:p>
            </p:txBody>
          </p:sp>
          <p:sp>
            <p:nvSpPr>
              <p:cNvPr id="67" name="Rectangle 66">
                <a:extLst>
                  <a:ext uri="{FF2B5EF4-FFF2-40B4-BE49-F238E27FC236}">
                    <a16:creationId xmlns:a16="http://schemas.microsoft.com/office/drawing/2014/main" id="{5BE7E65C-E171-44A0-984B-B1352D5B24BA}"/>
                  </a:ext>
                </a:extLst>
              </p:cNvPr>
              <p:cNvSpPr/>
              <p:nvPr/>
            </p:nvSpPr>
            <p:spPr>
              <a:xfrm>
                <a:off x="4700560" y="982402"/>
                <a:ext cx="4619871" cy="1355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bg2"/>
                    </a:solidFill>
                  </a:rPr>
                  <a:t>Monitor Repayment Risk/Stress in Real-time (Banks)</a:t>
                </a:r>
              </a:p>
            </p:txBody>
          </p:sp>
        </p:grpSp>
        <p:sp>
          <p:nvSpPr>
            <p:cNvPr id="71" name="Oval 70">
              <a:extLst>
                <a:ext uri="{FF2B5EF4-FFF2-40B4-BE49-F238E27FC236}">
                  <a16:creationId xmlns:a16="http://schemas.microsoft.com/office/drawing/2014/main" id="{1C517449-92E6-429B-8FD5-48CACDEFC410}"/>
                </a:ext>
              </a:extLst>
            </p:cNvPr>
            <p:cNvSpPr/>
            <p:nvPr/>
          </p:nvSpPr>
          <p:spPr>
            <a:xfrm>
              <a:off x="5604934" y="1372884"/>
              <a:ext cx="701178" cy="701178"/>
            </a:xfrm>
            <a:prstGeom prst="ellipse">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2"/>
                  </a:solidFill>
                </a:rPr>
                <a:t>5</a:t>
              </a:r>
            </a:p>
          </p:txBody>
        </p:sp>
        <p:pic>
          <p:nvPicPr>
            <p:cNvPr id="73" name="Picture 72" descr="Graphical user interface&#10;&#10;Description automatically generated">
              <a:extLst>
                <a:ext uri="{FF2B5EF4-FFF2-40B4-BE49-F238E27FC236}">
                  <a16:creationId xmlns:a16="http://schemas.microsoft.com/office/drawing/2014/main" id="{CD46135E-86CF-4BDE-BCC1-1816CE9580C9}"/>
                </a:ext>
              </a:extLst>
            </p:cNvPr>
            <p:cNvPicPr>
              <a:picLocks noChangeAspect="1"/>
            </p:cNvPicPr>
            <p:nvPr/>
          </p:nvPicPr>
          <p:blipFill>
            <a:blip r:embed="rId3"/>
            <a:stretch>
              <a:fillRect/>
            </a:stretch>
          </p:blipFill>
          <p:spPr>
            <a:xfrm>
              <a:off x="6220060" y="2039995"/>
              <a:ext cx="4852456" cy="4749577"/>
            </a:xfrm>
            <a:prstGeom prst="rect">
              <a:avLst/>
            </a:prstGeom>
          </p:spPr>
        </p:pic>
      </p:grpSp>
      <p:grpSp>
        <p:nvGrpSpPr>
          <p:cNvPr id="9" name="Group 8">
            <a:extLst>
              <a:ext uri="{FF2B5EF4-FFF2-40B4-BE49-F238E27FC236}">
                <a16:creationId xmlns:a16="http://schemas.microsoft.com/office/drawing/2014/main" id="{B92AC820-BD42-4416-90AA-446BC7FAEF46}"/>
              </a:ext>
            </a:extLst>
          </p:cNvPr>
          <p:cNvGrpSpPr/>
          <p:nvPr/>
        </p:nvGrpSpPr>
        <p:grpSpPr>
          <a:xfrm>
            <a:off x="373499" y="1395117"/>
            <a:ext cx="2805836" cy="5314943"/>
            <a:chOff x="373499" y="1293372"/>
            <a:chExt cx="2805836" cy="5314943"/>
          </a:xfrm>
        </p:grpSpPr>
        <p:grpSp>
          <p:nvGrpSpPr>
            <p:cNvPr id="75" name="Group 74">
              <a:extLst>
                <a:ext uri="{FF2B5EF4-FFF2-40B4-BE49-F238E27FC236}">
                  <a16:creationId xmlns:a16="http://schemas.microsoft.com/office/drawing/2014/main" id="{8AFEF123-FFB6-4FCC-B03A-31096F3D4FE8}"/>
                </a:ext>
              </a:extLst>
            </p:cNvPr>
            <p:cNvGrpSpPr/>
            <p:nvPr/>
          </p:nvGrpSpPr>
          <p:grpSpPr>
            <a:xfrm>
              <a:off x="373499" y="1293372"/>
              <a:ext cx="2801142" cy="5254142"/>
              <a:chOff x="4703249" y="982402"/>
              <a:chExt cx="3797049" cy="1893570"/>
            </a:xfrm>
          </p:grpSpPr>
          <p:sp>
            <p:nvSpPr>
              <p:cNvPr id="79" name="Rectangle 78">
                <a:extLst>
                  <a:ext uri="{FF2B5EF4-FFF2-40B4-BE49-F238E27FC236}">
                    <a16:creationId xmlns:a16="http://schemas.microsoft.com/office/drawing/2014/main" id="{9A381E57-E01C-4C34-977B-55F19685911D}"/>
                  </a:ext>
                </a:extLst>
              </p:cNvPr>
              <p:cNvSpPr/>
              <p:nvPr/>
            </p:nvSpPr>
            <p:spPr>
              <a:xfrm>
                <a:off x="4703250" y="982402"/>
                <a:ext cx="3797048" cy="1893570"/>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548640" rIns="91440" bIns="45720" numCol="1" spcCol="0" rtlCol="0" fromWordArt="0" anchor="ctr" anchorCtr="0" forceAA="0" compatLnSpc="1">
                <a:prstTxWarp prst="textNoShape">
                  <a:avLst/>
                </a:prstTxWarp>
                <a:noAutofit/>
              </a:bodyPr>
              <a:lstStyle/>
              <a:p>
                <a:pPr algn="ctr"/>
                <a:endParaRPr lang="en-US" sz="1400" dirty="0">
                  <a:solidFill>
                    <a:schemeClr val="tx2"/>
                  </a:solidFill>
                </a:endParaRPr>
              </a:p>
            </p:txBody>
          </p:sp>
          <p:sp>
            <p:nvSpPr>
              <p:cNvPr id="80" name="Rectangle 79">
                <a:extLst>
                  <a:ext uri="{FF2B5EF4-FFF2-40B4-BE49-F238E27FC236}">
                    <a16:creationId xmlns:a16="http://schemas.microsoft.com/office/drawing/2014/main" id="{B4F9566B-E56C-4D7B-BF43-82330C4C7961}"/>
                  </a:ext>
                </a:extLst>
              </p:cNvPr>
              <p:cNvSpPr/>
              <p:nvPr/>
            </p:nvSpPr>
            <p:spPr>
              <a:xfrm>
                <a:off x="4703249" y="982402"/>
                <a:ext cx="3797048" cy="1448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bg2"/>
                    </a:solidFill>
                  </a:rPr>
                  <a:t>Digital Loan Disbursement – FFDC APIs</a:t>
                </a:r>
              </a:p>
            </p:txBody>
          </p:sp>
        </p:grpSp>
        <p:pic>
          <p:nvPicPr>
            <p:cNvPr id="8" name="Picture 7" descr="Graphical user interface, text, application&#10;&#10;Description automatically generated">
              <a:extLst>
                <a:ext uri="{FF2B5EF4-FFF2-40B4-BE49-F238E27FC236}">
                  <a16:creationId xmlns:a16="http://schemas.microsoft.com/office/drawing/2014/main" id="{4169D721-2F60-4D38-A12A-0DC399A02CC5}"/>
                </a:ext>
              </a:extLst>
            </p:cNvPr>
            <p:cNvPicPr>
              <a:picLocks noChangeAspect="1"/>
            </p:cNvPicPr>
            <p:nvPr/>
          </p:nvPicPr>
          <p:blipFill>
            <a:blip r:embed="rId4"/>
            <a:stretch>
              <a:fillRect/>
            </a:stretch>
          </p:blipFill>
          <p:spPr>
            <a:xfrm>
              <a:off x="384077" y="1695275"/>
              <a:ext cx="2795258" cy="4913040"/>
            </a:xfrm>
            <a:prstGeom prst="rect">
              <a:avLst/>
            </a:prstGeom>
          </p:spPr>
        </p:pic>
      </p:grpSp>
      <p:pic>
        <p:nvPicPr>
          <p:cNvPr id="11" name="Picture 10" descr="A picture containing text, electronics&#10;&#10;Description automatically generated">
            <a:extLst>
              <a:ext uri="{FF2B5EF4-FFF2-40B4-BE49-F238E27FC236}">
                <a16:creationId xmlns:a16="http://schemas.microsoft.com/office/drawing/2014/main" id="{1E85204B-77DC-4768-BBD1-052D41D8D101}"/>
              </a:ext>
            </a:extLst>
          </p:cNvPr>
          <p:cNvPicPr>
            <a:picLocks noChangeAspect="1"/>
          </p:cNvPicPr>
          <p:nvPr/>
        </p:nvPicPr>
        <p:blipFill>
          <a:blip r:embed="rId5"/>
          <a:stretch>
            <a:fillRect/>
          </a:stretch>
        </p:blipFill>
        <p:spPr>
          <a:xfrm>
            <a:off x="3514741" y="2886003"/>
            <a:ext cx="2795258" cy="1907829"/>
          </a:xfrm>
          <a:prstGeom prst="rect">
            <a:avLst/>
          </a:prstGeom>
          <a:ln>
            <a:solidFill>
              <a:schemeClr val="accent1"/>
            </a:solidFill>
          </a:ln>
        </p:spPr>
      </p:pic>
      <p:sp>
        <p:nvSpPr>
          <p:cNvPr id="83" name="Rectangle 82">
            <a:extLst>
              <a:ext uri="{FF2B5EF4-FFF2-40B4-BE49-F238E27FC236}">
                <a16:creationId xmlns:a16="http://schemas.microsoft.com/office/drawing/2014/main" id="{FB43C0DF-FB99-4476-8ADF-DFBF06BB5A07}"/>
              </a:ext>
            </a:extLst>
          </p:cNvPr>
          <p:cNvSpPr/>
          <p:nvPr/>
        </p:nvSpPr>
        <p:spPr>
          <a:xfrm>
            <a:off x="3508858" y="4793832"/>
            <a:ext cx="2801141" cy="327807"/>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solidFill>
                  <a:schemeClr val="accent1"/>
                </a:solidFill>
              </a:rPr>
              <a:t>PSD2 FFDC Partner - </a:t>
            </a:r>
            <a:r>
              <a:rPr lang="en-US" sz="1000" b="1" dirty="0" err="1">
                <a:solidFill>
                  <a:schemeClr val="accent1"/>
                </a:solidFill>
              </a:rPr>
              <a:t>SaltEdge</a:t>
            </a:r>
            <a:endParaRPr lang="en-US" sz="1000" b="1" dirty="0">
              <a:solidFill>
                <a:schemeClr val="accent1"/>
              </a:solidFill>
            </a:endParaRPr>
          </a:p>
        </p:txBody>
      </p:sp>
      <p:sp>
        <p:nvSpPr>
          <p:cNvPr id="84" name="Graphic 62">
            <a:extLst>
              <a:ext uri="{FF2B5EF4-FFF2-40B4-BE49-F238E27FC236}">
                <a16:creationId xmlns:a16="http://schemas.microsoft.com/office/drawing/2014/main" id="{A9E71F20-B383-44CF-9ABB-35944077093E}"/>
              </a:ext>
            </a:extLst>
          </p:cNvPr>
          <p:cNvSpPr>
            <a:spLocks noChangeAspect="1"/>
          </p:cNvSpPr>
          <p:nvPr/>
        </p:nvSpPr>
        <p:spPr>
          <a:xfrm>
            <a:off x="4683533" y="2153410"/>
            <a:ext cx="451789" cy="573734"/>
          </a:xfrm>
          <a:custGeom>
            <a:avLst/>
            <a:gdLst>
              <a:gd name="connsiteX0" fmla="*/ 179101 w 210014"/>
              <a:gd name="connsiteY0" fmla="*/ 109252 h 266700"/>
              <a:gd name="connsiteX1" fmla="*/ 104996 w 210014"/>
              <a:gd name="connsiteY1" fmla="*/ 32195 h 266700"/>
              <a:gd name="connsiteX2" fmla="*/ 30892 w 210014"/>
              <a:gd name="connsiteY2" fmla="*/ 109252 h 266700"/>
              <a:gd name="connsiteX3" fmla="*/ 51656 w 210014"/>
              <a:gd name="connsiteY3" fmla="*/ 158687 h 266700"/>
              <a:gd name="connsiteX4" fmla="*/ 53180 w 210014"/>
              <a:gd name="connsiteY4" fmla="*/ 160496 h 266700"/>
              <a:gd name="connsiteX5" fmla="*/ 73469 w 210014"/>
              <a:gd name="connsiteY5" fmla="*/ 203073 h 266700"/>
              <a:gd name="connsiteX6" fmla="*/ 73469 w 210014"/>
              <a:gd name="connsiteY6" fmla="*/ 203835 h 266700"/>
              <a:gd name="connsiteX7" fmla="*/ 67563 w 210014"/>
              <a:gd name="connsiteY7" fmla="*/ 203835 h 266700"/>
              <a:gd name="connsiteX8" fmla="*/ 62896 w 210014"/>
              <a:gd name="connsiteY8" fmla="*/ 208502 h 266700"/>
              <a:gd name="connsiteX9" fmla="*/ 62896 w 210014"/>
              <a:gd name="connsiteY9" fmla="*/ 240506 h 266700"/>
              <a:gd name="connsiteX10" fmla="*/ 67563 w 210014"/>
              <a:gd name="connsiteY10" fmla="*/ 245174 h 266700"/>
              <a:gd name="connsiteX11" fmla="*/ 79279 w 210014"/>
              <a:gd name="connsiteY11" fmla="*/ 245174 h 266700"/>
              <a:gd name="connsiteX12" fmla="*/ 79374 w 210014"/>
              <a:gd name="connsiteY12" fmla="*/ 245745 h 266700"/>
              <a:gd name="connsiteX13" fmla="*/ 104996 w 210014"/>
              <a:gd name="connsiteY13" fmla="*/ 266700 h 266700"/>
              <a:gd name="connsiteX14" fmla="*/ 130619 w 210014"/>
              <a:gd name="connsiteY14" fmla="*/ 245555 h 266700"/>
              <a:gd name="connsiteX15" fmla="*/ 130714 w 210014"/>
              <a:gd name="connsiteY15" fmla="*/ 244983 h 266700"/>
              <a:gd name="connsiteX16" fmla="*/ 142430 w 210014"/>
              <a:gd name="connsiteY16" fmla="*/ 244983 h 266700"/>
              <a:gd name="connsiteX17" fmla="*/ 147192 w 210014"/>
              <a:gd name="connsiteY17" fmla="*/ 240316 h 266700"/>
              <a:gd name="connsiteX18" fmla="*/ 147192 w 210014"/>
              <a:gd name="connsiteY18" fmla="*/ 208407 h 266700"/>
              <a:gd name="connsiteX19" fmla="*/ 144335 w 210014"/>
              <a:gd name="connsiteY19" fmla="*/ 204121 h 266700"/>
              <a:gd name="connsiteX20" fmla="*/ 142430 w 210014"/>
              <a:gd name="connsiteY20" fmla="*/ 203740 h 266700"/>
              <a:gd name="connsiteX21" fmla="*/ 82803 w 210014"/>
              <a:gd name="connsiteY21" fmla="*/ 203740 h 266700"/>
              <a:gd name="connsiteX22" fmla="*/ 82803 w 210014"/>
              <a:gd name="connsiteY22" fmla="*/ 202978 h 266700"/>
              <a:gd name="connsiteX23" fmla="*/ 60229 w 210014"/>
              <a:gd name="connsiteY23" fmla="*/ 154400 h 266700"/>
              <a:gd name="connsiteX24" fmla="*/ 58705 w 210014"/>
              <a:gd name="connsiteY24" fmla="*/ 152686 h 266700"/>
              <a:gd name="connsiteX25" fmla="*/ 40131 w 210014"/>
              <a:gd name="connsiteY25" fmla="*/ 109252 h 266700"/>
              <a:gd name="connsiteX26" fmla="*/ 104996 w 210014"/>
              <a:gd name="connsiteY26" fmla="*/ 41529 h 266700"/>
              <a:gd name="connsiteX27" fmla="*/ 169862 w 210014"/>
              <a:gd name="connsiteY27" fmla="*/ 109252 h 266700"/>
              <a:gd name="connsiteX28" fmla="*/ 151288 w 210014"/>
              <a:gd name="connsiteY28" fmla="*/ 152686 h 266700"/>
              <a:gd name="connsiteX29" fmla="*/ 149764 w 210014"/>
              <a:gd name="connsiteY29" fmla="*/ 154400 h 266700"/>
              <a:gd name="connsiteX30" fmla="*/ 135381 w 210014"/>
              <a:gd name="connsiteY30" fmla="*/ 174117 h 266700"/>
              <a:gd name="connsiteX31" fmla="*/ 135000 w 210014"/>
              <a:gd name="connsiteY31" fmla="*/ 177641 h 266700"/>
              <a:gd name="connsiteX32" fmla="*/ 137191 w 210014"/>
              <a:gd name="connsiteY32" fmla="*/ 180404 h 266700"/>
              <a:gd name="connsiteX33" fmla="*/ 143477 w 210014"/>
              <a:gd name="connsiteY33" fmla="*/ 178594 h 266700"/>
              <a:gd name="connsiteX34" fmla="*/ 156812 w 210014"/>
              <a:gd name="connsiteY34" fmla="*/ 160401 h 266700"/>
              <a:gd name="connsiteX35" fmla="*/ 158336 w 210014"/>
              <a:gd name="connsiteY35" fmla="*/ 158591 h 266700"/>
              <a:gd name="connsiteX36" fmla="*/ 179101 w 210014"/>
              <a:gd name="connsiteY36" fmla="*/ 109252 h 266700"/>
              <a:gd name="connsiteX37" fmla="*/ 120903 w 210014"/>
              <a:gd name="connsiteY37" fmla="*/ 245936 h 266700"/>
              <a:gd name="connsiteX38" fmla="*/ 105092 w 210014"/>
              <a:gd name="connsiteY38" fmla="*/ 257366 h 266700"/>
              <a:gd name="connsiteX39" fmla="*/ 89280 w 210014"/>
              <a:gd name="connsiteY39" fmla="*/ 245936 h 266700"/>
              <a:gd name="connsiteX40" fmla="*/ 88994 w 210014"/>
              <a:gd name="connsiteY40" fmla="*/ 244983 h 266700"/>
              <a:gd name="connsiteX41" fmla="*/ 121379 w 210014"/>
              <a:gd name="connsiteY41" fmla="*/ 244983 h 266700"/>
              <a:gd name="connsiteX42" fmla="*/ 120903 w 210014"/>
              <a:gd name="connsiteY42" fmla="*/ 245936 h 266700"/>
              <a:gd name="connsiteX43" fmla="*/ 137858 w 210014"/>
              <a:gd name="connsiteY43" fmla="*/ 213074 h 266700"/>
              <a:gd name="connsiteX44" fmla="*/ 137858 w 210014"/>
              <a:gd name="connsiteY44" fmla="*/ 235744 h 266700"/>
              <a:gd name="connsiteX45" fmla="*/ 72230 w 210014"/>
              <a:gd name="connsiteY45" fmla="*/ 235744 h 266700"/>
              <a:gd name="connsiteX46" fmla="*/ 72230 w 210014"/>
              <a:gd name="connsiteY46" fmla="*/ 213074 h 266700"/>
              <a:gd name="connsiteX47" fmla="*/ 137858 w 210014"/>
              <a:gd name="connsiteY47" fmla="*/ 213074 h 266700"/>
              <a:gd name="connsiteX48" fmla="*/ 109664 w 210014"/>
              <a:gd name="connsiteY48" fmla="*/ 4667 h 266700"/>
              <a:gd name="connsiteX49" fmla="*/ 109664 w 210014"/>
              <a:gd name="connsiteY49" fmla="*/ 15431 h 266700"/>
              <a:gd name="connsiteX50" fmla="*/ 104996 w 210014"/>
              <a:gd name="connsiteY50" fmla="*/ 20098 h 266700"/>
              <a:gd name="connsiteX51" fmla="*/ 100329 w 210014"/>
              <a:gd name="connsiteY51" fmla="*/ 15431 h 266700"/>
              <a:gd name="connsiteX52" fmla="*/ 100329 w 210014"/>
              <a:gd name="connsiteY52" fmla="*/ 4667 h 266700"/>
              <a:gd name="connsiteX53" fmla="*/ 104996 w 210014"/>
              <a:gd name="connsiteY53" fmla="*/ 0 h 266700"/>
              <a:gd name="connsiteX54" fmla="*/ 109664 w 210014"/>
              <a:gd name="connsiteY54" fmla="*/ 4667 h 266700"/>
              <a:gd name="connsiteX55" fmla="*/ 74516 w 210014"/>
              <a:gd name="connsiteY55" fmla="*/ 9239 h 266700"/>
              <a:gd name="connsiteX56" fmla="*/ 78231 w 210014"/>
              <a:gd name="connsiteY56" fmla="*/ 19336 h 266700"/>
              <a:gd name="connsiteX57" fmla="*/ 78041 w 210014"/>
              <a:gd name="connsiteY57" fmla="*/ 22860 h 266700"/>
              <a:gd name="connsiteX58" fmla="*/ 75469 w 210014"/>
              <a:gd name="connsiteY58" fmla="*/ 25241 h 266700"/>
              <a:gd name="connsiteX59" fmla="*/ 69468 w 210014"/>
              <a:gd name="connsiteY59" fmla="*/ 22479 h 266700"/>
              <a:gd name="connsiteX60" fmla="*/ 65753 w 210014"/>
              <a:gd name="connsiteY60" fmla="*/ 12383 h 266700"/>
              <a:gd name="connsiteX61" fmla="*/ 65944 w 210014"/>
              <a:gd name="connsiteY61" fmla="*/ 8858 h 266700"/>
              <a:gd name="connsiteX62" fmla="*/ 68611 w 210014"/>
              <a:gd name="connsiteY62" fmla="*/ 6382 h 266700"/>
              <a:gd name="connsiteX63" fmla="*/ 70230 w 210014"/>
              <a:gd name="connsiteY63" fmla="*/ 6096 h 266700"/>
              <a:gd name="connsiteX64" fmla="*/ 72230 w 210014"/>
              <a:gd name="connsiteY64" fmla="*/ 6572 h 266700"/>
              <a:gd name="connsiteX65" fmla="*/ 74516 w 210014"/>
              <a:gd name="connsiteY65" fmla="*/ 9239 h 266700"/>
              <a:gd name="connsiteX66" fmla="*/ 36512 w 210014"/>
              <a:gd name="connsiteY66" fmla="*/ 24955 h 266700"/>
              <a:gd name="connsiteX67" fmla="*/ 43084 w 210014"/>
              <a:gd name="connsiteY67" fmla="*/ 25527 h 266700"/>
              <a:gd name="connsiteX68" fmla="*/ 49942 w 210014"/>
              <a:gd name="connsiteY68" fmla="*/ 33719 h 266700"/>
              <a:gd name="connsiteX69" fmla="*/ 49370 w 210014"/>
              <a:gd name="connsiteY69" fmla="*/ 40291 h 266700"/>
              <a:gd name="connsiteX70" fmla="*/ 42893 w 210014"/>
              <a:gd name="connsiteY70" fmla="*/ 39719 h 266700"/>
              <a:gd name="connsiteX71" fmla="*/ 35940 w 210014"/>
              <a:gd name="connsiteY71" fmla="*/ 31433 h 266700"/>
              <a:gd name="connsiteX72" fmla="*/ 36512 w 210014"/>
              <a:gd name="connsiteY72" fmla="*/ 24955 h 266700"/>
              <a:gd name="connsiteX73" fmla="*/ 173481 w 210014"/>
              <a:gd name="connsiteY73" fmla="*/ 188119 h 266700"/>
              <a:gd name="connsiteX74" fmla="*/ 166909 w 210014"/>
              <a:gd name="connsiteY74" fmla="*/ 187547 h 266700"/>
              <a:gd name="connsiteX75" fmla="*/ 160051 w 210014"/>
              <a:gd name="connsiteY75" fmla="*/ 179356 h 266700"/>
              <a:gd name="connsiteX76" fmla="*/ 159003 w 210014"/>
              <a:gd name="connsiteY76" fmla="*/ 176022 h 266700"/>
              <a:gd name="connsiteX77" fmla="*/ 160622 w 210014"/>
              <a:gd name="connsiteY77" fmla="*/ 172879 h 266700"/>
              <a:gd name="connsiteX78" fmla="*/ 163575 w 210014"/>
              <a:gd name="connsiteY78" fmla="*/ 171831 h 266700"/>
              <a:gd name="connsiteX79" fmla="*/ 163956 w 210014"/>
              <a:gd name="connsiteY79" fmla="*/ 171831 h 266700"/>
              <a:gd name="connsiteX80" fmla="*/ 167099 w 210014"/>
              <a:gd name="connsiteY80" fmla="*/ 173450 h 266700"/>
              <a:gd name="connsiteX81" fmla="*/ 173957 w 210014"/>
              <a:gd name="connsiteY81" fmla="*/ 181642 h 266700"/>
              <a:gd name="connsiteX82" fmla="*/ 175005 w 210014"/>
              <a:gd name="connsiteY82" fmla="*/ 184976 h 266700"/>
              <a:gd name="connsiteX83" fmla="*/ 173481 w 210014"/>
              <a:gd name="connsiteY83" fmla="*/ 188119 h 266700"/>
              <a:gd name="connsiteX84" fmla="*/ 30130 w 210014"/>
              <a:gd name="connsiteY84" fmla="*/ 63246 h 266700"/>
              <a:gd name="connsiteX85" fmla="*/ 26034 w 210014"/>
              <a:gd name="connsiteY85" fmla="*/ 65627 h 266700"/>
              <a:gd name="connsiteX86" fmla="*/ 23748 w 210014"/>
              <a:gd name="connsiteY86" fmla="*/ 65056 h 266700"/>
              <a:gd name="connsiteX87" fmla="*/ 14414 w 210014"/>
              <a:gd name="connsiteY87" fmla="*/ 59627 h 266700"/>
              <a:gd name="connsiteX88" fmla="*/ 12318 w 210014"/>
              <a:gd name="connsiteY88" fmla="*/ 56769 h 266700"/>
              <a:gd name="connsiteX89" fmla="*/ 12794 w 210014"/>
              <a:gd name="connsiteY89" fmla="*/ 53245 h 266700"/>
              <a:gd name="connsiteX90" fmla="*/ 15557 w 210014"/>
              <a:gd name="connsiteY90" fmla="*/ 51054 h 266700"/>
              <a:gd name="connsiteX91" fmla="*/ 19081 w 210014"/>
              <a:gd name="connsiteY91" fmla="*/ 51530 h 266700"/>
              <a:gd name="connsiteX92" fmla="*/ 28320 w 210014"/>
              <a:gd name="connsiteY92" fmla="*/ 56864 h 266700"/>
              <a:gd name="connsiteX93" fmla="*/ 30130 w 210014"/>
              <a:gd name="connsiteY93" fmla="*/ 63246 h 266700"/>
              <a:gd name="connsiteX94" fmla="*/ 197770 w 210014"/>
              <a:gd name="connsiteY94" fmla="*/ 156305 h 266700"/>
              <a:gd name="connsiteX95" fmla="*/ 197294 w 210014"/>
              <a:gd name="connsiteY95" fmla="*/ 159830 h 266700"/>
              <a:gd name="connsiteX96" fmla="*/ 190912 w 210014"/>
              <a:gd name="connsiteY96" fmla="*/ 161544 h 266700"/>
              <a:gd name="connsiteX97" fmla="*/ 181577 w 210014"/>
              <a:gd name="connsiteY97" fmla="*/ 156210 h 266700"/>
              <a:gd name="connsiteX98" fmla="*/ 179387 w 210014"/>
              <a:gd name="connsiteY98" fmla="*/ 153353 h 266700"/>
              <a:gd name="connsiteX99" fmla="*/ 179863 w 210014"/>
              <a:gd name="connsiteY99" fmla="*/ 149828 h 266700"/>
              <a:gd name="connsiteX100" fmla="*/ 183863 w 210014"/>
              <a:gd name="connsiteY100" fmla="*/ 147542 h 266700"/>
              <a:gd name="connsiteX101" fmla="*/ 186149 w 210014"/>
              <a:gd name="connsiteY101" fmla="*/ 148114 h 266700"/>
              <a:gd name="connsiteX102" fmla="*/ 195484 w 210014"/>
              <a:gd name="connsiteY102" fmla="*/ 153448 h 266700"/>
              <a:gd name="connsiteX103" fmla="*/ 197770 w 210014"/>
              <a:gd name="connsiteY103" fmla="*/ 156305 h 266700"/>
              <a:gd name="connsiteX104" fmla="*/ 126 w 210014"/>
              <a:gd name="connsiteY104" fmla="*/ 88011 h 266700"/>
              <a:gd name="connsiteX105" fmla="*/ 2031 w 210014"/>
              <a:gd name="connsiteY105" fmla="*/ 84963 h 266700"/>
              <a:gd name="connsiteX106" fmla="*/ 5460 w 210014"/>
              <a:gd name="connsiteY106" fmla="*/ 84201 h 266700"/>
              <a:gd name="connsiteX107" fmla="*/ 16033 w 210014"/>
              <a:gd name="connsiteY107" fmla="*/ 86106 h 266700"/>
              <a:gd name="connsiteX108" fmla="*/ 19081 w 210014"/>
              <a:gd name="connsiteY108" fmla="*/ 88011 h 266700"/>
              <a:gd name="connsiteX109" fmla="*/ 19843 w 210014"/>
              <a:gd name="connsiteY109" fmla="*/ 91440 h 266700"/>
              <a:gd name="connsiteX110" fmla="*/ 14509 w 210014"/>
              <a:gd name="connsiteY110" fmla="*/ 95250 h 266700"/>
              <a:gd name="connsiteX111" fmla="*/ 3841 w 210014"/>
              <a:gd name="connsiteY111" fmla="*/ 93440 h 266700"/>
              <a:gd name="connsiteX112" fmla="*/ 793 w 210014"/>
              <a:gd name="connsiteY112" fmla="*/ 91535 h 266700"/>
              <a:gd name="connsiteX113" fmla="*/ 126 w 210014"/>
              <a:gd name="connsiteY113" fmla="*/ 88011 h 266700"/>
              <a:gd name="connsiteX114" fmla="*/ 190245 w 210014"/>
              <a:gd name="connsiteY114" fmla="*/ 121539 h 266700"/>
              <a:gd name="connsiteX115" fmla="*/ 192150 w 210014"/>
              <a:gd name="connsiteY115" fmla="*/ 118491 h 266700"/>
              <a:gd name="connsiteX116" fmla="*/ 194722 w 210014"/>
              <a:gd name="connsiteY116" fmla="*/ 117634 h 266700"/>
              <a:gd name="connsiteX117" fmla="*/ 195579 w 210014"/>
              <a:gd name="connsiteY117" fmla="*/ 117729 h 266700"/>
              <a:gd name="connsiteX118" fmla="*/ 206152 w 210014"/>
              <a:gd name="connsiteY118" fmla="*/ 119634 h 266700"/>
              <a:gd name="connsiteX119" fmla="*/ 209962 w 210014"/>
              <a:gd name="connsiteY119" fmla="*/ 124968 h 266700"/>
              <a:gd name="connsiteX120" fmla="*/ 204628 w 210014"/>
              <a:gd name="connsiteY120" fmla="*/ 128778 h 266700"/>
              <a:gd name="connsiteX121" fmla="*/ 194055 w 210014"/>
              <a:gd name="connsiteY121" fmla="*/ 126873 h 266700"/>
              <a:gd name="connsiteX122" fmla="*/ 190245 w 210014"/>
              <a:gd name="connsiteY122" fmla="*/ 121539 h 266700"/>
              <a:gd name="connsiteX123" fmla="*/ 3841 w 210014"/>
              <a:gd name="connsiteY123" fmla="*/ 119634 h 266700"/>
              <a:gd name="connsiteX124" fmla="*/ 14414 w 210014"/>
              <a:gd name="connsiteY124" fmla="*/ 117729 h 266700"/>
              <a:gd name="connsiteX125" fmla="*/ 15271 w 210014"/>
              <a:gd name="connsiteY125" fmla="*/ 117634 h 266700"/>
              <a:gd name="connsiteX126" fmla="*/ 17843 w 210014"/>
              <a:gd name="connsiteY126" fmla="*/ 118491 h 266700"/>
              <a:gd name="connsiteX127" fmla="*/ 19748 w 210014"/>
              <a:gd name="connsiteY127" fmla="*/ 121539 h 266700"/>
              <a:gd name="connsiteX128" fmla="*/ 19081 w 210014"/>
              <a:gd name="connsiteY128" fmla="*/ 125063 h 266700"/>
              <a:gd name="connsiteX129" fmla="*/ 16033 w 210014"/>
              <a:gd name="connsiteY129" fmla="*/ 126968 h 266700"/>
              <a:gd name="connsiteX130" fmla="*/ 5460 w 210014"/>
              <a:gd name="connsiteY130" fmla="*/ 128873 h 266700"/>
              <a:gd name="connsiteX131" fmla="*/ 126 w 210014"/>
              <a:gd name="connsiteY131" fmla="*/ 125063 h 266700"/>
              <a:gd name="connsiteX132" fmla="*/ 888 w 210014"/>
              <a:gd name="connsiteY132" fmla="*/ 121634 h 266700"/>
              <a:gd name="connsiteX133" fmla="*/ 3841 w 210014"/>
              <a:gd name="connsiteY133" fmla="*/ 119634 h 266700"/>
              <a:gd name="connsiteX134" fmla="*/ 193960 w 210014"/>
              <a:gd name="connsiteY134" fmla="*/ 86106 h 266700"/>
              <a:gd name="connsiteX135" fmla="*/ 204533 w 210014"/>
              <a:gd name="connsiteY135" fmla="*/ 84201 h 266700"/>
              <a:gd name="connsiteX136" fmla="*/ 207962 w 210014"/>
              <a:gd name="connsiteY136" fmla="*/ 84963 h 266700"/>
              <a:gd name="connsiteX137" fmla="*/ 209867 w 210014"/>
              <a:gd name="connsiteY137" fmla="*/ 87916 h 266700"/>
              <a:gd name="connsiteX138" fmla="*/ 206057 w 210014"/>
              <a:gd name="connsiteY138" fmla="*/ 93250 h 266700"/>
              <a:gd name="connsiteX139" fmla="*/ 195579 w 210014"/>
              <a:gd name="connsiteY139" fmla="*/ 95250 h 266700"/>
              <a:gd name="connsiteX140" fmla="*/ 190150 w 210014"/>
              <a:gd name="connsiteY140" fmla="*/ 91440 h 266700"/>
              <a:gd name="connsiteX141" fmla="*/ 193960 w 210014"/>
              <a:gd name="connsiteY141" fmla="*/ 86106 h 266700"/>
              <a:gd name="connsiteX142" fmla="*/ 28415 w 210014"/>
              <a:gd name="connsiteY142" fmla="*/ 156115 h 266700"/>
              <a:gd name="connsiteX143" fmla="*/ 19081 w 210014"/>
              <a:gd name="connsiteY143" fmla="*/ 161544 h 266700"/>
              <a:gd name="connsiteX144" fmla="*/ 12794 w 210014"/>
              <a:gd name="connsiteY144" fmla="*/ 159830 h 266700"/>
              <a:gd name="connsiteX145" fmla="*/ 12318 w 210014"/>
              <a:gd name="connsiteY145" fmla="*/ 156305 h 266700"/>
              <a:gd name="connsiteX146" fmla="*/ 14509 w 210014"/>
              <a:gd name="connsiteY146" fmla="*/ 153448 h 266700"/>
              <a:gd name="connsiteX147" fmla="*/ 23748 w 210014"/>
              <a:gd name="connsiteY147" fmla="*/ 148114 h 266700"/>
              <a:gd name="connsiteX148" fmla="*/ 23748 w 210014"/>
              <a:gd name="connsiteY148" fmla="*/ 148114 h 266700"/>
              <a:gd name="connsiteX149" fmla="*/ 26034 w 210014"/>
              <a:gd name="connsiteY149" fmla="*/ 147447 h 266700"/>
              <a:gd name="connsiteX150" fmla="*/ 27177 w 210014"/>
              <a:gd name="connsiteY150" fmla="*/ 147638 h 266700"/>
              <a:gd name="connsiteX151" fmla="*/ 30035 w 210014"/>
              <a:gd name="connsiteY151" fmla="*/ 149828 h 266700"/>
              <a:gd name="connsiteX152" fmla="*/ 30511 w 210014"/>
              <a:gd name="connsiteY152" fmla="*/ 153353 h 266700"/>
              <a:gd name="connsiteX153" fmla="*/ 28415 w 210014"/>
              <a:gd name="connsiteY153" fmla="*/ 156115 h 266700"/>
              <a:gd name="connsiteX154" fmla="*/ 195579 w 210014"/>
              <a:gd name="connsiteY154" fmla="*/ 59627 h 266700"/>
              <a:gd name="connsiteX155" fmla="*/ 186340 w 210014"/>
              <a:gd name="connsiteY155" fmla="*/ 64961 h 266700"/>
              <a:gd name="connsiteX156" fmla="*/ 179958 w 210014"/>
              <a:gd name="connsiteY156" fmla="*/ 63246 h 266700"/>
              <a:gd name="connsiteX157" fmla="*/ 179482 w 210014"/>
              <a:gd name="connsiteY157" fmla="*/ 59722 h 266700"/>
              <a:gd name="connsiteX158" fmla="*/ 181673 w 210014"/>
              <a:gd name="connsiteY158" fmla="*/ 56864 h 266700"/>
              <a:gd name="connsiteX159" fmla="*/ 191007 w 210014"/>
              <a:gd name="connsiteY159" fmla="*/ 51530 h 266700"/>
              <a:gd name="connsiteX160" fmla="*/ 193293 w 210014"/>
              <a:gd name="connsiteY160" fmla="*/ 50864 h 266700"/>
              <a:gd name="connsiteX161" fmla="*/ 194531 w 210014"/>
              <a:gd name="connsiteY161" fmla="*/ 51054 h 266700"/>
              <a:gd name="connsiteX162" fmla="*/ 197389 w 210014"/>
              <a:gd name="connsiteY162" fmla="*/ 53245 h 266700"/>
              <a:gd name="connsiteX163" fmla="*/ 197865 w 210014"/>
              <a:gd name="connsiteY163" fmla="*/ 56769 h 266700"/>
              <a:gd name="connsiteX164" fmla="*/ 195579 w 210014"/>
              <a:gd name="connsiteY164" fmla="*/ 59627 h 266700"/>
              <a:gd name="connsiteX165" fmla="*/ 49942 w 210014"/>
              <a:gd name="connsiteY165" fmla="*/ 179356 h 266700"/>
              <a:gd name="connsiteX166" fmla="*/ 43084 w 210014"/>
              <a:gd name="connsiteY166" fmla="*/ 187547 h 266700"/>
              <a:gd name="connsiteX167" fmla="*/ 36512 w 210014"/>
              <a:gd name="connsiteY167" fmla="*/ 188119 h 266700"/>
              <a:gd name="connsiteX168" fmla="*/ 35940 w 210014"/>
              <a:gd name="connsiteY168" fmla="*/ 181547 h 266700"/>
              <a:gd name="connsiteX169" fmla="*/ 42893 w 210014"/>
              <a:gd name="connsiteY169" fmla="*/ 173355 h 266700"/>
              <a:gd name="connsiteX170" fmla="*/ 49466 w 210014"/>
              <a:gd name="connsiteY170" fmla="*/ 172784 h 266700"/>
              <a:gd name="connsiteX171" fmla="*/ 49942 w 210014"/>
              <a:gd name="connsiteY171" fmla="*/ 179356 h 266700"/>
              <a:gd name="connsiteX172" fmla="*/ 174053 w 210014"/>
              <a:gd name="connsiteY172" fmla="*/ 31433 h 266700"/>
              <a:gd name="connsiteX173" fmla="*/ 167195 w 210014"/>
              <a:gd name="connsiteY173" fmla="*/ 39624 h 266700"/>
              <a:gd name="connsiteX174" fmla="*/ 160622 w 210014"/>
              <a:gd name="connsiteY174" fmla="*/ 40195 h 266700"/>
              <a:gd name="connsiteX175" fmla="*/ 159003 w 210014"/>
              <a:gd name="connsiteY175" fmla="*/ 37052 h 266700"/>
              <a:gd name="connsiteX176" fmla="*/ 160051 w 210014"/>
              <a:gd name="connsiteY176" fmla="*/ 33623 h 266700"/>
              <a:gd name="connsiteX177" fmla="*/ 166909 w 210014"/>
              <a:gd name="connsiteY177" fmla="*/ 25432 h 266700"/>
              <a:gd name="connsiteX178" fmla="*/ 170433 w 210014"/>
              <a:gd name="connsiteY178" fmla="*/ 23813 h 266700"/>
              <a:gd name="connsiteX179" fmla="*/ 173386 w 210014"/>
              <a:gd name="connsiteY179" fmla="*/ 24860 h 266700"/>
              <a:gd name="connsiteX180" fmla="*/ 175005 w 210014"/>
              <a:gd name="connsiteY180" fmla="*/ 28004 h 266700"/>
              <a:gd name="connsiteX181" fmla="*/ 174053 w 210014"/>
              <a:gd name="connsiteY181" fmla="*/ 31433 h 266700"/>
              <a:gd name="connsiteX182" fmla="*/ 144049 w 210014"/>
              <a:gd name="connsiteY182" fmla="*/ 8858 h 266700"/>
              <a:gd name="connsiteX183" fmla="*/ 144239 w 210014"/>
              <a:gd name="connsiteY183" fmla="*/ 12383 h 266700"/>
              <a:gd name="connsiteX184" fmla="*/ 140620 w 210014"/>
              <a:gd name="connsiteY184" fmla="*/ 22479 h 266700"/>
              <a:gd name="connsiteX185" fmla="*/ 134714 w 210014"/>
              <a:gd name="connsiteY185" fmla="*/ 25241 h 266700"/>
              <a:gd name="connsiteX186" fmla="*/ 132047 w 210014"/>
              <a:gd name="connsiteY186" fmla="*/ 22860 h 266700"/>
              <a:gd name="connsiteX187" fmla="*/ 131857 w 210014"/>
              <a:gd name="connsiteY187" fmla="*/ 19336 h 266700"/>
              <a:gd name="connsiteX188" fmla="*/ 135476 w 210014"/>
              <a:gd name="connsiteY188" fmla="*/ 9239 h 266700"/>
              <a:gd name="connsiteX189" fmla="*/ 137858 w 210014"/>
              <a:gd name="connsiteY189" fmla="*/ 6668 h 266700"/>
              <a:gd name="connsiteX190" fmla="*/ 141382 w 210014"/>
              <a:gd name="connsiteY190" fmla="*/ 6477 h 266700"/>
              <a:gd name="connsiteX191" fmla="*/ 144049 w 210014"/>
              <a:gd name="connsiteY191" fmla="*/ 8858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210014" h="266700">
                <a:moveTo>
                  <a:pt x="179101" y="109252"/>
                </a:moveTo>
                <a:cubicBezTo>
                  <a:pt x="179101" y="66008"/>
                  <a:pt x="146525" y="32195"/>
                  <a:pt x="104996" y="32195"/>
                </a:cubicBezTo>
                <a:cubicBezTo>
                  <a:pt x="63467" y="32195"/>
                  <a:pt x="30892" y="66008"/>
                  <a:pt x="30892" y="109252"/>
                </a:cubicBezTo>
                <a:cubicBezTo>
                  <a:pt x="30892" y="125349"/>
                  <a:pt x="38131" y="142399"/>
                  <a:pt x="51656" y="158687"/>
                </a:cubicBezTo>
                <a:lnTo>
                  <a:pt x="53180" y="160496"/>
                </a:lnTo>
                <a:cubicBezTo>
                  <a:pt x="63182" y="172022"/>
                  <a:pt x="73373" y="186119"/>
                  <a:pt x="73469" y="203073"/>
                </a:cubicBezTo>
                <a:lnTo>
                  <a:pt x="73469" y="203835"/>
                </a:lnTo>
                <a:lnTo>
                  <a:pt x="67563" y="203835"/>
                </a:lnTo>
                <a:cubicBezTo>
                  <a:pt x="64991" y="203835"/>
                  <a:pt x="62896" y="205931"/>
                  <a:pt x="62896" y="208502"/>
                </a:cubicBezTo>
                <a:lnTo>
                  <a:pt x="62896" y="240506"/>
                </a:lnTo>
                <a:cubicBezTo>
                  <a:pt x="62896" y="243078"/>
                  <a:pt x="64991" y="245174"/>
                  <a:pt x="67563" y="245174"/>
                </a:cubicBezTo>
                <a:lnTo>
                  <a:pt x="79279" y="245174"/>
                </a:lnTo>
                <a:lnTo>
                  <a:pt x="79374" y="245745"/>
                </a:lnTo>
                <a:cubicBezTo>
                  <a:pt x="81851" y="257842"/>
                  <a:pt x="92614" y="266700"/>
                  <a:pt x="104996" y="266700"/>
                </a:cubicBezTo>
                <a:cubicBezTo>
                  <a:pt x="117474" y="266700"/>
                  <a:pt x="128237" y="257842"/>
                  <a:pt x="130619" y="245555"/>
                </a:cubicBezTo>
                <a:lnTo>
                  <a:pt x="130714" y="244983"/>
                </a:lnTo>
                <a:lnTo>
                  <a:pt x="142430" y="244983"/>
                </a:lnTo>
                <a:cubicBezTo>
                  <a:pt x="145097" y="244983"/>
                  <a:pt x="147192" y="242888"/>
                  <a:pt x="147192" y="240316"/>
                </a:cubicBezTo>
                <a:lnTo>
                  <a:pt x="147192" y="208407"/>
                </a:lnTo>
                <a:cubicBezTo>
                  <a:pt x="147192" y="206502"/>
                  <a:pt x="146049" y="204883"/>
                  <a:pt x="144335" y="204121"/>
                </a:cubicBezTo>
                <a:cubicBezTo>
                  <a:pt x="143763" y="203835"/>
                  <a:pt x="143096" y="203740"/>
                  <a:pt x="142430" y="203740"/>
                </a:cubicBezTo>
                <a:lnTo>
                  <a:pt x="82803" y="203740"/>
                </a:lnTo>
                <a:lnTo>
                  <a:pt x="82803" y="202978"/>
                </a:lnTo>
                <a:cubicBezTo>
                  <a:pt x="82708" y="182785"/>
                  <a:pt x="70706" y="166402"/>
                  <a:pt x="60229" y="154400"/>
                </a:cubicBezTo>
                <a:lnTo>
                  <a:pt x="58705" y="152686"/>
                </a:lnTo>
                <a:cubicBezTo>
                  <a:pt x="50228" y="142494"/>
                  <a:pt x="40131" y="126778"/>
                  <a:pt x="40131" y="109252"/>
                </a:cubicBezTo>
                <a:cubicBezTo>
                  <a:pt x="40131" y="71247"/>
                  <a:pt x="68611" y="41529"/>
                  <a:pt x="104996" y="41529"/>
                </a:cubicBezTo>
                <a:cubicBezTo>
                  <a:pt x="141382" y="41529"/>
                  <a:pt x="169862" y="71247"/>
                  <a:pt x="169862" y="109252"/>
                </a:cubicBezTo>
                <a:cubicBezTo>
                  <a:pt x="169862" y="126778"/>
                  <a:pt x="159765" y="142494"/>
                  <a:pt x="151288" y="152686"/>
                </a:cubicBezTo>
                <a:lnTo>
                  <a:pt x="149764" y="154400"/>
                </a:lnTo>
                <a:cubicBezTo>
                  <a:pt x="143477" y="161735"/>
                  <a:pt x="138905" y="167926"/>
                  <a:pt x="135381" y="174117"/>
                </a:cubicBezTo>
                <a:cubicBezTo>
                  <a:pt x="134810" y="175165"/>
                  <a:pt x="134619" y="176498"/>
                  <a:pt x="135000" y="177641"/>
                </a:cubicBezTo>
                <a:cubicBezTo>
                  <a:pt x="135381" y="178880"/>
                  <a:pt x="136143" y="179832"/>
                  <a:pt x="137191" y="180404"/>
                </a:cubicBezTo>
                <a:cubicBezTo>
                  <a:pt x="139382" y="181642"/>
                  <a:pt x="142239" y="180880"/>
                  <a:pt x="143477" y="178594"/>
                </a:cubicBezTo>
                <a:cubicBezTo>
                  <a:pt x="146621" y="172974"/>
                  <a:pt x="150907" y="167164"/>
                  <a:pt x="156812" y="160401"/>
                </a:cubicBezTo>
                <a:lnTo>
                  <a:pt x="158336" y="158591"/>
                </a:lnTo>
                <a:cubicBezTo>
                  <a:pt x="171957" y="142399"/>
                  <a:pt x="179101" y="125349"/>
                  <a:pt x="179101" y="109252"/>
                </a:cubicBezTo>
                <a:close/>
                <a:moveTo>
                  <a:pt x="120903" y="245936"/>
                </a:moveTo>
                <a:cubicBezTo>
                  <a:pt x="118617" y="252794"/>
                  <a:pt x="112235" y="257366"/>
                  <a:pt x="105092" y="257366"/>
                </a:cubicBezTo>
                <a:cubicBezTo>
                  <a:pt x="97948" y="257366"/>
                  <a:pt x="91566" y="252794"/>
                  <a:pt x="89280" y="245936"/>
                </a:cubicBezTo>
                <a:lnTo>
                  <a:pt x="88994" y="244983"/>
                </a:lnTo>
                <a:lnTo>
                  <a:pt x="121379" y="244983"/>
                </a:lnTo>
                <a:lnTo>
                  <a:pt x="120903" y="245936"/>
                </a:lnTo>
                <a:close/>
                <a:moveTo>
                  <a:pt x="137858" y="213074"/>
                </a:moveTo>
                <a:lnTo>
                  <a:pt x="137858" y="235744"/>
                </a:lnTo>
                <a:lnTo>
                  <a:pt x="72230" y="235744"/>
                </a:lnTo>
                <a:lnTo>
                  <a:pt x="72230" y="213074"/>
                </a:lnTo>
                <a:lnTo>
                  <a:pt x="137858" y="213074"/>
                </a:lnTo>
                <a:close/>
                <a:moveTo>
                  <a:pt x="109664" y="4667"/>
                </a:moveTo>
                <a:lnTo>
                  <a:pt x="109664" y="15431"/>
                </a:lnTo>
                <a:cubicBezTo>
                  <a:pt x="109664" y="18002"/>
                  <a:pt x="107568" y="20098"/>
                  <a:pt x="104996" y="20098"/>
                </a:cubicBezTo>
                <a:cubicBezTo>
                  <a:pt x="102425" y="20098"/>
                  <a:pt x="100329" y="18002"/>
                  <a:pt x="100329" y="15431"/>
                </a:cubicBezTo>
                <a:lnTo>
                  <a:pt x="100329" y="4667"/>
                </a:lnTo>
                <a:cubicBezTo>
                  <a:pt x="100329" y="2096"/>
                  <a:pt x="102425" y="0"/>
                  <a:pt x="104996" y="0"/>
                </a:cubicBezTo>
                <a:cubicBezTo>
                  <a:pt x="107568" y="0"/>
                  <a:pt x="109664" y="2096"/>
                  <a:pt x="109664" y="4667"/>
                </a:cubicBezTo>
                <a:close/>
                <a:moveTo>
                  <a:pt x="74516" y="9239"/>
                </a:moveTo>
                <a:lnTo>
                  <a:pt x="78231" y="19336"/>
                </a:lnTo>
                <a:cubicBezTo>
                  <a:pt x="78612" y="20479"/>
                  <a:pt x="78612" y="21717"/>
                  <a:pt x="78041" y="22860"/>
                </a:cubicBezTo>
                <a:cubicBezTo>
                  <a:pt x="77564" y="23908"/>
                  <a:pt x="76612" y="24765"/>
                  <a:pt x="75469" y="25241"/>
                </a:cubicBezTo>
                <a:cubicBezTo>
                  <a:pt x="72992" y="26099"/>
                  <a:pt x="70325" y="24765"/>
                  <a:pt x="69468" y="22479"/>
                </a:cubicBezTo>
                <a:lnTo>
                  <a:pt x="65753" y="12383"/>
                </a:lnTo>
                <a:cubicBezTo>
                  <a:pt x="65372" y="11239"/>
                  <a:pt x="65468" y="9906"/>
                  <a:pt x="65944" y="8858"/>
                </a:cubicBezTo>
                <a:cubicBezTo>
                  <a:pt x="66515" y="7715"/>
                  <a:pt x="67373" y="6858"/>
                  <a:pt x="68611" y="6382"/>
                </a:cubicBezTo>
                <a:cubicBezTo>
                  <a:pt x="69087" y="6191"/>
                  <a:pt x="69659" y="6096"/>
                  <a:pt x="70230" y="6096"/>
                </a:cubicBezTo>
                <a:cubicBezTo>
                  <a:pt x="70897" y="6096"/>
                  <a:pt x="71564" y="6287"/>
                  <a:pt x="72230" y="6572"/>
                </a:cubicBezTo>
                <a:cubicBezTo>
                  <a:pt x="73278" y="7144"/>
                  <a:pt x="74135" y="8001"/>
                  <a:pt x="74516" y="9239"/>
                </a:cubicBezTo>
                <a:close/>
                <a:moveTo>
                  <a:pt x="36512" y="24955"/>
                </a:moveTo>
                <a:cubicBezTo>
                  <a:pt x="38512" y="23336"/>
                  <a:pt x="41465" y="23527"/>
                  <a:pt x="43084" y="25527"/>
                </a:cubicBezTo>
                <a:lnTo>
                  <a:pt x="49942" y="33719"/>
                </a:lnTo>
                <a:cubicBezTo>
                  <a:pt x="51561" y="35719"/>
                  <a:pt x="51371" y="38576"/>
                  <a:pt x="49370" y="40291"/>
                </a:cubicBezTo>
                <a:cubicBezTo>
                  <a:pt x="47465" y="41815"/>
                  <a:pt x="44417" y="41529"/>
                  <a:pt x="42893" y="39719"/>
                </a:cubicBezTo>
                <a:lnTo>
                  <a:pt x="35940" y="31433"/>
                </a:lnTo>
                <a:cubicBezTo>
                  <a:pt x="34321" y="29528"/>
                  <a:pt x="34607" y="26575"/>
                  <a:pt x="36512" y="24955"/>
                </a:cubicBezTo>
                <a:close/>
                <a:moveTo>
                  <a:pt x="173481" y="188119"/>
                </a:moveTo>
                <a:cubicBezTo>
                  <a:pt x="171576" y="189738"/>
                  <a:pt x="168528" y="189452"/>
                  <a:pt x="166909" y="187547"/>
                </a:cubicBezTo>
                <a:lnTo>
                  <a:pt x="160051" y="179356"/>
                </a:lnTo>
                <a:cubicBezTo>
                  <a:pt x="159289" y="178403"/>
                  <a:pt x="158908" y="177165"/>
                  <a:pt x="159003" y="176022"/>
                </a:cubicBezTo>
                <a:cubicBezTo>
                  <a:pt x="159098" y="174784"/>
                  <a:pt x="159670" y="173641"/>
                  <a:pt x="160622" y="172879"/>
                </a:cubicBezTo>
                <a:cubicBezTo>
                  <a:pt x="161480" y="172117"/>
                  <a:pt x="162527" y="171831"/>
                  <a:pt x="163575" y="171831"/>
                </a:cubicBezTo>
                <a:cubicBezTo>
                  <a:pt x="163670" y="171831"/>
                  <a:pt x="163861" y="171831"/>
                  <a:pt x="163956" y="171831"/>
                </a:cubicBezTo>
                <a:cubicBezTo>
                  <a:pt x="165194" y="171926"/>
                  <a:pt x="166337" y="172498"/>
                  <a:pt x="167099" y="173450"/>
                </a:cubicBezTo>
                <a:lnTo>
                  <a:pt x="173957" y="181642"/>
                </a:lnTo>
                <a:cubicBezTo>
                  <a:pt x="174719" y="182594"/>
                  <a:pt x="175100" y="183833"/>
                  <a:pt x="175005" y="184976"/>
                </a:cubicBezTo>
                <a:cubicBezTo>
                  <a:pt x="175005" y="186214"/>
                  <a:pt x="174434" y="187357"/>
                  <a:pt x="173481" y="188119"/>
                </a:cubicBezTo>
                <a:close/>
                <a:moveTo>
                  <a:pt x="30130" y="63246"/>
                </a:moveTo>
                <a:cubicBezTo>
                  <a:pt x="29273" y="64675"/>
                  <a:pt x="27749" y="65627"/>
                  <a:pt x="26034" y="65627"/>
                </a:cubicBezTo>
                <a:cubicBezTo>
                  <a:pt x="25177" y="65627"/>
                  <a:pt x="24415" y="65437"/>
                  <a:pt x="23748" y="65056"/>
                </a:cubicBezTo>
                <a:lnTo>
                  <a:pt x="14414" y="59627"/>
                </a:lnTo>
                <a:cubicBezTo>
                  <a:pt x="13366" y="58960"/>
                  <a:pt x="12604" y="58007"/>
                  <a:pt x="12318" y="56769"/>
                </a:cubicBezTo>
                <a:cubicBezTo>
                  <a:pt x="11937" y="55626"/>
                  <a:pt x="12128" y="54388"/>
                  <a:pt x="12794" y="53245"/>
                </a:cubicBezTo>
                <a:cubicBezTo>
                  <a:pt x="13366" y="52197"/>
                  <a:pt x="14414" y="51435"/>
                  <a:pt x="15557" y="51054"/>
                </a:cubicBezTo>
                <a:cubicBezTo>
                  <a:pt x="16795" y="50768"/>
                  <a:pt x="18033" y="50959"/>
                  <a:pt x="19081" y="51530"/>
                </a:cubicBezTo>
                <a:lnTo>
                  <a:pt x="28320" y="56864"/>
                </a:lnTo>
                <a:cubicBezTo>
                  <a:pt x="30606" y="58198"/>
                  <a:pt x="31368" y="61055"/>
                  <a:pt x="30130" y="63246"/>
                </a:cubicBezTo>
                <a:close/>
                <a:moveTo>
                  <a:pt x="197770" y="156305"/>
                </a:moveTo>
                <a:cubicBezTo>
                  <a:pt x="198056" y="157544"/>
                  <a:pt x="197960" y="158782"/>
                  <a:pt x="197294" y="159830"/>
                </a:cubicBezTo>
                <a:cubicBezTo>
                  <a:pt x="196055" y="161925"/>
                  <a:pt x="193103" y="162782"/>
                  <a:pt x="190912" y="161544"/>
                </a:cubicBezTo>
                <a:lnTo>
                  <a:pt x="181577" y="156210"/>
                </a:lnTo>
                <a:cubicBezTo>
                  <a:pt x="180530" y="155639"/>
                  <a:pt x="179768" y="154591"/>
                  <a:pt x="179387" y="153353"/>
                </a:cubicBezTo>
                <a:cubicBezTo>
                  <a:pt x="179101" y="152114"/>
                  <a:pt x="179196" y="150876"/>
                  <a:pt x="179863" y="149828"/>
                </a:cubicBezTo>
                <a:cubicBezTo>
                  <a:pt x="180720" y="148304"/>
                  <a:pt x="182244" y="147542"/>
                  <a:pt x="183863" y="147542"/>
                </a:cubicBezTo>
                <a:cubicBezTo>
                  <a:pt x="184625" y="147542"/>
                  <a:pt x="185483" y="147733"/>
                  <a:pt x="186149" y="148114"/>
                </a:cubicBezTo>
                <a:lnTo>
                  <a:pt x="195484" y="153448"/>
                </a:lnTo>
                <a:cubicBezTo>
                  <a:pt x="196627" y="154115"/>
                  <a:pt x="197389" y="155067"/>
                  <a:pt x="197770" y="156305"/>
                </a:cubicBezTo>
                <a:close/>
                <a:moveTo>
                  <a:pt x="126" y="88011"/>
                </a:moveTo>
                <a:cubicBezTo>
                  <a:pt x="317" y="86773"/>
                  <a:pt x="983" y="85725"/>
                  <a:pt x="2031" y="84963"/>
                </a:cubicBezTo>
                <a:cubicBezTo>
                  <a:pt x="3079" y="84296"/>
                  <a:pt x="4317" y="84011"/>
                  <a:pt x="5460" y="84201"/>
                </a:cubicBezTo>
                <a:lnTo>
                  <a:pt x="16033" y="86106"/>
                </a:lnTo>
                <a:cubicBezTo>
                  <a:pt x="17271" y="86392"/>
                  <a:pt x="18319" y="87059"/>
                  <a:pt x="19081" y="88011"/>
                </a:cubicBezTo>
                <a:cubicBezTo>
                  <a:pt x="19748" y="89059"/>
                  <a:pt x="20033" y="90297"/>
                  <a:pt x="19843" y="91440"/>
                </a:cubicBezTo>
                <a:cubicBezTo>
                  <a:pt x="19367" y="93917"/>
                  <a:pt x="16985" y="95631"/>
                  <a:pt x="14509" y="95250"/>
                </a:cubicBezTo>
                <a:lnTo>
                  <a:pt x="3841" y="93440"/>
                </a:lnTo>
                <a:cubicBezTo>
                  <a:pt x="2603" y="93250"/>
                  <a:pt x="1555" y="92583"/>
                  <a:pt x="793" y="91535"/>
                </a:cubicBezTo>
                <a:cubicBezTo>
                  <a:pt x="31" y="90488"/>
                  <a:pt x="-160" y="89249"/>
                  <a:pt x="126" y="88011"/>
                </a:cubicBezTo>
                <a:close/>
                <a:moveTo>
                  <a:pt x="190245" y="121539"/>
                </a:moveTo>
                <a:cubicBezTo>
                  <a:pt x="190436" y="120301"/>
                  <a:pt x="191198" y="119253"/>
                  <a:pt x="192150" y="118491"/>
                </a:cubicBezTo>
                <a:cubicBezTo>
                  <a:pt x="192912" y="117920"/>
                  <a:pt x="193865" y="117634"/>
                  <a:pt x="194722" y="117634"/>
                </a:cubicBezTo>
                <a:cubicBezTo>
                  <a:pt x="195008" y="117634"/>
                  <a:pt x="195293" y="117634"/>
                  <a:pt x="195579" y="117729"/>
                </a:cubicBezTo>
                <a:lnTo>
                  <a:pt x="206152" y="119634"/>
                </a:lnTo>
                <a:cubicBezTo>
                  <a:pt x="208628" y="120110"/>
                  <a:pt x="210343" y="122492"/>
                  <a:pt x="209962" y="124968"/>
                </a:cubicBezTo>
                <a:cubicBezTo>
                  <a:pt x="209486" y="127445"/>
                  <a:pt x="207104" y="129159"/>
                  <a:pt x="204628" y="128778"/>
                </a:cubicBezTo>
                <a:lnTo>
                  <a:pt x="194055" y="126873"/>
                </a:lnTo>
                <a:cubicBezTo>
                  <a:pt x="191483" y="126492"/>
                  <a:pt x="189769" y="124111"/>
                  <a:pt x="190245" y="121539"/>
                </a:cubicBezTo>
                <a:close/>
                <a:moveTo>
                  <a:pt x="3841" y="119634"/>
                </a:moveTo>
                <a:lnTo>
                  <a:pt x="14414" y="117729"/>
                </a:lnTo>
                <a:cubicBezTo>
                  <a:pt x="14699" y="117634"/>
                  <a:pt x="14985" y="117634"/>
                  <a:pt x="15271" y="117634"/>
                </a:cubicBezTo>
                <a:cubicBezTo>
                  <a:pt x="16223" y="117634"/>
                  <a:pt x="17081" y="117920"/>
                  <a:pt x="17843" y="118491"/>
                </a:cubicBezTo>
                <a:cubicBezTo>
                  <a:pt x="18890" y="119158"/>
                  <a:pt x="19557" y="120301"/>
                  <a:pt x="19748" y="121539"/>
                </a:cubicBezTo>
                <a:cubicBezTo>
                  <a:pt x="20033" y="122777"/>
                  <a:pt x="19748" y="124016"/>
                  <a:pt x="19081" y="125063"/>
                </a:cubicBezTo>
                <a:cubicBezTo>
                  <a:pt x="18414" y="126111"/>
                  <a:pt x="17271" y="126778"/>
                  <a:pt x="16033" y="126968"/>
                </a:cubicBezTo>
                <a:lnTo>
                  <a:pt x="5460" y="128873"/>
                </a:lnTo>
                <a:cubicBezTo>
                  <a:pt x="2888" y="129350"/>
                  <a:pt x="507" y="127635"/>
                  <a:pt x="126" y="125063"/>
                </a:cubicBezTo>
                <a:cubicBezTo>
                  <a:pt x="-64" y="123825"/>
                  <a:pt x="221" y="122587"/>
                  <a:pt x="888" y="121634"/>
                </a:cubicBezTo>
                <a:cubicBezTo>
                  <a:pt x="1555" y="120587"/>
                  <a:pt x="2603" y="119920"/>
                  <a:pt x="3841" y="119634"/>
                </a:cubicBezTo>
                <a:close/>
                <a:moveTo>
                  <a:pt x="193960" y="86106"/>
                </a:moveTo>
                <a:lnTo>
                  <a:pt x="204533" y="84201"/>
                </a:lnTo>
                <a:cubicBezTo>
                  <a:pt x="205771" y="84011"/>
                  <a:pt x="207009" y="84296"/>
                  <a:pt x="207962" y="84963"/>
                </a:cubicBezTo>
                <a:cubicBezTo>
                  <a:pt x="209009" y="85725"/>
                  <a:pt x="209676" y="86773"/>
                  <a:pt x="209867" y="87916"/>
                </a:cubicBezTo>
                <a:cubicBezTo>
                  <a:pt x="210343" y="90392"/>
                  <a:pt x="208628" y="92869"/>
                  <a:pt x="206057" y="93250"/>
                </a:cubicBezTo>
                <a:lnTo>
                  <a:pt x="195579" y="95250"/>
                </a:lnTo>
                <a:cubicBezTo>
                  <a:pt x="193007" y="95631"/>
                  <a:pt x="190626" y="94012"/>
                  <a:pt x="190150" y="91440"/>
                </a:cubicBezTo>
                <a:cubicBezTo>
                  <a:pt x="189769" y="88964"/>
                  <a:pt x="191483" y="86582"/>
                  <a:pt x="193960" y="86106"/>
                </a:cubicBezTo>
                <a:close/>
                <a:moveTo>
                  <a:pt x="28415" y="156115"/>
                </a:moveTo>
                <a:lnTo>
                  <a:pt x="19081" y="161544"/>
                </a:lnTo>
                <a:cubicBezTo>
                  <a:pt x="16985" y="162782"/>
                  <a:pt x="14033" y="161925"/>
                  <a:pt x="12794" y="159830"/>
                </a:cubicBezTo>
                <a:cubicBezTo>
                  <a:pt x="12128" y="158782"/>
                  <a:pt x="12032" y="157544"/>
                  <a:pt x="12318" y="156305"/>
                </a:cubicBezTo>
                <a:cubicBezTo>
                  <a:pt x="12604" y="155067"/>
                  <a:pt x="13366" y="154115"/>
                  <a:pt x="14509" y="153448"/>
                </a:cubicBezTo>
                <a:lnTo>
                  <a:pt x="23748" y="148114"/>
                </a:lnTo>
                <a:lnTo>
                  <a:pt x="23748" y="148114"/>
                </a:lnTo>
                <a:cubicBezTo>
                  <a:pt x="24415" y="147733"/>
                  <a:pt x="25272" y="147447"/>
                  <a:pt x="26034" y="147447"/>
                </a:cubicBezTo>
                <a:cubicBezTo>
                  <a:pt x="26415" y="147447"/>
                  <a:pt x="26796" y="147542"/>
                  <a:pt x="27177" y="147638"/>
                </a:cubicBezTo>
                <a:cubicBezTo>
                  <a:pt x="28415" y="147923"/>
                  <a:pt x="29368" y="148685"/>
                  <a:pt x="30035" y="149828"/>
                </a:cubicBezTo>
                <a:cubicBezTo>
                  <a:pt x="30701" y="150876"/>
                  <a:pt x="30797" y="152114"/>
                  <a:pt x="30511" y="153353"/>
                </a:cubicBezTo>
                <a:cubicBezTo>
                  <a:pt x="30225" y="154496"/>
                  <a:pt x="29463" y="155543"/>
                  <a:pt x="28415" y="156115"/>
                </a:cubicBezTo>
                <a:close/>
                <a:moveTo>
                  <a:pt x="195579" y="59627"/>
                </a:moveTo>
                <a:lnTo>
                  <a:pt x="186340" y="64961"/>
                </a:lnTo>
                <a:cubicBezTo>
                  <a:pt x="184149" y="66199"/>
                  <a:pt x="181196" y="65437"/>
                  <a:pt x="179958" y="63246"/>
                </a:cubicBezTo>
                <a:cubicBezTo>
                  <a:pt x="179291" y="62198"/>
                  <a:pt x="179196" y="60960"/>
                  <a:pt x="179482" y="59722"/>
                </a:cubicBezTo>
                <a:cubicBezTo>
                  <a:pt x="179768" y="58484"/>
                  <a:pt x="180530" y="57531"/>
                  <a:pt x="181673" y="56864"/>
                </a:cubicBezTo>
                <a:lnTo>
                  <a:pt x="191007" y="51530"/>
                </a:lnTo>
                <a:cubicBezTo>
                  <a:pt x="191769" y="51149"/>
                  <a:pt x="192531" y="50864"/>
                  <a:pt x="193293" y="50864"/>
                </a:cubicBezTo>
                <a:cubicBezTo>
                  <a:pt x="193674" y="50864"/>
                  <a:pt x="194150" y="50959"/>
                  <a:pt x="194531" y="51054"/>
                </a:cubicBezTo>
                <a:cubicBezTo>
                  <a:pt x="195770" y="51340"/>
                  <a:pt x="196722" y="52102"/>
                  <a:pt x="197389" y="53245"/>
                </a:cubicBezTo>
                <a:cubicBezTo>
                  <a:pt x="198056" y="54293"/>
                  <a:pt x="198151" y="55531"/>
                  <a:pt x="197865" y="56769"/>
                </a:cubicBezTo>
                <a:cubicBezTo>
                  <a:pt x="197389" y="58007"/>
                  <a:pt x="196627" y="58960"/>
                  <a:pt x="195579" y="59627"/>
                </a:cubicBezTo>
                <a:close/>
                <a:moveTo>
                  <a:pt x="49942" y="179356"/>
                </a:moveTo>
                <a:lnTo>
                  <a:pt x="43084" y="187547"/>
                </a:lnTo>
                <a:cubicBezTo>
                  <a:pt x="41465" y="189452"/>
                  <a:pt x="38417" y="189738"/>
                  <a:pt x="36512" y="188119"/>
                </a:cubicBezTo>
                <a:cubicBezTo>
                  <a:pt x="34511" y="186500"/>
                  <a:pt x="34321" y="183547"/>
                  <a:pt x="35940" y="181547"/>
                </a:cubicBezTo>
                <a:lnTo>
                  <a:pt x="42893" y="173355"/>
                </a:lnTo>
                <a:cubicBezTo>
                  <a:pt x="44513" y="171355"/>
                  <a:pt x="47465" y="171164"/>
                  <a:pt x="49466" y="172784"/>
                </a:cubicBezTo>
                <a:cubicBezTo>
                  <a:pt x="51371" y="174498"/>
                  <a:pt x="51656" y="177356"/>
                  <a:pt x="49942" y="179356"/>
                </a:cubicBezTo>
                <a:close/>
                <a:moveTo>
                  <a:pt x="174053" y="31433"/>
                </a:moveTo>
                <a:lnTo>
                  <a:pt x="167195" y="39624"/>
                </a:lnTo>
                <a:cubicBezTo>
                  <a:pt x="165575" y="41529"/>
                  <a:pt x="162527" y="41815"/>
                  <a:pt x="160622" y="40195"/>
                </a:cubicBezTo>
                <a:cubicBezTo>
                  <a:pt x="159670" y="39434"/>
                  <a:pt x="159098" y="38291"/>
                  <a:pt x="159003" y="37052"/>
                </a:cubicBezTo>
                <a:cubicBezTo>
                  <a:pt x="158908" y="35814"/>
                  <a:pt x="159289" y="34576"/>
                  <a:pt x="160051" y="33623"/>
                </a:cubicBezTo>
                <a:lnTo>
                  <a:pt x="166909" y="25432"/>
                </a:lnTo>
                <a:cubicBezTo>
                  <a:pt x="167861" y="24384"/>
                  <a:pt x="169100" y="23813"/>
                  <a:pt x="170433" y="23813"/>
                </a:cubicBezTo>
                <a:cubicBezTo>
                  <a:pt x="171481" y="23813"/>
                  <a:pt x="172529" y="24194"/>
                  <a:pt x="173386" y="24860"/>
                </a:cubicBezTo>
                <a:cubicBezTo>
                  <a:pt x="174338" y="25622"/>
                  <a:pt x="174910" y="26765"/>
                  <a:pt x="175005" y="28004"/>
                </a:cubicBezTo>
                <a:cubicBezTo>
                  <a:pt x="175291" y="29337"/>
                  <a:pt x="174910" y="30480"/>
                  <a:pt x="174053" y="31433"/>
                </a:cubicBezTo>
                <a:close/>
                <a:moveTo>
                  <a:pt x="144049" y="8858"/>
                </a:moveTo>
                <a:cubicBezTo>
                  <a:pt x="144525" y="10001"/>
                  <a:pt x="144620" y="11239"/>
                  <a:pt x="144239" y="12383"/>
                </a:cubicBezTo>
                <a:lnTo>
                  <a:pt x="140620" y="22479"/>
                </a:lnTo>
                <a:cubicBezTo>
                  <a:pt x="139763" y="24765"/>
                  <a:pt x="137096" y="26099"/>
                  <a:pt x="134714" y="25241"/>
                </a:cubicBezTo>
                <a:cubicBezTo>
                  <a:pt x="133571" y="24860"/>
                  <a:pt x="132619" y="24003"/>
                  <a:pt x="132047" y="22860"/>
                </a:cubicBezTo>
                <a:cubicBezTo>
                  <a:pt x="131571" y="21717"/>
                  <a:pt x="131476" y="20479"/>
                  <a:pt x="131857" y="19336"/>
                </a:cubicBezTo>
                <a:lnTo>
                  <a:pt x="135476" y="9239"/>
                </a:lnTo>
                <a:cubicBezTo>
                  <a:pt x="135857" y="8096"/>
                  <a:pt x="136715" y="7144"/>
                  <a:pt x="137858" y="6668"/>
                </a:cubicBezTo>
                <a:cubicBezTo>
                  <a:pt x="139001" y="6096"/>
                  <a:pt x="140239" y="6096"/>
                  <a:pt x="141382" y="6477"/>
                </a:cubicBezTo>
                <a:cubicBezTo>
                  <a:pt x="142620" y="6858"/>
                  <a:pt x="143573" y="7715"/>
                  <a:pt x="144049" y="8858"/>
                </a:cubicBezTo>
                <a:close/>
              </a:path>
            </a:pathLst>
          </a:custGeom>
          <a:solidFill>
            <a:schemeClr val="accent1"/>
          </a:solidFill>
          <a:ln w="9525" cap="flat">
            <a:noFill/>
            <a:prstDash val="solid"/>
            <a:miter/>
          </a:ln>
        </p:spPr>
        <p:txBody>
          <a:bodyPr rtlCol="0" anchor="ctr"/>
          <a:lstStyle/>
          <a:p>
            <a:endParaRPr lang="en-GB" b="1"/>
          </a:p>
        </p:txBody>
      </p:sp>
    </p:spTree>
    <p:extLst>
      <p:ext uri="{BB962C8B-B14F-4D97-AF65-F5344CB8AC3E}">
        <p14:creationId xmlns:p14="http://schemas.microsoft.com/office/powerpoint/2010/main" val="235517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4C04443-3CB0-411F-9D27-B4971FF2974D}"/>
              </a:ext>
            </a:extLst>
          </p:cNvPr>
          <p:cNvSpPr txBox="1"/>
          <p:nvPr/>
        </p:nvSpPr>
        <p:spPr>
          <a:xfrm>
            <a:off x="664551" y="2055060"/>
            <a:ext cx="3004107" cy="828000"/>
          </a:xfrm>
          <a:prstGeom prst="rect">
            <a:avLst/>
          </a:prstGeom>
          <a:solidFill>
            <a:schemeClr val="accent2"/>
          </a:solidFill>
        </p:spPr>
        <p:txBody>
          <a:bodyPr wrap="square" lIns="0" tIns="0" rIns="0" bIns="0" rtlCol="0" anchor="ctr">
            <a:noAutofit/>
          </a:bodyPr>
          <a:lstStyle/>
          <a:p>
            <a:pPr algn="ctr"/>
            <a:r>
              <a:rPr lang="en-US" sz="2000">
                <a:solidFill>
                  <a:schemeClr val="bg1"/>
                </a:solidFill>
              </a:rPr>
              <a:t>Technologies</a:t>
            </a:r>
          </a:p>
        </p:txBody>
      </p:sp>
      <p:sp>
        <p:nvSpPr>
          <p:cNvPr id="9" name="Title 8">
            <a:extLst>
              <a:ext uri="{FF2B5EF4-FFF2-40B4-BE49-F238E27FC236}">
                <a16:creationId xmlns:a16="http://schemas.microsoft.com/office/drawing/2014/main" id="{777AA873-E990-48A5-9E80-0AD1574761F2}"/>
              </a:ext>
            </a:extLst>
          </p:cNvPr>
          <p:cNvSpPr>
            <a:spLocks noGrp="1"/>
          </p:cNvSpPr>
          <p:nvPr>
            <p:ph type="title"/>
          </p:nvPr>
        </p:nvSpPr>
        <p:spPr/>
        <p:txBody>
          <a:bodyPr/>
          <a:lstStyle/>
          <a:p>
            <a:r>
              <a:rPr lang="en-GB"/>
              <a:t>USE OF TECHNOLOGIES | FFDC OPEN APIs | FFDC PARTNERS</a:t>
            </a:r>
          </a:p>
        </p:txBody>
      </p:sp>
      <p:sp>
        <p:nvSpPr>
          <p:cNvPr id="45" name="TextBox 44">
            <a:extLst>
              <a:ext uri="{FF2B5EF4-FFF2-40B4-BE49-F238E27FC236}">
                <a16:creationId xmlns:a16="http://schemas.microsoft.com/office/drawing/2014/main" id="{F80ED905-BAFB-4CC1-A185-5A61141F526F}"/>
              </a:ext>
            </a:extLst>
          </p:cNvPr>
          <p:cNvSpPr txBox="1"/>
          <p:nvPr/>
        </p:nvSpPr>
        <p:spPr>
          <a:xfrm>
            <a:off x="668411" y="3063738"/>
            <a:ext cx="3004105" cy="1592504"/>
          </a:xfrm>
          <a:prstGeom prst="rect">
            <a:avLst/>
          </a:prstGeom>
          <a:noFill/>
        </p:spPr>
        <p:txBody>
          <a:bodyPr wrap="square" lIns="0" tIns="0" rIns="0" bIns="0" rtlCol="0">
            <a:noAutofit/>
          </a:bodyPr>
          <a:lstStyle/>
          <a:p>
            <a:pPr marL="285750" indent="-285750">
              <a:lnSpc>
                <a:spcPct val="150000"/>
              </a:lnSpc>
              <a:buFont typeface="Arial" panose="020B0604020202020204" pitchFamily="34" charset="0"/>
              <a:buChar char="•"/>
            </a:pPr>
            <a:r>
              <a:rPr lang="en-US" sz="1400"/>
              <a:t>Microsoft Power Apps</a:t>
            </a:r>
          </a:p>
          <a:p>
            <a:pPr marL="285750" indent="-285750">
              <a:lnSpc>
                <a:spcPct val="150000"/>
              </a:lnSpc>
              <a:buFont typeface="Arial" panose="020B0604020202020204" pitchFamily="34" charset="0"/>
              <a:buChar char="•"/>
            </a:pPr>
            <a:r>
              <a:rPr lang="en-US" sz="1400"/>
              <a:t>Microsoft Flows</a:t>
            </a:r>
          </a:p>
          <a:p>
            <a:pPr marL="285750" indent="-285750">
              <a:lnSpc>
                <a:spcPct val="150000"/>
              </a:lnSpc>
              <a:buFont typeface="Arial" panose="020B0604020202020204" pitchFamily="34" charset="0"/>
              <a:buChar char="•"/>
            </a:pPr>
            <a:r>
              <a:rPr lang="en-US" sz="1400" err="1"/>
              <a:t>VueJS</a:t>
            </a:r>
            <a:endParaRPr lang="en-US" sz="1400"/>
          </a:p>
          <a:p>
            <a:pPr marL="285750" indent="-285750">
              <a:lnSpc>
                <a:spcPct val="150000"/>
              </a:lnSpc>
              <a:buFont typeface="Arial" panose="020B0604020202020204" pitchFamily="34" charset="0"/>
              <a:buChar char="•"/>
            </a:pPr>
            <a:r>
              <a:rPr lang="en-US" sz="1400"/>
              <a:t>NodeJS</a:t>
            </a:r>
          </a:p>
          <a:p>
            <a:pPr marL="285750" indent="-285750">
              <a:lnSpc>
                <a:spcPct val="150000"/>
              </a:lnSpc>
              <a:buFont typeface="Arial" panose="020B0604020202020204" pitchFamily="34" charset="0"/>
              <a:buChar char="•"/>
            </a:pPr>
            <a:endParaRPr lang="en-US" sz="1400"/>
          </a:p>
          <a:p>
            <a:pPr marL="742950" lvl="1" indent="-285750">
              <a:lnSpc>
                <a:spcPct val="150000"/>
              </a:lnSpc>
              <a:buFont typeface="Arial" panose="020B0604020202020204" pitchFamily="34" charset="0"/>
              <a:buChar char="•"/>
            </a:pPr>
            <a:endParaRPr lang="en-US" sz="1400"/>
          </a:p>
        </p:txBody>
      </p:sp>
      <p:pic>
        <p:nvPicPr>
          <p:cNvPr id="46" name="Picture 315">
            <a:extLst>
              <a:ext uri="{FF2B5EF4-FFF2-40B4-BE49-F238E27FC236}">
                <a16:creationId xmlns:a16="http://schemas.microsoft.com/office/drawing/2014/main" id="{86123E93-735B-4814-9F5B-F93153303DF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67715" y="1129754"/>
            <a:ext cx="847358" cy="752475"/>
          </a:xfrm>
          <a:prstGeom prst="rect">
            <a:avLst/>
          </a:prstGeom>
        </p:spPr>
      </p:pic>
      <p:pic>
        <p:nvPicPr>
          <p:cNvPr id="48" name="Picture 47" descr="Image result for vuejs logo">
            <a:extLst>
              <a:ext uri="{FF2B5EF4-FFF2-40B4-BE49-F238E27FC236}">
                <a16:creationId xmlns:a16="http://schemas.microsoft.com/office/drawing/2014/main" id="{E2933D9F-A8B2-49CF-B576-1F62AAE04B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61" t="20690" r="7704" b="22420"/>
          <a:stretch/>
        </p:blipFill>
        <p:spPr bwMode="auto">
          <a:xfrm>
            <a:off x="550693" y="5316952"/>
            <a:ext cx="1491938" cy="40656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Image result for nodejs">
            <a:extLst>
              <a:ext uri="{FF2B5EF4-FFF2-40B4-BE49-F238E27FC236}">
                <a16:creationId xmlns:a16="http://schemas.microsoft.com/office/drawing/2014/main" id="{2A276A7D-4305-46BF-9BB9-BF2CE1D518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485" y="5216250"/>
            <a:ext cx="1191532" cy="4966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werApps">
            <a:extLst>
              <a:ext uri="{FF2B5EF4-FFF2-40B4-BE49-F238E27FC236}">
                <a16:creationId xmlns:a16="http://schemas.microsoft.com/office/drawing/2014/main" id="{B22C3668-ACAE-4F19-84BB-865F300505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369" y="4315944"/>
            <a:ext cx="1041952" cy="10419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A61C012-83F5-4372-8DF4-D06AF00B1AD9}"/>
              </a:ext>
            </a:extLst>
          </p:cNvPr>
          <p:cNvPicPr>
            <a:picLocks noChangeAspect="1"/>
          </p:cNvPicPr>
          <p:nvPr/>
        </p:nvPicPr>
        <p:blipFill>
          <a:blip r:embed="rId7"/>
          <a:stretch>
            <a:fillRect/>
          </a:stretch>
        </p:blipFill>
        <p:spPr>
          <a:xfrm>
            <a:off x="1864454" y="4451128"/>
            <a:ext cx="1107311" cy="771583"/>
          </a:xfrm>
          <a:prstGeom prst="rect">
            <a:avLst/>
          </a:prstGeom>
        </p:spPr>
      </p:pic>
      <p:grpSp>
        <p:nvGrpSpPr>
          <p:cNvPr id="11" name="Group 10">
            <a:extLst>
              <a:ext uri="{FF2B5EF4-FFF2-40B4-BE49-F238E27FC236}">
                <a16:creationId xmlns:a16="http://schemas.microsoft.com/office/drawing/2014/main" id="{A9577701-837B-4692-B4B3-B37D0EC4DF3E}"/>
              </a:ext>
            </a:extLst>
          </p:cNvPr>
          <p:cNvGrpSpPr/>
          <p:nvPr/>
        </p:nvGrpSpPr>
        <p:grpSpPr>
          <a:xfrm>
            <a:off x="4222233" y="1129754"/>
            <a:ext cx="3004107" cy="5172279"/>
            <a:chOff x="7398053" y="1195641"/>
            <a:chExt cx="3004107" cy="5172279"/>
          </a:xfrm>
        </p:grpSpPr>
        <p:grpSp>
          <p:nvGrpSpPr>
            <p:cNvPr id="4" name="Group 3">
              <a:extLst>
                <a:ext uri="{FF2B5EF4-FFF2-40B4-BE49-F238E27FC236}">
                  <a16:creationId xmlns:a16="http://schemas.microsoft.com/office/drawing/2014/main" id="{4A004BD3-96F7-4047-ACC1-B13A20A7EC09}"/>
                </a:ext>
              </a:extLst>
            </p:cNvPr>
            <p:cNvGrpSpPr/>
            <p:nvPr/>
          </p:nvGrpSpPr>
          <p:grpSpPr>
            <a:xfrm>
              <a:off x="7398053" y="2111312"/>
              <a:ext cx="3004107" cy="4256608"/>
              <a:chOff x="8578928" y="3802671"/>
              <a:chExt cx="3384000" cy="3449676"/>
            </a:xfrm>
          </p:grpSpPr>
          <p:sp>
            <p:nvSpPr>
              <p:cNvPr id="15" name="TextBox 14">
                <a:extLst>
                  <a:ext uri="{FF2B5EF4-FFF2-40B4-BE49-F238E27FC236}">
                    <a16:creationId xmlns:a16="http://schemas.microsoft.com/office/drawing/2014/main" id="{24B54C1B-E2C0-4637-B4AE-B5A6B5DB4F7F}"/>
                  </a:ext>
                </a:extLst>
              </p:cNvPr>
              <p:cNvSpPr txBox="1"/>
              <p:nvPr/>
            </p:nvSpPr>
            <p:spPr>
              <a:xfrm>
                <a:off x="8578928" y="3802671"/>
                <a:ext cx="3384000" cy="671035"/>
              </a:xfrm>
              <a:prstGeom prst="rect">
                <a:avLst/>
              </a:prstGeom>
              <a:solidFill>
                <a:schemeClr val="accent1"/>
              </a:solidFill>
            </p:spPr>
            <p:txBody>
              <a:bodyPr wrap="square" lIns="0" tIns="0" rIns="0" bIns="0" rtlCol="0" anchor="ctr">
                <a:noAutofit/>
              </a:bodyPr>
              <a:lstStyle>
                <a:defPPr>
                  <a:defRPr lang="en-US"/>
                </a:defPPr>
                <a:lvl1pPr algn="ctr">
                  <a:defRPr sz="2000" b="1">
                    <a:solidFill>
                      <a:schemeClr val="bg1"/>
                    </a:solidFill>
                  </a:defRPr>
                </a:lvl1pPr>
              </a:lstStyle>
              <a:p>
                <a:r>
                  <a:rPr lang="en-US" b="0"/>
                  <a:t>FFDC – Open APIs</a:t>
                </a:r>
              </a:p>
            </p:txBody>
          </p:sp>
          <p:sp>
            <p:nvSpPr>
              <p:cNvPr id="18" name="TextBox 17">
                <a:extLst>
                  <a:ext uri="{FF2B5EF4-FFF2-40B4-BE49-F238E27FC236}">
                    <a16:creationId xmlns:a16="http://schemas.microsoft.com/office/drawing/2014/main" id="{3E0039D1-1628-481C-9745-13F1D62B1CDE}"/>
                  </a:ext>
                </a:extLst>
              </p:cNvPr>
              <p:cNvSpPr txBox="1"/>
              <p:nvPr/>
            </p:nvSpPr>
            <p:spPr>
              <a:xfrm>
                <a:off x="8578930" y="4627941"/>
                <a:ext cx="3383998" cy="2624406"/>
              </a:xfrm>
              <a:prstGeom prst="rect">
                <a:avLst/>
              </a:prstGeom>
              <a:noFill/>
            </p:spPr>
            <p:txBody>
              <a:bodyPr wrap="square" lIns="0" tIns="0" rIns="0" bIns="0" rtlCol="0">
                <a:noAutofit/>
              </a:bodyPr>
              <a:lstStyle/>
              <a:p>
                <a:pPr marL="285750" indent="-285750">
                  <a:lnSpc>
                    <a:spcPct val="150000"/>
                  </a:lnSpc>
                  <a:buFont typeface="Arial" panose="020B0604020202020204" pitchFamily="34" charset="0"/>
                  <a:buChar char="•"/>
                </a:pPr>
                <a:r>
                  <a:rPr lang="en-US" sz="1200" b="1"/>
                  <a:t>Fusion Essence Open APIs</a:t>
                </a:r>
              </a:p>
              <a:p>
                <a:pPr marL="742950" lvl="1" indent="-285750">
                  <a:lnSpc>
                    <a:spcPct val="150000"/>
                  </a:lnSpc>
                  <a:buFont typeface="Arial" panose="020B0604020202020204" pitchFamily="34" charset="0"/>
                  <a:buChar char="•"/>
                </a:pPr>
                <a:r>
                  <a:rPr lang="en-US" sz="1100"/>
                  <a:t>Customer Onboarding</a:t>
                </a:r>
              </a:p>
              <a:p>
                <a:pPr marL="742950" lvl="1" indent="-285750">
                  <a:lnSpc>
                    <a:spcPct val="150000"/>
                  </a:lnSpc>
                  <a:buFont typeface="Arial" panose="020B0604020202020204" pitchFamily="34" charset="0"/>
                  <a:buChar char="•"/>
                </a:pPr>
                <a:r>
                  <a:rPr lang="en-US" sz="1100"/>
                  <a:t>Accounts Information</a:t>
                </a:r>
              </a:p>
              <a:p>
                <a:pPr marL="742950" lvl="1" indent="-285750">
                  <a:lnSpc>
                    <a:spcPct val="150000"/>
                  </a:lnSpc>
                  <a:buFont typeface="Arial" panose="020B0604020202020204" pitchFamily="34" charset="0"/>
                  <a:buChar char="•"/>
                </a:pPr>
                <a:r>
                  <a:rPr lang="en-US" sz="1100"/>
                  <a:t>Loans</a:t>
                </a:r>
              </a:p>
              <a:p>
                <a:pPr marL="742950" lvl="1" indent="-285750">
                  <a:lnSpc>
                    <a:spcPct val="150000"/>
                  </a:lnSpc>
                  <a:buFont typeface="Arial" panose="020B0604020202020204" pitchFamily="34" charset="0"/>
                  <a:buChar char="•"/>
                </a:pPr>
                <a:r>
                  <a:rPr lang="en-US" sz="1100"/>
                  <a:t>Payment Mandates</a:t>
                </a:r>
              </a:p>
              <a:p>
                <a:pPr marL="285750" indent="-285750">
                  <a:lnSpc>
                    <a:spcPct val="150000"/>
                  </a:lnSpc>
                  <a:buFont typeface="Arial" panose="020B0604020202020204" pitchFamily="34" charset="0"/>
                  <a:buChar char="•"/>
                </a:pPr>
                <a:r>
                  <a:rPr lang="en-US" sz="1200" b="1"/>
                  <a:t>FFDC Partners Usage</a:t>
                </a:r>
              </a:p>
              <a:p>
                <a:pPr marL="742950" lvl="1" indent="-285750">
                  <a:lnSpc>
                    <a:spcPct val="150000"/>
                  </a:lnSpc>
                  <a:buFont typeface="Arial" panose="020B0604020202020204" pitchFamily="34" charset="0"/>
                  <a:buChar char="•"/>
                </a:pPr>
                <a:r>
                  <a:rPr lang="en-US" sz="1200" b="1">
                    <a:solidFill>
                      <a:schemeClr val="accent1"/>
                    </a:solidFill>
                  </a:rPr>
                  <a:t>PSD2</a:t>
                </a:r>
              </a:p>
              <a:p>
                <a:pPr marL="742950" lvl="1" indent="-285750">
                  <a:lnSpc>
                    <a:spcPct val="150000"/>
                  </a:lnSpc>
                  <a:buFont typeface="Arial" panose="020B0604020202020204" pitchFamily="34" charset="0"/>
                  <a:buChar char="•"/>
                </a:pPr>
                <a:r>
                  <a:rPr lang="en-US" sz="1200" b="1">
                    <a:solidFill>
                      <a:schemeClr val="accent1"/>
                    </a:solidFill>
                  </a:rPr>
                  <a:t>Digital Cashflow Analysis</a:t>
                </a:r>
                <a:endParaRPr lang="en-US" sz="1200" b="1"/>
              </a:p>
              <a:p>
                <a:pPr marL="742950" lvl="1" indent="-285750">
                  <a:lnSpc>
                    <a:spcPct val="150000"/>
                  </a:lnSpc>
                  <a:buFont typeface="Arial" panose="020B0604020202020204" pitchFamily="34" charset="0"/>
                  <a:buChar char="•"/>
                </a:pPr>
                <a:endParaRPr lang="en-US" sz="1200"/>
              </a:p>
              <a:p>
                <a:pPr marL="285750" indent="-285750">
                  <a:lnSpc>
                    <a:spcPct val="150000"/>
                  </a:lnSpc>
                  <a:buFont typeface="Arial" panose="020B0604020202020204" pitchFamily="34" charset="0"/>
                  <a:buChar char="•"/>
                </a:pPr>
                <a:endParaRPr lang="en-US" sz="1200"/>
              </a:p>
              <a:p>
                <a:pPr marL="742950" lvl="1" indent="-285750">
                  <a:lnSpc>
                    <a:spcPct val="150000"/>
                  </a:lnSpc>
                  <a:buFont typeface="Arial" panose="020B0604020202020204" pitchFamily="34" charset="0"/>
                  <a:buChar char="•"/>
                </a:pPr>
                <a:endParaRPr lang="en-US" sz="1200"/>
              </a:p>
            </p:txBody>
          </p:sp>
        </p:grpSp>
        <p:pic>
          <p:nvPicPr>
            <p:cNvPr id="21" name="Picture 3">
              <a:extLst>
                <a:ext uri="{FF2B5EF4-FFF2-40B4-BE49-F238E27FC236}">
                  <a16:creationId xmlns:a16="http://schemas.microsoft.com/office/drawing/2014/main" id="{BF81F1F7-8278-4B4E-836E-DD051664F0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7106" y="1195641"/>
              <a:ext cx="2286000"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6ED481CC-BEF0-40D9-9F94-7A25D106FE54}"/>
                </a:ext>
              </a:extLst>
            </p:cNvPr>
            <p:cNvPicPr>
              <a:picLocks noChangeAspect="1"/>
            </p:cNvPicPr>
            <p:nvPr/>
          </p:nvPicPr>
          <p:blipFill>
            <a:blip r:embed="rId9"/>
            <a:stretch>
              <a:fillRect/>
            </a:stretch>
          </p:blipFill>
          <p:spPr>
            <a:xfrm>
              <a:off x="8028448" y="5366838"/>
              <a:ext cx="1144605" cy="327608"/>
            </a:xfrm>
            <a:prstGeom prst="rect">
              <a:avLst/>
            </a:prstGeom>
          </p:spPr>
        </p:pic>
      </p:grpSp>
      <p:pic>
        <p:nvPicPr>
          <p:cNvPr id="13" name="Picture 12">
            <a:extLst>
              <a:ext uri="{FF2B5EF4-FFF2-40B4-BE49-F238E27FC236}">
                <a16:creationId xmlns:a16="http://schemas.microsoft.com/office/drawing/2014/main" id="{D54D8C7E-7242-42CA-BBCD-EC83B080EDB4}"/>
              </a:ext>
            </a:extLst>
          </p:cNvPr>
          <p:cNvPicPr>
            <a:picLocks noChangeAspect="1"/>
          </p:cNvPicPr>
          <p:nvPr/>
        </p:nvPicPr>
        <p:blipFill>
          <a:blip r:embed="rId10"/>
          <a:stretch>
            <a:fillRect/>
          </a:stretch>
        </p:blipFill>
        <p:spPr>
          <a:xfrm>
            <a:off x="8038900" y="1404937"/>
            <a:ext cx="3214688" cy="4048125"/>
          </a:xfrm>
          <a:prstGeom prst="rect">
            <a:avLst/>
          </a:prstGeom>
          <a:ln>
            <a:solidFill>
              <a:schemeClr val="tx2">
                <a:lumMod val="60000"/>
                <a:lumOff val="40000"/>
              </a:schemeClr>
            </a:solidFill>
          </a:ln>
        </p:spPr>
      </p:pic>
      <p:sp>
        <p:nvSpPr>
          <p:cNvPr id="54" name="TextBox 53">
            <a:extLst>
              <a:ext uri="{FF2B5EF4-FFF2-40B4-BE49-F238E27FC236}">
                <a16:creationId xmlns:a16="http://schemas.microsoft.com/office/drawing/2014/main" id="{15BF8F71-649E-41F1-B8A3-FB5641040321}"/>
              </a:ext>
            </a:extLst>
          </p:cNvPr>
          <p:cNvSpPr txBox="1"/>
          <p:nvPr/>
        </p:nvSpPr>
        <p:spPr>
          <a:xfrm>
            <a:off x="8037690" y="5568623"/>
            <a:ext cx="3214688" cy="355950"/>
          </a:xfrm>
          <a:prstGeom prst="rect">
            <a:avLst/>
          </a:prstGeom>
          <a:noFill/>
        </p:spPr>
        <p:txBody>
          <a:bodyPr wrap="square" lIns="0" tIns="0" rIns="0" bIns="0" rtlCol="0">
            <a:noAutofit/>
          </a:bodyPr>
          <a:lstStyle/>
          <a:p>
            <a:r>
              <a:rPr lang="en-US" sz="1100">
                <a:solidFill>
                  <a:schemeClr val="accent1"/>
                </a:solidFill>
              </a:rPr>
              <a:t>*** Configurable Loan Decisioning Rules Workflow using </a:t>
            </a:r>
            <a:r>
              <a:rPr lang="en-US" sz="1100" b="1">
                <a:solidFill>
                  <a:schemeClr val="accent1"/>
                </a:solidFill>
              </a:rPr>
              <a:t>Microsoft Flows and Power Apps</a:t>
            </a:r>
          </a:p>
        </p:txBody>
      </p:sp>
      <p:sp>
        <p:nvSpPr>
          <p:cNvPr id="19" name="TextBox 18">
            <a:extLst>
              <a:ext uri="{FF2B5EF4-FFF2-40B4-BE49-F238E27FC236}">
                <a16:creationId xmlns:a16="http://schemas.microsoft.com/office/drawing/2014/main" id="{1D0573C9-2B12-430B-B267-AA7EF5437869}"/>
              </a:ext>
            </a:extLst>
          </p:cNvPr>
          <p:cNvSpPr txBox="1"/>
          <p:nvPr/>
        </p:nvSpPr>
        <p:spPr>
          <a:xfrm>
            <a:off x="664551" y="5817756"/>
            <a:ext cx="2745124" cy="230422"/>
          </a:xfrm>
          <a:prstGeom prst="rect">
            <a:avLst/>
          </a:prstGeom>
          <a:noFill/>
        </p:spPr>
        <p:txBody>
          <a:bodyPr wrap="square" lIns="0" tIns="0" rIns="0" bIns="0" rtlCol="0">
            <a:noAutofit/>
          </a:bodyPr>
          <a:lstStyle/>
          <a:p>
            <a:r>
              <a:rPr lang="en-US" sz="1100" b="1">
                <a:solidFill>
                  <a:schemeClr val="accent1"/>
                </a:solidFill>
              </a:rPr>
              <a:t>*** For Prototype Development</a:t>
            </a:r>
          </a:p>
        </p:txBody>
      </p:sp>
    </p:spTree>
    <p:extLst>
      <p:ext uri="{BB962C8B-B14F-4D97-AF65-F5344CB8AC3E}">
        <p14:creationId xmlns:p14="http://schemas.microsoft.com/office/powerpoint/2010/main" val="119393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77AA873-E990-48A5-9E80-0AD1574761F2}"/>
              </a:ext>
            </a:extLst>
          </p:cNvPr>
          <p:cNvSpPr>
            <a:spLocks noGrp="1"/>
          </p:cNvSpPr>
          <p:nvPr>
            <p:ph type="title"/>
          </p:nvPr>
        </p:nvSpPr>
        <p:spPr/>
        <p:txBody>
          <a:bodyPr/>
          <a:lstStyle/>
          <a:p>
            <a:r>
              <a:rPr lang="en-GB" dirty="0"/>
              <a:t>FFDC OPEN APIs Usage | Retail Banking APIs</a:t>
            </a:r>
          </a:p>
        </p:txBody>
      </p:sp>
      <p:pic>
        <p:nvPicPr>
          <p:cNvPr id="7" name="Picture 6" descr="Graphical user interface&#10;&#10;Description automatically generated">
            <a:extLst>
              <a:ext uri="{FF2B5EF4-FFF2-40B4-BE49-F238E27FC236}">
                <a16:creationId xmlns:a16="http://schemas.microsoft.com/office/drawing/2014/main" id="{F5255015-B36F-4EF6-9A92-CEB8C334787B}"/>
              </a:ext>
            </a:extLst>
          </p:cNvPr>
          <p:cNvPicPr>
            <a:picLocks noChangeAspect="1"/>
          </p:cNvPicPr>
          <p:nvPr/>
        </p:nvPicPr>
        <p:blipFill>
          <a:blip r:embed="rId2"/>
          <a:stretch>
            <a:fillRect/>
          </a:stretch>
        </p:blipFill>
        <p:spPr>
          <a:xfrm>
            <a:off x="334297" y="1370613"/>
            <a:ext cx="5904731" cy="4428549"/>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D6D39E7C-82B3-4536-A5FD-1DD2D4FFF2F9}"/>
              </a:ext>
            </a:extLst>
          </p:cNvPr>
          <p:cNvPicPr>
            <a:picLocks noChangeAspect="1"/>
          </p:cNvPicPr>
          <p:nvPr/>
        </p:nvPicPr>
        <p:blipFill>
          <a:blip r:embed="rId3"/>
          <a:stretch>
            <a:fillRect/>
          </a:stretch>
        </p:blipFill>
        <p:spPr>
          <a:xfrm>
            <a:off x="6600721" y="1897625"/>
            <a:ext cx="4745706" cy="3559279"/>
          </a:xfrm>
          <a:prstGeom prst="rect">
            <a:avLst/>
          </a:prstGeom>
        </p:spPr>
      </p:pic>
    </p:spTree>
    <p:extLst>
      <p:ext uri="{BB962C8B-B14F-4D97-AF65-F5344CB8AC3E}">
        <p14:creationId xmlns:p14="http://schemas.microsoft.com/office/powerpoint/2010/main" val="4111508351"/>
      </p:ext>
    </p:extLst>
  </p:cSld>
  <p:clrMapOvr>
    <a:masterClrMapping/>
  </p:clrMapOvr>
</p:sld>
</file>

<file path=ppt/theme/theme1.xml><?xml version="1.0" encoding="utf-8"?>
<a:theme xmlns:a="http://schemas.openxmlformats.org/drawingml/2006/main" name="Finastra - Template Advanced">
  <a:themeElements>
    <a:clrScheme name="Finastra">
      <a:dk1>
        <a:srgbClr val="414141"/>
      </a:dk1>
      <a:lt1>
        <a:srgbClr val="FFFFFF"/>
      </a:lt1>
      <a:dk2>
        <a:srgbClr val="414141"/>
      </a:dk2>
      <a:lt2>
        <a:srgbClr val="FFFFFF"/>
      </a:lt2>
      <a:accent1>
        <a:srgbClr val="C137A2"/>
      </a:accent1>
      <a:accent2>
        <a:srgbClr val="694ED6"/>
      </a:accent2>
      <a:accent3>
        <a:srgbClr val="44B978"/>
      </a:accent3>
      <a:accent4>
        <a:srgbClr val="009CBD"/>
      </a:accent4>
      <a:accent5>
        <a:srgbClr val="FED100"/>
      </a:accent5>
      <a:accent6>
        <a:srgbClr val="F04E98"/>
      </a:accent6>
      <a:hlink>
        <a:srgbClr val="C137A2"/>
      </a:hlink>
      <a:folHlink>
        <a:srgbClr val="694ED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dirty="0" err="1" smtClean="0">
            <a:solidFill>
              <a:schemeClr val="tx2"/>
            </a:solidFill>
          </a:defRPr>
        </a:defPPr>
      </a:lstStyle>
    </a:txDef>
  </a:objectDefaults>
  <a:extraClrSchemeLst/>
  <a:extLst>
    <a:ext uri="{05A4C25C-085E-4340-85A3-A5531E510DB2}">
      <thm15:themeFamily xmlns:thm15="http://schemas.microsoft.com/office/thememl/2012/main" name="Finastra_PPT_Template_06 Mar 2020" id="{E4F5A27E-C6CC-41D7-953B-01AA13CE489A}" vid="{BF25CD26-50F1-48E3-B3E4-4F2903C603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CA37AF3974691479C988C0EF2CA4E28" ma:contentTypeVersion="15" ma:contentTypeDescription="Create a new document." ma:contentTypeScope="" ma:versionID="bb7546cac83b72143c215a788bad90ea">
  <xsd:schema xmlns:xsd="http://www.w3.org/2001/XMLSchema" xmlns:xs="http://www.w3.org/2001/XMLSchema" xmlns:p="http://schemas.microsoft.com/office/2006/metadata/properties" xmlns:ns1="http://schemas.microsoft.com/sharepoint/v3" xmlns:ns3="7171b23e-69c4-446d-ac7f-55a2d66031b9" xmlns:ns4="2891458f-9946-47dd-b921-7f6c0ab8196d" targetNamespace="http://schemas.microsoft.com/office/2006/metadata/properties" ma:root="true" ma:fieldsID="9caf6c883b399f5f1670ba22ac605fbc" ns1:_="" ns3:_="" ns4:_="">
    <xsd:import namespace="http://schemas.microsoft.com/sharepoint/v3"/>
    <xsd:import namespace="7171b23e-69c4-446d-ac7f-55a2d66031b9"/>
    <xsd:import namespace="2891458f-9946-47dd-b921-7f6c0ab8196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element ref="ns4: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71b23e-69c4-446d-ac7f-55a2d66031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91458f-9946-47dd-b921-7f6c0ab8196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2F964C-5CB7-40ED-AA08-2E2F129AEC4A}">
  <ds:schemaRefs>
    <ds:schemaRef ds:uri="http://schemas.openxmlformats.org/package/2006/metadata/core-properties"/>
    <ds:schemaRef ds:uri="http://purl.org/dc/dcmitype/"/>
    <ds:schemaRef ds:uri="2891458f-9946-47dd-b921-7f6c0ab8196d"/>
    <ds:schemaRef ds:uri="http://schemas.microsoft.com/office/2006/documentManagement/types"/>
    <ds:schemaRef ds:uri="http://purl.org/dc/terms/"/>
    <ds:schemaRef ds:uri="http://schemas.microsoft.com/office/infopath/2007/PartnerControls"/>
    <ds:schemaRef ds:uri="http://purl.org/dc/elements/1.1/"/>
    <ds:schemaRef ds:uri="http://schemas.microsoft.com/sharepoint/v3"/>
    <ds:schemaRef ds:uri="7171b23e-69c4-446d-ac7f-55a2d66031b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8D22A84-51A9-4BE9-B320-4853FD960315}">
  <ds:schemaRefs>
    <ds:schemaRef ds:uri="http://schemas.microsoft.com/sharepoint/v3/contenttype/forms"/>
  </ds:schemaRefs>
</ds:datastoreItem>
</file>

<file path=customXml/itemProps3.xml><?xml version="1.0" encoding="utf-8"?>
<ds:datastoreItem xmlns:ds="http://schemas.openxmlformats.org/officeDocument/2006/customXml" ds:itemID="{29A46C62-CEF6-4F5B-9213-5C4E79D088E8}">
  <ds:schemaRefs>
    <ds:schemaRef ds:uri="2891458f-9946-47dd-b921-7f6c0ab8196d"/>
    <ds:schemaRef ds:uri="7171b23e-69c4-446d-ac7f-55a2d66031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Finastra_PowerPoint_Template_LIGHT</Template>
  <TotalTime>29</TotalTime>
  <Words>1138</Words>
  <Application>Microsoft Office PowerPoint</Application>
  <PresentationFormat>Widescreen</PresentationFormat>
  <Paragraphs>169</Paragraphs>
  <Slides>12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Narrow</vt:lpstr>
      <vt:lpstr>Calibri</vt:lpstr>
      <vt:lpstr>Roboto</vt:lpstr>
      <vt:lpstr>Wingdings</vt:lpstr>
      <vt:lpstr>Finastra - Template Advanced</vt:lpstr>
      <vt:lpstr>PowerPoint Presentation</vt:lpstr>
      <vt:lpstr>Fin Smart-Lend</vt:lpstr>
      <vt:lpstr>Fin Smart-Lend</vt:lpstr>
      <vt:lpstr>Fin Smart-Lend</vt:lpstr>
      <vt:lpstr>Fin Smart-Lend</vt:lpstr>
      <vt:lpstr>Fin Smart-Lend</vt:lpstr>
      <vt:lpstr>Fin Smart-Lend</vt:lpstr>
      <vt:lpstr>USE OF TECHNOLOGIES | FFDC OPEN APIs | FFDC PARTNERS</vt:lpstr>
      <vt:lpstr>FFDC OPEN APIs Usage | Retail Banking APIs</vt:lpstr>
      <vt:lpstr>TEAM H@CK-SL@SH</vt:lpstr>
      <vt:lpstr>PowerPoint Presentation</vt:lpstr>
      <vt:lpstr>Fin Smart-Lend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Nene, Adwait</dc:creator>
  <cp:lastModifiedBy>Deb, Prithumit</cp:lastModifiedBy>
  <cp:revision>3</cp:revision>
  <cp:lastPrinted>2017-06-06T14:07:14Z</cp:lastPrinted>
  <dcterms:created xsi:type="dcterms:W3CDTF">2018-01-19T06:35:54Z</dcterms:created>
  <dcterms:modified xsi:type="dcterms:W3CDTF">2020-12-20T20:58:56Z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0x0101003CA37AF3974691479C988C0EF2CA4E28</vt:lpwstr>
  </property>
</Properties>
</file>